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x="18288000" cy="10287000"/>
  <p:notesSz cx="6858000" cy="9144000"/>
  <p:embeddedFontLst>
    <p:embeddedFont>
      <p:font typeface="Raleway Heavy" charset="1" panose="020B0003030101060003"/>
      <p:regular r:id="rId65"/>
    </p:embeddedFont>
    <p:embeddedFont>
      <p:font typeface="Agrandir Bold" charset="1" panose="00000800000000000000"/>
      <p:regular r:id="rId66"/>
    </p:embeddedFont>
    <p:embeddedFont>
      <p:font typeface="Agrandir" charset="1" panose="00000500000000000000"/>
      <p:regular r:id="rId67"/>
    </p:embeddedFont>
    <p:embeddedFont>
      <p:font typeface="Glacial Indifference Bold" charset="1" panose="00000800000000000000"/>
      <p:regular r:id="rId68"/>
    </p:embeddedFont>
    <p:embeddedFont>
      <p:font typeface="League Gothic" charset="1" panose="00000500000000000000"/>
      <p:regular r:id="rId69"/>
    </p:embeddedFont>
    <p:embeddedFont>
      <p:font typeface="Glacial Indifference" charset="1" panose="00000000000000000000"/>
      <p:regular r:id="rId70"/>
    </p:embeddedFont>
    <p:embeddedFont>
      <p:font typeface="Poppins Bold" charset="1" panose="00000800000000000000"/>
      <p:regular r:id="rId71"/>
    </p:embeddedFont>
    <p:embeddedFont>
      <p:font typeface="Oswald Bold" charset="1" panose="00000800000000000000"/>
      <p:regular r:id="rId72"/>
    </p:embeddedFont>
    <p:embeddedFont>
      <p:font typeface="Roboto Bold" charset="1" panose="02000000000000000000"/>
      <p:regular r:id="rId73"/>
    </p:embeddedFont>
    <p:embeddedFont>
      <p:font typeface="Roboto" charset="1" panose="02000000000000000000"/>
      <p:regular r:id="rId74"/>
    </p:embeddedFont>
    <p:embeddedFont>
      <p:font typeface="Poppins Bold Italics" charset="1" panose="00000800000000000000"/>
      <p:regular r:id="rId75"/>
    </p:embeddedFont>
    <p:embeddedFont>
      <p:font typeface="Arial Unicode Bold" charset="1" panose="020B0704020202020204"/>
      <p:regular r:id="rId76"/>
    </p:embeddedFont>
    <p:embeddedFont>
      <p:font typeface="Montserrat Bold" charset="1" panose="00000800000000000000"/>
      <p:regular r:id="rId77"/>
    </p:embeddedFont>
    <p:embeddedFont>
      <p:font typeface="TT Rounds Condensed Bold" charset="1" panose="02000806030000020003"/>
      <p:regular r:id="rId78"/>
    </p:embeddedFont>
    <p:embeddedFont>
      <p:font typeface="TT Rounds Condensed" charset="1" panose="02000506030000020003"/>
      <p:regular r:id="rId79"/>
    </p:embeddedFont>
    <p:embeddedFont>
      <p:font typeface="TT Rounds Condensed Italics" charset="1" panose="02000506030000090003"/>
      <p:regular r:id="rId80"/>
    </p:embeddedFont>
    <p:embeddedFont>
      <p:font typeface="Nunito Bold" charset="1" panose="00000000000000000000"/>
      <p:regular r:id="rId81"/>
    </p:embeddedFont>
    <p:embeddedFont>
      <p:font typeface="Arimo Bold" charset="1" panose="020B0704020202020204"/>
      <p:regular r:id="rId82"/>
    </p:embeddedFont>
    <p:embeddedFont>
      <p:font typeface="League Spartan" charset="1" panose="00000800000000000000"/>
      <p:regular r:id="rId83"/>
    </p:embeddedFont>
    <p:embeddedFont>
      <p:font typeface="Montserrat Classic Bold" charset="1" panose="00000800000000000000"/>
      <p:regular r:id="rId84"/>
    </p:embeddedFont>
    <p:embeddedFont>
      <p:font typeface="Montserrat Classic" charset="1" panose="00000500000000000000"/>
      <p:regular r:id="rId85"/>
    </p:embeddedFont>
    <p:embeddedFont>
      <p:font typeface="Poppins Medium Bold" charset="1" panose="02000000000000000000"/>
      <p:regular r:id="rId86"/>
    </p:embeddedFont>
    <p:embeddedFont>
      <p:font typeface="Poppins Light" charset="1" panose="02000000000000000000"/>
      <p:regular r:id="rId87"/>
    </p:embeddedFont>
    <p:embeddedFont>
      <p:font typeface="Raleway Bold" charset="1" panose="020B0803030101060003"/>
      <p:regular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75" Target="fonts/font75.fntdata" Type="http://schemas.openxmlformats.org/officeDocument/2006/relationships/font"/><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fonts/font79.fntdata" Type="http://schemas.openxmlformats.org/officeDocument/2006/relationships/font"/><Relationship Id="rId8" Target="slides/slide3.xml" Type="http://schemas.openxmlformats.org/officeDocument/2006/relationships/slide"/><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83" Target="fonts/font83.fntdata" Type="http://schemas.openxmlformats.org/officeDocument/2006/relationships/font"/><Relationship Id="rId84" Target="fonts/font84.fntdata" Type="http://schemas.openxmlformats.org/officeDocument/2006/relationships/font"/><Relationship Id="rId85" Target="fonts/font85.fntdata" Type="http://schemas.openxmlformats.org/officeDocument/2006/relationships/font"/><Relationship Id="rId86" Target="fonts/font86.fntdata" Type="http://schemas.openxmlformats.org/officeDocument/2006/relationships/font"/><Relationship Id="rId87" Target="fonts/font87.fntdata" Type="http://schemas.openxmlformats.org/officeDocument/2006/relationships/font"/><Relationship Id="rId88" Target="fonts/font88.fntdata" Type="http://schemas.openxmlformats.org/officeDocument/2006/relationships/font"/><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 Id="rId4" Target="../media/image29.jpeg" Type="http://schemas.openxmlformats.org/officeDocument/2006/relationships/image"/><Relationship Id="rId5" Target="../media/image30.jpeg" Type="http://schemas.openxmlformats.org/officeDocument/2006/relationships/image"/><Relationship Id="rId6" Target="../media/image31.png" Type="http://schemas.openxmlformats.org/officeDocument/2006/relationships/image"/><Relationship Id="rId7" Target="../media/image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svg" Type="http://schemas.openxmlformats.org/officeDocument/2006/relationships/image"/><Relationship Id="rId11" Target="../media/image40.png" Type="http://schemas.openxmlformats.org/officeDocument/2006/relationships/image"/><Relationship Id="rId12" Target="../media/image41.svg" Type="http://schemas.openxmlformats.org/officeDocument/2006/relationships/image"/><Relationship Id="rId13" Target="../media/image42.png" Type="http://schemas.openxmlformats.org/officeDocument/2006/relationships/image"/><Relationship Id="rId14" Target="../media/image43.svg" Type="http://schemas.openxmlformats.org/officeDocument/2006/relationships/image"/><Relationship Id="rId15" Target="../media/image4.png" Type="http://schemas.openxmlformats.org/officeDocument/2006/relationships/image"/><Relationship Id="rId2" Target="../media/image1.jpe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36.png" Type="http://schemas.openxmlformats.org/officeDocument/2006/relationships/image"/><Relationship Id="rId8" Target="../media/image37.svg" Type="http://schemas.openxmlformats.org/officeDocument/2006/relationships/image"/><Relationship Id="rId9" Target="../media/image3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6.png" Type="http://schemas.openxmlformats.org/officeDocument/2006/relationships/image"/><Relationship Id="rId4" Target="../media/image4.png" Type="http://schemas.openxmlformats.org/officeDocument/2006/relationships/image"/><Relationship Id="rId5" Target="../media/image4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 Id="rId4" Target="../media/image46.jpeg" Type="http://schemas.openxmlformats.org/officeDocument/2006/relationships/image"/><Relationship Id="rId5" Target="../media/image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 Id="rId4" Target="../media/image47.jpeg" Type="http://schemas.openxmlformats.org/officeDocument/2006/relationships/image"/><Relationship Id="rId5" Target="../media/image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14" Target="../media/image4.png" Type="http://schemas.openxmlformats.org/officeDocument/2006/relationships/image"/><Relationship Id="rId15" Target="../media/image48.jpeg" Type="http://schemas.openxmlformats.org/officeDocument/2006/relationships/image"/><Relationship Id="rId2" Target="../media/image1.jpeg" Type="http://schemas.openxmlformats.org/officeDocument/2006/relationships/image"/><Relationship Id="rId3" Target="../media/image6.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 Id="rId4" Target="../media/image49.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50.jpeg" Type="http://schemas.openxmlformats.org/officeDocument/2006/relationships/image"/><Relationship Id="rId5" Target="../media/image51.jpeg" Type="http://schemas.openxmlformats.org/officeDocument/2006/relationships/image"/><Relationship Id="rId6" Target="../media/image52.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3.png" Type="http://schemas.openxmlformats.org/officeDocument/2006/relationships/image"/><Relationship Id="rId4" Target="../media/image54.svg" Type="http://schemas.openxmlformats.org/officeDocument/2006/relationships/image"/><Relationship Id="rId5" Target="../media/image55.png" Type="http://schemas.openxmlformats.org/officeDocument/2006/relationships/image"/><Relationship Id="rId6" Target="../media/image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 Id="rId3" Target="../media/image58.svg" Type="http://schemas.openxmlformats.org/officeDocument/2006/relationships/image"/><Relationship Id="rId4" Target="../media/image59.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 Id="rId3" Target="../media/image58.svg" Type="http://schemas.openxmlformats.org/officeDocument/2006/relationships/image"/><Relationship Id="rId4" Target="../media/image6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 Id="rId4" Target="../media/image61.png" Type="http://schemas.openxmlformats.org/officeDocument/2006/relationships/image"/><Relationship Id="rId5" Target="../media/image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 Id="rId4" Target="../media/image4.png" Type="http://schemas.openxmlformats.org/officeDocument/2006/relationships/image"/><Relationship Id="rId5" Target="../media/image6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 Id="rId4" Target="../media/image4.png" Type="http://schemas.openxmlformats.org/officeDocument/2006/relationships/image"/><Relationship Id="rId5" Target="../media/image63.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 Id="rId4" Target="../media/image4.png" Type="http://schemas.openxmlformats.org/officeDocument/2006/relationships/image"/><Relationship Id="rId5" Target="../media/image6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 Id="rId4" Target="../media/image4.png" Type="http://schemas.openxmlformats.org/officeDocument/2006/relationships/image"/><Relationship Id="rId5" Target="../media/image6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66.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jpeg" Type="http://schemas.openxmlformats.org/officeDocument/2006/relationships/image"/><Relationship Id="rId3" Target="../media/image68.png" Type="http://schemas.openxmlformats.org/officeDocument/2006/relationships/image"/><Relationship Id="rId4" Target="../media/image69.svg" Type="http://schemas.openxmlformats.org/officeDocument/2006/relationships/image"/><Relationship Id="rId5" Target="../media/image4.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6.png" Type="http://schemas.openxmlformats.org/officeDocument/2006/relationships/image"/><Relationship Id="rId11" Target="../media/image77.png" Type="http://schemas.openxmlformats.org/officeDocument/2006/relationships/image"/><Relationship Id="rId12" Target="../media/image78.svg" Type="http://schemas.openxmlformats.org/officeDocument/2006/relationships/image"/><Relationship Id="rId13" Target="../media/image79.png" Type="http://schemas.openxmlformats.org/officeDocument/2006/relationships/image"/><Relationship Id="rId2" Target="../media/image67.jpeg" Type="http://schemas.openxmlformats.org/officeDocument/2006/relationships/image"/><Relationship Id="rId3" Target="../media/image4.png" Type="http://schemas.openxmlformats.org/officeDocument/2006/relationships/image"/><Relationship Id="rId4" Target="../media/image70.png" Type="http://schemas.openxmlformats.org/officeDocument/2006/relationships/image"/><Relationship Id="rId5" Target="../media/image71.svg" Type="http://schemas.openxmlformats.org/officeDocument/2006/relationships/image"/><Relationship Id="rId6" Target="../media/image72.png" Type="http://schemas.openxmlformats.org/officeDocument/2006/relationships/image"/><Relationship Id="rId7" Target="../media/image73.svg" Type="http://schemas.openxmlformats.org/officeDocument/2006/relationships/image"/><Relationship Id="rId8" Target="../media/image74.png" Type="http://schemas.openxmlformats.org/officeDocument/2006/relationships/image"/><Relationship Id="rId9" Target="../media/image7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 Id="rId4" Target="../media/image9.jpeg" Type="http://schemas.openxmlformats.org/officeDocument/2006/relationships/image"/><Relationship Id="rId5" Target="../media/image10.jpeg" Type="http://schemas.openxmlformats.org/officeDocument/2006/relationships/image"/><Relationship Id="rId6" Target="../media/image4.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jpeg" Type="http://schemas.openxmlformats.org/officeDocument/2006/relationships/image"/><Relationship Id="rId3" Target="../media/image81.jpeg" Type="http://schemas.openxmlformats.org/officeDocument/2006/relationships/image"/><Relationship Id="rId4" Target="../media/image82.jpeg" Type="http://schemas.openxmlformats.org/officeDocument/2006/relationships/image"/><Relationship Id="rId5" Target="../media/image83.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4.jpeg" Type="http://schemas.openxmlformats.org/officeDocument/2006/relationships/image"/><Relationship Id="rId4" Target="../media/image85.jpeg" Type="http://schemas.openxmlformats.org/officeDocument/2006/relationships/image"/><Relationship Id="rId5" Target="../media/image86.jpeg" Type="http://schemas.openxmlformats.org/officeDocument/2006/relationships/image"/><Relationship Id="rId6" Target="../media/image4.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5.jpeg" Type="http://schemas.openxmlformats.org/officeDocument/2006/relationships/image"/><Relationship Id="rId4" Target="../media/image87.png" Type="http://schemas.openxmlformats.org/officeDocument/2006/relationships/image"/><Relationship Id="rId5" Target="../media/image88.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svg" Type="http://schemas.openxmlformats.org/officeDocument/2006/relationships/image"/><Relationship Id="rId11" Target="../media/image40.png" Type="http://schemas.openxmlformats.org/officeDocument/2006/relationships/image"/><Relationship Id="rId12" Target="../media/image41.svg" Type="http://schemas.openxmlformats.org/officeDocument/2006/relationships/image"/><Relationship Id="rId13" Target="../media/image42.png" Type="http://schemas.openxmlformats.org/officeDocument/2006/relationships/image"/><Relationship Id="rId14" Target="../media/image43.svg" Type="http://schemas.openxmlformats.org/officeDocument/2006/relationships/image"/><Relationship Id="rId15" Target="../media/image4.png" Type="http://schemas.openxmlformats.org/officeDocument/2006/relationships/image"/><Relationship Id="rId2" Target="../media/image1.jpe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36.png" Type="http://schemas.openxmlformats.org/officeDocument/2006/relationships/image"/><Relationship Id="rId8" Target="../media/image37.svg" Type="http://schemas.openxmlformats.org/officeDocument/2006/relationships/image"/><Relationship Id="rId9" Target="../media/image38.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 Id="rId4" Target="../media/image29.jpeg" Type="http://schemas.openxmlformats.org/officeDocument/2006/relationships/image"/><Relationship Id="rId5" Target="../media/image30.jpeg" Type="http://schemas.openxmlformats.org/officeDocument/2006/relationships/image"/><Relationship Id="rId6" Target="../media/image31.pn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jpeg" Type="http://schemas.openxmlformats.org/officeDocument/2006/relationships/image"/><Relationship Id="rId3" Target="../media/image89.png" Type="http://schemas.openxmlformats.org/officeDocument/2006/relationships/image"/><Relationship Id="rId4" Target="../media/image90.png" Type="http://schemas.openxmlformats.org/officeDocument/2006/relationships/image"/><Relationship Id="rId5" Target="../media/image91.svg" Type="http://schemas.openxmlformats.org/officeDocument/2006/relationships/image"/><Relationship Id="rId6" Target="../media/image4.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3.png" Type="http://schemas.openxmlformats.org/officeDocument/2006/relationships/image"/><Relationship Id="rId4" Target="../media/image54.svg" Type="http://schemas.openxmlformats.org/officeDocument/2006/relationships/image"/><Relationship Id="rId5" Target="../media/image4.png" Type="http://schemas.openxmlformats.org/officeDocument/2006/relationships/image"/><Relationship Id="rId6" Target="../media/image92.png" Type="http://schemas.openxmlformats.org/officeDocument/2006/relationships/image"/><Relationship Id="rId7" Target="../media/image93.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jpeg" Type="http://schemas.openxmlformats.org/officeDocument/2006/relationships/image"/><Relationship Id="rId3" Target="../media/image4.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5.png" Type="http://schemas.openxmlformats.org/officeDocument/2006/relationships/image"/><Relationship Id="rId3" Target="../media/image96.png" Type="http://schemas.openxmlformats.org/officeDocument/2006/relationships/image"/><Relationship Id="rId4" Target="../media/image97.png" Type="http://schemas.openxmlformats.org/officeDocument/2006/relationships/image"/><Relationship Id="rId5" Target="../media/image98.png" Type="http://schemas.openxmlformats.org/officeDocument/2006/relationships/image"/><Relationship Id="rId6" Target="../media/image4.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png" Type="http://schemas.openxmlformats.org/officeDocument/2006/relationships/image"/><Relationship Id="rId3" Target="../media/image9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14" Target="../media/image21.png" Type="http://schemas.openxmlformats.org/officeDocument/2006/relationships/image"/><Relationship Id="rId15" Target="../media/image22.svg" Type="http://schemas.openxmlformats.org/officeDocument/2006/relationships/image"/><Relationship Id="rId16" Target="../media/image23.png" Type="http://schemas.openxmlformats.org/officeDocument/2006/relationships/image"/><Relationship Id="rId17" Target="../media/image24.svg" Type="http://schemas.openxmlformats.org/officeDocument/2006/relationships/image"/><Relationship Id="rId2" Target="../media/image1.jpeg" Type="http://schemas.openxmlformats.org/officeDocument/2006/relationships/image"/><Relationship Id="rId3" Target="../media/image6.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png" Type="http://schemas.openxmlformats.org/officeDocument/2006/relationships/image"/><Relationship Id="rId3" Target="../media/image95.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0.png" Type="http://schemas.openxmlformats.org/officeDocument/2006/relationships/image"/><Relationship Id="rId3" Target="../media/image101.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2.png" Type="http://schemas.openxmlformats.org/officeDocument/2006/relationships/image"/><Relationship Id="rId3" Target="../media/image103.png" Type="http://schemas.openxmlformats.org/officeDocument/2006/relationships/image"/><Relationship Id="rId4" Target="../media/image104.png" Type="http://schemas.openxmlformats.org/officeDocument/2006/relationships/image"/><Relationship Id="rId5" Target="../media/image105.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5.png" Type="http://schemas.openxmlformats.org/officeDocument/2006/relationships/image"/><Relationship Id="rId3" Target="../media/image96.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jpeg" Type="http://schemas.openxmlformats.org/officeDocument/2006/relationships/image"/><Relationship Id="rId3" Target="../media/image4.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6.png" Type="http://schemas.openxmlformats.org/officeDocument/2006/relationships/image"/><Relationship Id="rId3" Target="../media/image107.svg" Type="http://schemas.openxmlformats.org/officeDocument/2006/relationships/image"/><Relationship Id="rId4" Target="../media/image108.png" Type="http://schemas.openxmlformats.org/officeDocument/2006/relationships/image"/><Relationship Id="rId5" Target="../media/image68.png" Type="http://schemas.openxmlformats.org/officeDocument/2006/relationships/image"/><Relationship Id="rId6" Target="../media/image69.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09.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0.png" Type="http://schemas.openxmlformats.org/officeDocument/2006/relationships/image"/><Relationship Id="rId3" Target="../media/image111.svg" Type="http://schemas.openxmlformats.org/officeDocument/2006/relationships/image"/><Relationship Id="rId4" Target="../media/image57.png" Type="http://schemas.openxmlformats.org/officeDocument/2006/relationships/image"/><Relationship Id="rId5" Target="../media/image58.svg" Type="http://schemas.openxmlformats.org/officeDocument/2006/relationships/image"/><Relationship Id="rId6" Target="../media/image112.png" Type="http://schemas.openxmlformats.org/officeDocument/2006/relationships/image"/><Relationship Id="rId7" Target="../media/image113.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4.png" Type="http://schemas.openxmlformats.org/officeDocument/2006/relationships/image"/><Relationship Id="rId4" Target="../media/image115.png" Type="http://schemas.openxmlformats.org/officeDocument/2006/relationships/image"/><Relationship Id="rId5"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16.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17.png" Type="http://schemas.openxmlformats.org/officeDocument/2006/relationships/image"/><Relationship Id="rId4" Target="../media/image118.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9.png" Type="http://schemas.openxmlformats.org/officeDocument/2006/relationships/image"/><Relationship Id="rId3" Target="../media/image4.png" Type="http://schemas.openxmlformats.org/officeDocument/2006/relationships/image"/><Relationship Id="rId4" Target="../media/image120.png" Type="http://schemas.openxmlformats.org/officeDocument/2006/relationships/image"/><Relationship Id="rId5" Target="../media/image121.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2.png" Type="http://schemas.openxmlformats.org/officeDocument/2006/relationships/image"/><Relationship Id="rId3" Target="../media/image4.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3.png" Type="http://schemas.openxmlformats.org/officeDocument/2006/relationships/image"/><Relationship Id="rId3" Target="../media/image4.png" Type="http://schemas.openxmlformats.org/officeDocument/2006/relationships/image"/><Relationship Id="rId4" Target="../media/image120.png" Type="http://schemas.openxmlformats.org/officeDocument/2006/relationships/image"/><Relationship Id="rId5" Target="../media/image121.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4.png" Type="http://schemas.openxmlformats.org/officeDocument/2006/relationships/image"/><Relationship Id="rId3" Target="../media/image4.png" Type="http://schemas.openxmlformats.org/officeDocument/2006/relationships/image"/><Relationship Id="rId4" Target="../media/image120.png" Type="http://schemas.openxmlformats.org/officeDocument/2006/relationships/image"/><Relationship Id="rId5" Target="../media/image121.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4.png" Type="http://schemas.openxmlformats.org/officeDocument/2006/relationships/image"/><Relationship Id="rId3" Target="../media/image4.png" Type="http://schemas.openxmlformats.org/officeDocument/2006/relationships/image"/><Relationship Id="rId4" Target="../media/image120.png" Type="http://schemas.openxmlformats.org/officeDocument/2006/relationships/image"/><Relationship Id="rId5" Target="../media/image121.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 Id="rId4" Target="../media/image4.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 Id="rId4" Target="../media/image4.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jpeg" Type="http://schemas.openxmlformats.org/officeDocument/2006/relationships/image"/><Relationship Id="rId3" Target="../media/image125.png" Type="http://schemas.openxmlformats.org/officeDocument/2006/relationships/image"/><Relationship Id="rId4" Target="../media/image126.svg" Type="http://schemas.openxmlformats.org/officeDocument/2006/relationships/image"/><Relationship Id="rId5" Target="../media/image12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 Id="rId4" Target="../media/image25.jpeg" Type="http://schemas.openxmlformats.org/officeDocument/2006/relationships/image"/><Relationship Id="rId5" Target="../media/image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6.png" Type="http://schemas.openxmlformats.org/officeDocument/2006/relationships/image"/><Relationship Id="rId4" Target="../media/image4.png" Type="http://schemas.openxmlformats.org/officeDocument/2006/relationships/image"/><Relationship Id="rId5" Target="../media/image2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6.png" Type="http://schemas.openxmlformats.org/officeDocument/2006/relationships/image"/><Relationship Id="rId4"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grpSp>
        <p:nvGrpSpPr>
          <p:cNvPr name="Group 3" id="3"/>
          <p:cNvGrpSpPr/>
          <p:nvPr/>
        </p:nvGrpSpPr>
        <p:grpSpPr>
          <a:xfrm rot="0">
            <a:off x="6719248" y="2622008"/>
            <a:ext cx="11568752" cy="982016"/>
            <a:chOff x="0" y="0"/>
            <a:chExt cx="3046914" cy="258638"/>
          </a:xfrm>
        </p:grpSpPr>
        <p:sp>
          <p:nvSpPr>
            <p:cNvPr name="Freeform 4" id="4"/>
            <p:cNvSpPr/>
            <p:nvPr/>
          </p:nvSpPr>
          <p:spPr>
            <a:xfrm flipH="false" flipV="false" rot="0">
              <a:off x="0" y="0"/>
              <a:ext cx="3046914" cy="258638"/>
            </a:xfrm>
            <a:custGeom>
              <a:avLst/>
              <a:gdLst/>
              <a:ahLst/>
              <a:cxnLst/>
              <a:rect r="r" b="b" t="t" l="l"/>
              <a:pathLst>
                <a:path h="258638" w="3046914">
                  <a:moveTo>
                    <a:pt x="0" y="0"/>
                  </a:moveTo>
                  <a:lnTo>
                    <a:pt x="3046914" y="0"/>
                  </a:lnTo>
                  <a:lnTo>
                    <a:pt x="3046914" y="258638"/>
                  </a:lnTo>
                  <a:lnTo>
                    <a:pt x="0" y="258638"/>
                  </a:lnTo>
                  <a:close/>
                </a:path>
              </a:pathLst>
            </a:custGeom>
            <a:solidFill>
              <a:srgbClr val="F2CE2E"/>
            </a:solidFill>
          </p:spPr>
        </p:sp>
        <p:sp>
          <p:nvSpPr>
            <p:cNvPr name="TextBox 5" id="5"/>
            <p:cNvSpPr txBox="true"/>
            <p:nvPr/>
          </p:nvSpPr>
          <p:spPr>
            <a:xfrm>
              <a:off x="0" y="-38100"/>
              <a:ext cx="3046914" cy="296738"/>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4236145" y="3068657"/>
            <a:ext cx="15116043" cy="6189643"/>
            <a:chOff x="0" y="0"/>
            <a:chExt cx="3981180" cy="1630194"/>
          </a:xfrm>
        </p:grpSpPr>
        <p:sp>
          <p:nvSpPr>
            <p:cNvPr name="Freeform 7" id="7"/>
            <p:cNvSpPr/>
            <p:nvPr/>
          </p:nvSpPr>
          <p:spPr>
            <a:xfrm flipH="false" flipV="false" rot="0">
              <a:off x="0" y="0"/>
              <a:ext cx="3981180" cy="1630194"/>
            </a:xfrm>
            <a:custGeom>
              <a:avLst/>
              <a:gdLst/>
              <a:ahLst/>
              <a:cxnLst/>
              <a:rect r="r" b="b" t="t" l="l"/>
              <a:pathLst>
                <a:path h="1630194" w="3981180">
                  <a:moveTo>
                    <a:pt x="25096" y="0"/>
                  </a:moveTo>
                  <a:lnTo>
                    <a:pt x="3956084" y="0"/>
                  </a:lnTo>
                  <a:cubicBezTo>
                    <a:pt x="3962740" y="0"/>
                    <a:pt x="3969123" y="2644"/>
                    <a:pt x="3973830" y="7350"/>
                  </a:cubicBezTo>
                  <a:cubicBezTo>
                    <a:pt x="3978536" y="12057"/>
                    <a:pt x="3981180" y="18440"/>
                    <a:pt x="3981180" y="25096"/>
                  </a:cubicBezTo>
                  <a:lnTo>
                    <a:pt x="3981180" y="1605098"/>
                  </a:lnTo>
                  <a:cubicBezTo>
                    <a:pt x="3981180" y="1618958"/>
                    <a:pt x="3969944" y="1630194"/>
                    <a:pt x="3956084" y="1630194"/>
                  </a:cubicBezTo>
                  <a:lnTo>
                    <a:pt x="25096" y="1630194"/>
                  </a:lnTo>
                  <a:cubicBezTo>
                    <a:pt x="18440" y="1630194"/>
                    <a:pt x="12057" y="1627550"/>
                    <a:pt x="7350" y="1622843"/>
                  </a:cubicBezTo>
                  <a:cubicBezTo>
                    <a:pt x="2644" y="1618137"/>
                    <a:pt x="0" y="1611754"/>
                    <a:pt x="0" y="1605098"/>
                  </a:cubicBezTo>
                  <a:lnTo>
                    <a:pt x="0" y="25096"/>
                  </a:lnTo>
                  <a:cubicBezTo>
                    <a:pt x="0" y="18440"/>
                    <a:pt x="2644" y="12057"/>
                    <a:pt x="7350" y="7350"/>
                  </a:cubicBezTo>
                  <a:cubicBezTo>
                    <a:pt x="12057" y="2644"/>
                    <a:pt x="18440" y="0"/>
                    <a:pt x="25096" y="0"/>
                  </a:cubicBezTo>
                  <a:close/>
                </a:path>
              </a:pathLst>
            </a:custGeom>
            <a:solidFill>
              <a:srgbClr val="1D603A"/>
            </a:solidFill>
          </p:spPr>
        </p:sp>
        <p:sp>
          <p:nvSpPr>
            <p:cNvPr name="TextBox 8" id="8"/>
            <p:cNvSpPr txBox="true"/>
            <p:nvPr/>
          </p:nvSpPr>
          <p:spPr>
            <a:xfrm>
              <a:off x="0" y="-38100"/>
              <a:ext cx="3981180" cy="1668294"/>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0" y="0"/>
            <a:ext cx="3535182" cy="3068657"/>
            <a:chOff x="0" y="0"/>
            <a:chExt cx="931077" cy="808206"/>
          </a:xfrm>
        </p:grpSpPr>
        <p:sp>
          <p:nvSpPr>
            <p:cNvPr name="Freeform 10" id="10"/>
            <p:cNvSpPr/>
            <p:nvPr/>
          </p:nvSpPr>
          <p:spPr>
            <a:xfrm flipH="false" flipV="false" rot="0">
              <a:off x="0" y="0"/>
              <a:ext cx="931077" cy="808206"/>
            </a:xfrm>
            <a:custGeom>
              <a:avLst/>
              <a:gdLst/>
              <a:ahLst/>
              <a:cxnLst/>
              <a:rect r="r" b="b" t="t" l="l"/>
              <a:pathLst>
                <a:path h="808206" w="931077">
                  <a:moveTo>
                    <a:pt x="0" y="0"/>
                  </a:moveTo>
                  <a:lnTo>
                    <a:pt x="931077" y="0"/>
                  </a:lnTo>
                  <a:lnTo>
                    <a:pt x="931077" y="808206"/>
                  </a:lnTo>
                  <a:lnTo>
                    <a:pt x="0" y="808206"/>
                  </a:lnTo>
                  <a:close/>
                </a:path>
              </a:pathLst>
            </a:custGeom>
            <a:solidFill>
              <a:srgbClr val="1D603A"/>
            </a:solidFill>
          </p:spPr>
        </p:sp>
        <p:sp>
          <p:nvSpPr>
            <p:cNvPr name="TextBox 11" id="11"/>
            <p:cNvSpPr txBox="true"/>
            <p:nvPr/>
          </p:nvSpPr>
          <p:spPr>
            <a:xfrm>
              <a:off x="0" y="-38100"/>
              <a:ext cx="931077" cy="846306"/>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0">
            <a:off x="-312996" y="3068657"/>
            <a:ext cx="4161174" cy="535367"/>
            <a:chOff x="0" y="0"/>
            <a:chExt cx="1095947" cy="141002"/>
          </a:xfrm>
        </p:grpSpPr>
        <p:sp>
          <p:nvSpPr>
            <p:cNvPr name="Freeform 13" id="13"/>
            <p:cNvSpPr/>
            <p:nvPr/>
          </p:nvSpPr>
          <p:spPr>
            <a:xfrm flipH="false" flipV="false" rot="0">
              <a:off x="0" y="0"/>
              <a:ext cx="1095947" cy="141002"/>
            </a:xfrm>
            <a:custGeom>
              <a:avLst/>
              <a:gdLst/>
              <a:ahLst/>
              <a:cxnLst/>
              <a:rect r="r" b="b" t="t" l="l"/>
              <a:pathLst>
                <a:path h="141002" w="1095947">
                  <a:moveTo>
                    <a:pt x="0" y="0"/>
                  </a:moveTo>
                  <a:lnTo>
                    <a:pt x="1095947" y="0"/>
                  </a:lnTo>
                  <a:lnTo>
                    <a:pt x="1095947" y="141002"/>
                  </a:lnTo>
                  <a:lnTo>
                    <a:pt x="0" y="141002"/>
                  </a:lnTo>
                  <a:close/>
                </a:path>
              </a:pathLst>
            </a:custGeom>
            <a:solidFill>
              <a:srgbClr val="F2CE2E"/>
            </a:solidFill>
          </p:spPr>
        </p:sp>
        <p:sp>
          <p:nvSpPr>
            <p:cNvPr name="TextBox 14" id="14"/>
            <p:cNvSpPr txBox="true"/>
            <p:nvPr/>
          </p:nvSpPr>
          <p:spPr>
            <a:xfrm>
              <a:off x="0" y="-38100"/>
              <a:ext cx="1095947" cy="179102"/>
            </a:xfrm>
            <a:prstGeom prst="rect">
              <a:avLst/>
            </a:prstGeom>
          </p:spPr>
          <p:txBody>
            <a:bodyPr anchor="ctr" rtlCol="false" tIns="50800" lIns="50800" bIns="50800" rIns="50800"/>
            <a:lstStyle/>
            <a:p>
              <a:pPr algn="ctr">
                <a:lnSpc>
                  <a:spcPts val="2659"/>
                </a:lnSpc>
                <a:spcBef>
                  <a:spcPct val="0"/>
                </a:spcBef>
              </a:pPr>
            </a:p>
          </p:txBody>
        </p:sp>
      </p:grpSp>
      <p:grpSp>
        <p:nvGrpSpPr>
          <p:cNvPr name="Group 15" id="15"/>
          <p:cNvGrpSpPr/>
          <p:nvPr/>
        </p:nvGrpSpPr>
        <p:grpSpPr>
          <a:xfrm rot="0">
            <a:off x="0" y="640354"/>
            <a:ext cx="6172873" cy="8717078"/>
            <a:chOff x="0" y="0"/>
            <a:chExt cx="855202" cy="1207681"/>
          </a:xfrm>
        </p:grpSpPr>
        <p:sp>
          <p:nvSpPr>
            <p:cNvPr name="Freeform 16" id="16"/>
            <p:cNvSpPr/>
            <p:nvPr/>
          </p:nvSpPr>
          <p:spPr>
            <a:xfrm flipH="false" flipV="false" rot="0">
              <a:off x="0" y="0"/>
              <a:ext cx="855202" cy="1207681"/>
            </a:xfrm>
            <a:custGeom>
              <a:avLst/>
              <a:gdLst/>
              <a:ahLst/>
              <a:cxnLst/>
              <a:rect r="r" b="b" t="t" l="l"/>
              <a:pathLst>
                <a:path h="1207681" w="855202">
                  <a:moveTo>
                    <a:pt x="45151" y="0"/>
                  </a:moveTo>
                  <a:lnTo>
                    <a:pt x="810051" y="0"/>
                  </a:lnTo>
                  <a:cubicBezTo>
                    <a:pt x="834987" y="0"/>
                    <a:pt x="855202" y="20215"/>
                    <a:pt x="855202" y="45151"/>
                  </a:cubicBezTo>
                  <a:lnTo>
                    <a:pt x="855202" y="1162530"/>
                  </a:lnTo>
                  <a:cubicBezTo>
                    <a:pt x="855202" y="1187466"/>
                    <a:pt x="834987" y="1207681"/>
                    <a:pt x="810051" y="1207681"/>
                  </a:cubicBezTo>
                  <a:lnTo>
                    <a:pt x="45151" y="1207681"/>
                  </a:lnTo>
                  <a:cubicBezTo>
                    <a:pt x="20215" y="1207681"/>
                    <a:pt x="0" y="1187466"/>
                    <a:pt x="0" y="1162530"/>
                  </a:cubicBezTo>
                  <a:lnTo>
                    <a:pt x="0" y="45151"/>
                  </a:lnTo>
                  <a:cubicBezTo>
                    <a:pt x="0" y="20215"/>
                    <a:pt x="20215" y="0"/>
                    <a:pt x="45151" y="0"/>
                  </a:cubicBezTo>
                  <a:close/>
                </a:path>
              </a:pathLst>
            </a:custGeom>
            <a:blipFill>
              <a:blip r:embed="rId3"/>
              <a:stretch>
                <a:fillRect l="-35326" t="0" r="-35326" b="0"/>
              </a:stretch>
            </a:blipFill>
            <a:ln w="209550" cap="rnd">
              <a:solidFill>
                <a:srgbClr val="FFFFFF"/>
              </a:solidFill>
              <a:prstDash val="solid"/>
              <a:round/>
            </a:ln>
          </p:spPr>
        </p:sp>
      </p:grpSp>
      <p:sp>
        <p:nvSpPr>
          <p:cNvPr name="Freeform 17" id="17"/>
          <p:cNvSpPr/>
          <p:nvPr/>
        </p:nvSpPr>
        <p:spPr>
          <a:xfrm flipH="false" flipV="false" rot="0">
            <a:off x="14328072" y="1371600"/>
            <a:ext cx="2311668" cy="1005576"/>
          </a:xfrm>
          <a:custGeom>
            <a:avLst/>
            <a:gdLst/>
            <a:ahLst/>
            <a:cxnLst/>
            <a:rect r="r" b="b" t="t" l="l"/>
            <a:pathLst>
              <a:path h="1005576" w="2311668">
                <a:moveTo>
                  <a:pt x="0" y="0"/>
                </a:moveTo>
                <a:lnTo>
                  <a:pt x="2311669" y="0"/>
                </a:lnTo>
                <a:lnTo>
                  <a:pt x="2311669" y="1005576"/>
                </a:lnTo>
                <a:lnTo>
                  <a:pt x="0" y="1005576"/>
                </a:lnTo>
                <a:lnTo>
                  <a:pt x="0" y="0"/>
                </a:lnTo>
                <a:close/>
              </a:path>
            </a:pathLst>
          </a:custGeom>
          <a:blipFill>
            <a:blip r:embed="rId4"/>
            <a:stretch>
              <a:fillRect l="0" t="0" r="0" b="0"/>
            </a:stretch>
          </a:blipFill>
        </p:spPr>
      </p:sp>
      <p:grpSp>
        <p:nvGrpSpPr>
          <p:cNvPr name="Group 18" id="18"/>
          <p:cNvGrpSpPr/>
          <p:nvPr/>
        </p:nvGrpSpPr>
        <p:grpSpPr>
          <a:xfrm rot="0">
            <a:off x="9144000" y="1425396"/>
            <a:ext cx="6518746" cy="897983"/>
            <a:chOff x="0" y="0"/>
            <a:chExt cx="8691661" cy="1197311"/>
          </a:xfrm>
        </p:grpSpPr>
        <p:sp>
          <p:nvSpPr>
            <p:cNvPr name="Freeform 19" id="19"/>
            <p:cNvSpPr/>
            <p:nvPr/>
          </p:nvSpPr>
          <p:spPr>
            <a:xfrm flipH="false" flipV="false" rot="0">
              <a:off x="0" y="0"/>
              <a:ext cx="1197311" cy="1197311"/>
            </a:xfrm>
            <a:custGeom>
              <a:avLst/>
              <a:gdLst/>
              <a:ahLst/>
              <a:cxnLst/>
              <a:rect r="r" b="b" t="t" l="l"/>
              <a:pathLst>
                <a:path h="1197311" w="1197311">
                  <a:moveTo>
                    <a:pt x="0" y="0"/>
                  </a:moveTo>
                  <a:lnTo>
                    <a:pt x="1197311" y="0"/>
                  </a:lnTo>
                  <a:lnTo>
                    <a:pt x="1197311" y="1197311"/>
                  </a:lnTo>
                  <a:lnTo>
                    <a:pt x="0" y="1197311"/>
                  </a:lnTo>
                  <a:lnTo>
                    <a:pt x="0" y="0"/>
                  </a:lnTo>
                  <a:close/>
                </a:path>
              </a:pathLst>
            </a:custGeom>
            <a:blipFill>
              <a:blip r:embed="rId5"/>
              <a:stretch>
                <a:fillRect l="0" t="0" r="0" b="0"/>
              </a:stretch>
            </a:blipFill>
          </p:spPr>
        </p:sp>
        <p:sp>
          <p:nvSpPr>
            <p:cNvPr name="TextBox 20" id="20"/>
            <p:cNvSpPr txBox="true"/>
            <p:nvPr/>
          </p:nvSpPr>
          <p:spPr>
            <a:xfrm rot="0">
              <a:off x="1406601" y="137432"/>
              <a:ext cx="7285060" cy="944419"/>
            </a:xfrm>
            <a:prstGeom prst="rect">
              <a:avLst/>
            </a:prstGeom>
          </p:spPr>
          <p:txBody>
            <a:bodyPr anchor="t" rtlCol="false" tIns="0" lIns="0" bIns="0" rIns="0">
              <a:spAutoFit/>
            </a:bodyPr>
            <a:lstStyle/>
            <a:p>
              <a:pPr algn="l">
                <a:lnSpc>
                  <a:spcPts val="1909"/>
                </a:lnSpc>
              </a:pPr>
              <a:r>
                <a:rPr lang="en-US" sz="1363" b="true">
                  <a:solidFill>
                    <a:srgbClr val="03403B"/>
                  </a:solidFill>
                  <a:latin typeface="Raleway Heavy"/>
                  <a:ea typeface="Raleway Heavy"/>
                  <a:cs typeface="Raleway Heavy"/>
                  <a:sym typeface="Raleway Heavy"/>
                </a:rPr>
                <a:t>PENGURUS PUSAT</a:t>
              </a:r>
            </a:p>
            <a:p>
              <a:pPr algn="l">
                <a:lnSpc>
                  <a:spcPts val="1909"/>
                </a:lnSpc>
              </a:pPr>
              <a:r>
                <a:rPr lang="en-US" sz="1363" b="true">
                  <a:solidFill>
                    <a:srgbClr val="03403B"/>
                  </a:solidFill>
                  <a:latin typeface="Raleway Heavy"/>
                  <a:ea typeface="Raleway Heavy"/>
                  <a:cs typeface="Raleway Heavy"/>
                  <a:sym typeface="Raleway Heavy"/>
                </a:rPr>
                <a:t>PERHIMPUNAN KEDOKTERAN HAJI INDONESIA</a:t>
              </a:r>
            </a:p>
            <a:p>
              <a:pPr algn="l">
                <a:lnSpc>
                  <a:spcPts val="1909"/>
                </a:lnSpc>
              </a:pPr>
              <a:r>
                <a:rPr lang="en-US" sz="1363" b="true">
                  <a:solidFill>
                    <a:srgbClr val="03403B"/>
                  </a:solidFill>
                  <a:latin typeface="Raleway Heavy"/>
                  <a:ea typeface="Raleway Heavy"/>
                  <a:cs typeface="Raleway Heavy"/>
                  <a:sym typeface="Raleway Heavy"/>
                </a:rPr>
                <a:t>PP PERDOKHI</a:t>
              </a:r>
            </a:p>
          </p:txBody>
        </p:sp>
      </p:grpSp>
      <p:sp>
        <p:nvSpPr>
          <p:cNvPr name="TextBox 21" id="21"/>
          <p:cNvSpPr txBox="true"/>
          <p:nvPr/>
        </p:nvSpPr>
        <p:spPr>
          <a:xfrm rot="0">
            <a:off x="7868970" y="4240910"/>
            <a:ext cx="8218193" cy="819150"/>
          </a:xfrm>
          <a:prstGeom prst="rect">
            <a:avLst/>
          </a:prstGeom>
        </p:spPr>
        <p:txBody>
          <a:bodyPr anchor="t" rtlCol="false" tIns="0" lIns="0" bIns="0" rIns="0">
            <a:spAutoFit/>
          </a:bodyPr>
          <a:lstStyle/>
          <a:p>
            <a:pPr algn="l">
              <a:lnSpc>
                <a:spcPts val="5100"/>
              </a:lnSpc>
            </a:pPr>
            <a:r>
              <a:rPr lang="en-US" b="true" sz="5000" spc="-45">
                <a:solidFill>
                  <a:srgbClr val="FFFFFF"/>
                </a:solidFill>
                <a:latin typeface="Agrandir Bold"/>
                <a:ea typeface="Agrandir Bold"/>
                <a:cs typeface="Agrandir Bold"/>
                <a:sym typeface="Agrandir Bold"/>
              </a:rPr>
              <a:t>PERSIAPAN PENDIRIAN </a:t>
            </a:r>
          </a:p>
        </p:txBody>
      </p:sp>
      <p:sp>
        <p:nvSpPr>
          <p:cNvPr name="TextBox 22" id="22"/>
          <p:cNvSpPr txBox="true"/>
          <p:nvPr/>
        </p:nvSpPr>
        <p:spPr>
          <a:xfrm rot="0">
            <a:off x="7919293" y="3556399"/>
            <a:ext cx="6604771" cy="591134"/>
          </a:xfrm>
          <a:prstGeom prst="rect">
            <a:avLst/>
          </a:prstGeom>
        </p:spPr>
        <p:txBody>
          <a:bodyPr anchor="t" rtlCol="false" tIns="0" lIns="0" bIns="0" rIns="0">
            <a:spAutoFit/>
          </a:bodyPr>
          <a:lstStyle/>
          <a:p>
            <a:pPr algn="l">
              <a:lnSpc>
                <a:spcPts val="3668"/>
              </a:lnSpc>
            </a:pPr>
            <a:r>
              <a:rPr lang="en-US" b="true" sz="3596" spc="514">
                <a:solidFill>
                  <a:srgbClr val="FFFFFF"/>
                </a:solidFill>
                <a:latin typeface="Agrandir Bold"/>
                <a:ea typeface="Agrandir Bold"/>
                <a:cs typeface="Agrandir Bold"/>
                <a:sym typeface="Agrandir Bold"/>
              </a:rPr>
              <a:t>BIMBINGAN TEKHNIS</a:t>
            </a:r>
          </a:p>
        </p:txBody>
      </p:sp>
      <p:sp>
        <p:nvSpPr>
          <p:cNvPr name="TextBox 23" id="23"/>
          <p:cNvSpPr txBox="true"/>
          <p:nvPr/>
        </p:nvSpPr>
        <p:spPr>
          <a:xfrm rot="0">
            <a:off x="7919293" y="7253211"/>
            <a:ext cx="8167870" cy="821645"/>
          </a:xfrm>
          <a:prstGeom prst="rect">
            <a:avLst/>
          </a:prstGeom>
        </p:spPr>
        <p:txBody>
          <a:bodyPr anchor="t" rtlCol="false" tIns="0" lIns="0" bIns="0" rIns="0">
            <a:spAutoFit/>
          </a:bodyPr>
          <a:lstStyle/>
          <a:p>
            <a:pPr algn="l">
              <a:lnSpc>
                <a:spcPts val="3032"/>
              </a:lnSpc>
            </a:pPr>
            <a:r>
              <a:rPr lang="en-US" sz="2465" spc="98">
                <a:solidFill>
                  <a:srgbClr val="FFFFFF"/>
                </a:solidFill>
                <a:latin typeface="Agrandir"/>
                <a:ea typeface="Agrandir"/>
                <a:cs typeface="Agrandir"/>
                <a:sym typeface="Agrandir"/>
              </a:rPr>
              <a:t>Dr. dr. Syarief Hasan Lutfie, Sp.KFR, MARS, AIFO-K</a:t>
            </a:r>
          </a:p>
          <a:p>
            <a:pPr algn="l">
              <a:lnSpc>
                <a:spcPts val="3032"/>
              </a:lnSpc>
            </a:pPr>
          </a:p>
        </p:txBody>
      </p:sp>
      <p:sp>
        <p:nvSpPr>
          <p:cNvPr name="TextBox 24" id="24"/>
          <p:cNvSpPr txBox="true"/>
          <p:nvPr/>
        </p:nvSpPr>
        <p:spPr>
          <a:xfrm rot="0">
            <a:off x="7787386" y="4856019"/>
            <a:ext cx="6868584" cy="2116454"/>
          </a:xfrm>
          <a:prstGeom prst="rect">
            <a:avLst/>
          </a:prstGeom>
        </p:spPr>
        <p:txBody>
          <a:bodyPr anchor="t" rtlCol="false" tIns="0" lIns="0" bIns="0" rIns="0">
            <a:spAutoFit/>
          </a:bodyPr>
          <a:lstStyle/>
          <a:p>
            <a:pPr algn="l">
              <a:lnSpc>
                <a:spcPts val="13259"/>
              </a:lnSpc>
            </a:pPr>
            <a:r>
              <a:rPr lang="en-US" b="true" sz="12999" spc="-116">
                <a:solidFill>
                  <a:srgbClr val="FFFFFF"/>
                </a:solidFill>
                <a:latin typeface="Agrandir Bold"/>
                <a:ea typeface="Agrandir Bold"/>
                <a:cs typeface="Agrandir Bold"/>
                <a:sym typeface="Agrandir Bold"/>
              </a:rPr>
              <a:t>KTKHU</a:t>
            </a:r>
          </a:p>
        </p:txBody>
      </p:sp>
      <p:sp>
        <p:nvSpPr>
          <p:cNvPr name="TextBox 25" id="25"/>
          <p:cNvSpPr txBox="true"/>
          <p:nvPr/>
        </p:nvSpPr>
        <p:spPr>
          <a:xfrm rot="0">
            <a:off x="7919293" y="6687038"/>
            <a:ext cx="7374058" cy="541020"/>
          </a:xfrm>
          <a:prstGeom prst="rect">
            <a:avLst/>
          </a:prstGeom>
        </p:spPr>
        <p:txBody>
          <a:bodyPr anchor="t" rtlCol="false" tIns="0" lIns="0" bIns="0" rIns="0">
            <a:spAutoFit/>
          </a:bodyPr>
          <a:lstStyle/>
          <a:p>
            <a:pPr algn="l">
              <a:lnSpc>
                <a:spcPts val="3690"/>
              </a:lnSpc>
            </a:pPr>
            <a:r>
              <a:rPr lang="en-US" sz="3000" spc="120" b="true">
                <a:solidFill>
                  <a:srgbClr val="FFFFFF"/>
                </a:solidFill>
                <a:latin typeface="Agrandir Bold"/>
                <a:ea typeface="Agrandir Bold"/>
                <a:cs typeface="Agrandir Bold"/>
                <a:sym typeface="Agrandir Bold"/>
              </a:rPr>
              <a:t>KLINIK TERPADU HAJI DAN UMRAH</a:t>
            </a:r>
          </a:p>
        </p:txBody>
      </p:sp>
      <p:grpSp>
        <p:nvGrpSpPr>
          <p:cNvPr name="Group 26" id="26"/>
          <p:cNvGrpSpPr/>
          <p:nvPr/>
        </p:nvGrpSpPr>
        <p:grpSpPr>
          <a:xfrm rot="0">
            <a:off x="-326083" y="9286869"/>
            <a:ext cx="7965097" cy="1000131"/>
            <a:chOff x="0" y="0"/>
            <a:chExt cx="2097803" cy="263409"/>
          </a:xfrm>
        </p:grpSpPr>
        <p:sp>
          <p:nvSpPr>
            <p:cNvPr name="Freeform 27" id="27"/>
            <p:cNvSpPr/>
            <p:nvPr/>
          </p:nvSpPr>
          <p:spPr>
            <a:xfrm flipH="false" flipV="false" rot="0">
              <a:off x="0" y="0"/>
              <a:ext cx="2097803" cy="263409"/>
            </a:xfrm>
            <a:custGeom>
              <a:avLst/>
              <a:gdLst/>
              <a:ahLst/>
              <a:cxnLst/>
              <a:rect r="r" b="b" t="t" l="l"/>
              <a:pathLst>
                <a:path h="263409" w="2097803">
                  <a:moveTo>
                    <a:pt x="69983" y="0"/>
                  </a:moveTo>
                  <a:lnTo>
                    <a:pt x="2027821" y="0"/>
                  </a:lnTo>
                  <a:cubicBezTo>
                    <a:pt x="2046381" y="0"/>
                    <a:pt x="2064182" y="7373"/>
                    <a:pt x="2077306" y="20497"/>
                  </a:cubicBezTo>
                  <a:cubicBezTo>
                    <a:pt x="2090430" y="33622"/>
                    <a:pt x="2097803" y="51422"/>
                    <a:pt x="2097803" y="69983"/>
                  </a:cubicBezTo>
                  <a:lnTo>
                    <a:pt x="2097803" y="193426"/>
                  </a:lnTo>
                  <a:cubicBezTo>
                    <a:pt x="2097803" y="232077"/>
                    <a:pt x="2066471" y="263409"/>
                    <a:pt x="2027821" y="263409"/>
                  </a:cubicBezTo>
                  <a:lnTo>
                    <a:pt x="69983" y="263409"/>
                  </a:lnTo>
                  <a:cubicBezTo>
                    <a:pt x="31332" y="263409"/>
                    <a:pt x="0" y="232077"/>
                    <a:pt x="0" y="193426"/>
                  </a:cubicBezTo>
                  <a:lnTo>
                    <a:pt x="0" y="69983"/>
                  </a:lnTo>
                  <a:cubicBezTo>
                    <a:pt x="0" y="31332"/>
                    <a:pt x="31332" y="0"/>
                    <a:pt x="69983" y="0"/>
                  </a:cubicBezTo>
                  <a:close/>
                </a:path>
              </a:pathLst>
            </a:custGeom>
            <a:solidFill>
              <a:srgbClr val="FFD230"/>
            </a:solidFill>
          </p:spPr>
        </p:sp>
        <p:sp>
          <p:nvSpPr>
            <p:cNvPr name="TextBox 28" id="28"/>
            <p:cNvSpPr txBox="true"/>
            <p:nvPr/>
          </p:nvSpPr>
          <p:spPr>
            <a:xfrm>
              <a:off x="0" y="-47625"/>
              <a:ext cx="2097803" cy="311034"/>
            </a:xfrm>
            <a:prstGeom prst="rect">
              <a:avLst/>
            </a:prstGeom>
          </p:spPr>
          <p:txBody>
            <a:bodyPr anchor="ctr" rtlCol="false" tIns="50800" lIns="50800" bIns="50800" rIns="50800"/>
            <a:lstStyle/>
            <a:p>
              <a:pPr algn="ctr">
                <a:lnSpc>
                  <a:spcPts val="2799"/>
                </a:lnSpc>
                <a:spcBef>
                  <a:spcPct val="0"/>
                </a:spcBef>
              </a:pPr>
              <a:r>
                <a:rPr lang="en-US" b="true" sz="1999">
                  <a:solidFill>
                    <a:srgbClr val="000002"/>
                  </a:solidFill>
                  <a:latin typeface="Glacial Indifference Bold"/>
                  <a:ea typeface="Glacial Indifference Bold"/>
                  <a:cs typeface="Glacial Indifference Bold"/>
                  <a:sym typeface="Glacial Indifference Bold"/>
                </a:rPr>
                <a:t>GEDUNG KULIAH UMUM UII  -YOGYAKARTAG 21 SEPTI 2024</a:t>
              </a:r>
            </a:p>
          </p:txBody>
        </p:sp>
      </p:grpSp>
      <p:sp>
        <p:nvSpPr>
          <p:cNvPr name="Freeform 29" id="29"/>
          <p:cNvSpPr/>
          <p:nvPr/>
        </p:nvSpPr>
        <p:spPr>
          <a:xfrm flipH="false" flipV="false" rot="0">
            <a:off x="7868970" y="1371600"/>
            <a:ext cx="1149722" cy="1082091"/>
          </a:xfrm>
          <a:custGeom>
            <a:avLst/>
            <a:gdLst/>
            <a:ahLst/>
            <a:cxnLst/>
            <a:rect r="r" b="b" t="t" l="l"/>
            <a:pathLst>
              <a:path h="1082091" w="1149722">
                <a:moveTo>
                  <a:pt x="0" y="0"/>
                </a:moveTo>
                <a:lnTo>
                  <a:pt x="1149722" y="0"/>
                </a:lnTo>
                <a:lnTo>
                  <a:pt x="1149722" y="1082091"/>
                </a:lnTo>
                <a:lnTo>
                  <a:pt x="0" y="1082091"/>
                </a:lnTo>
                <a:lnTo>
                  <a:pt x="0" y="0"/>
                </a:lnTo>
                <a:close/>
              </a:path>
            </a:pathLst>
          </a:custGeom>
          <a:blipFill>
            <a:blip r:embed="rId6"/>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grpSp>
        <p:nvGrpSpPr>
          <p:cNvPr name="Group 3" id="3"/>
          <p:cNvGrpSpPr/>
          <p:nvPr/>
        </p:nvGrpSpPr>
        <p:grpSpPr>
          <a:xfrm rot="0">
            <a:off x="9617692" y="-4433752"/>
            <a:ext cx="12457107" cy="1245710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412D"/>
            </a:solidFill>
          </p:spPr>
        </p:sp>
        <p:sp>
          <p:nvSpPr>
            <p:cNvPr name="TextBox 5" id="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1274214" y="8506119"/>
            <a:ext cx="2726092" cy="2726092"/>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5138"/>
            </a:solidFill>
          </p:spPr>
        </p:sp>
        <p:sp>
          <p:nvSpPr>
            <p:cNvPr name="TextBox 8" id="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10219550" y="-2456011"/>
            <a:ext cx="7561513" cy="7599511"/>
          </a:xfrm>
          <a:custGeom>
            <a:avLst/>
            <a:gdLst/>
            <a:ahLst/>
            <a:cxnLst/>
            <a:rect r="r" b="b" t="t" l="l"/>
            <a:pathLst>
              <a:path h="7599511" w="7561513">
                <a:moveTo>
                  <a:pt x="0" y="0"/>
                </a:moveTo>
                <a:lnTo>
                  <a:pt x="7561513" y="0"/>
                </a:lnTo>
                <a:lnTo>
                  <a:pt x="7561513" y="7599511"/>
                </a:lnTo>
                <a:lnTo>
                  <a:pt x="0" y="7599511"/>
                </a:lnTo>
                <a:lnTo>
                  <a:pt x="0" y="0"/>
                </a:lnTo>
                <a:close/>
              </a:path>
            </a:pathLst>
          </a:custGeom>
          <a:blipFill>
            <a:blip r:embed="rId3"/>
            <a:stretch>
              <a:fillRect l="0" t="0" r="0" b="0"/>
            </a:stretch>
          </a:blipFill>
        </p:spPr>
      </p:sp>
      <p:sp>
        <p:nvSpPr>
          <p:cNvPr name="Freeform 10" id="10"/>
          <p:cNvSpPr/>
          <p:nvPr/>
        </p:nvSpPr>
        <p:spPr>
          <a:xfrm flipH="false" flipV="false" rot="0">
            <a:off x="13168062" y="3514461"/>
            <a:ext cx="6322931" cy="6354704"/>
          </a:xfrm>
          <a:custGeom>
            <a:avLst/>
            <a:gdLst/>
            <a:ahLst/>
            <a:cxnLst/>
            <a:rect r="r" b="b" t="t" l="l"/>
            <a:pathLst>
              <a:path h="6354704" w="6322931">
                <a:moveTo>
                  <a:pt x="0" y="0"/>
                </a:moveTo>
                <a:lnTo>
                  <a:pt x="6322931" y="0"/>
                </a:lnTo>
                <a:lnTo>
                  <a:pt x="6322931" y="6354704"/>
                </a:lnTo>
                <a:lnTo>
                  <a:pt x="0" y="6354704"/>
                </a:lnTo>
                <a:lnTo>
                  <a:pt x="0" y="0"/>
                </a:lnTo>
                <a:close/>
              </a:path>
            </a:pathLst>
          </a:custGeom>
          <a:blipFill>
            <a:blip r:embed="rId3"/>
            <a:stretch>
              <a:fillRect l="0" t="0" r="0" b="0"/>
            </a:stretch>
          </a:blipFill>
        </p:spPr>
      </p:sp>
      <p:sp>
        <p:nvSpPr>
          <p:cNvPr name="Freeform 11" id="11"/>
          <p:cNvSpPr/>
          <p:nvPr/>
        </p:nvSpPr>
        <p:spPr>
          <a:xfrm flipH="false" flipV="false" rot="0">
            <a:off x="9144000" y="3824942"/>
            <a:ext cx="4177422" cy="4198414"/>
          </a:xfrm>
          <a:custGeom>
            <a:avLst/>
            <a:gdLst/>
            <a:ahLst/>
            <a:cxnLst/>
            <a:rect r="r" b="b" t="t" l="l"/>
            <a:pathLst>
              <a:path h="4198414" w="4177422">
                <a:moveTo>
                  <a:pt x="0" y="0"/>
                </a:moveTo>
                <a:lnTo>
                  <a:pt x="4177422" y="0"/>
                </a:lnTo>
                <a:lnTo>
                  <a:pt x="4177422" y="4198414"/>
                </a:lnTo>
                <a:lnTo>
                  <a:pt x="0" y="4198414"/>
                </a:lnTo>
                <a:lnTo>
                  <a:pt x="0" y="0"/>
                </a:lnTo>
                <a:close/>
              </a:path>
            </a:pathLst>
          </a:custGeom>
          <a:blipFill>
            <a:blip r:embed="rId3"/>
            <a:stretch>
              <a:fillRect l="0" t="0" r="0" b="0"/>
            </a:stretch>
          </a:blipFill>
        </p:spPr>
      </p:sp>
      <p:grpSp>
        <p:nvGrpSpPr>
          <p:cNvPr name="Group 12" id="12"/>
          <p:cNvGrpSpPr>
            <a:grpSpLocks noChangeAspect="true"/>
          </p:cNvGrpSpPr>
          <p:nvPr/>
        </p:nvGrpSpPr>
        <p:grpSpPr>
          <a:xfrm rot="0">
            <a:off x="11076976" y="-1579586"/>
            <a:ext cx="5846660" cy="5846660"/>
            <a:chOff x="0" y="0"/>
            <a:chExt cx="6350000" cy="6350000"/>
          </a:xfrm>
        </p:grpSpPr>
        <p:sp>
          <p:nvSpPr>
            <p:cNvPr name="Freeform 13" id="13"/>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true">
              <a:gsLst>
                <a:gs pos="0">
                  <a:srgbClr val="FFDE59">
                    <a:alpha val="100000"/>
                  </a:srgbClr>
                </a:gs>
                <a:gs pos="100000">
                  <a:srgbClr val="C9912D">
                    <a:alpha val="100000"/>
                  </a:srgbClr>
                </a:gs>
              </a:gsLst>
              <a:lin ang="5400000"/>
            </a:gradFill>
          </p:spPr>
        </p:sp>
        <p:sp>
          <p:nvSpPr>
            <p:cNvPr name="Freeform 14" id="14"/>
            <p:cNvSpPr/>
            <p:nvPr/>
          </p:nvSpPr>
          <p:spPr>
            <a:xfrm flipH="false" flipV="false" rot="0">
              <a:off x="284320" y="415956"/>
              <a:ext cx="5781360" cy="5518089"/>
            </a:xfrm>
            <a:custGeom>
              <a:avLst/>
              <a:gdLst/>
              <a:ahLst/>
              <a:cxnLst/>
              <a:rect r="r" b="b" t="t" l="l"/>
              <a:pathLst>
                <a:path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4"/>
              <a:stretch>
                <a:fillRect l="-25276" t="0" r="-25276" b="0"/>
              </a:stretch>
            </a:blipFill>
          </p:spPr>
        </p:sp>
      </p:grpSp>
      <p:grpSp>
        <p:nvGrpSpPr>
          <p:cNvPr name="Group 15" id="15"/>
          <p:cNvGrpSpPr>
            <a:grpSpLocks noChangeAspect="true"/>
          </p:cNvGrpSpPr>
          <p:nvPr/>
        </p:nvGrpSpPr>
        <p:grpSpPr>
          <a:xfrm rot="0">
            <a:off x="13885041" y="4247327"/>
            <a:ext cx="4888972" cy="4888972"/>
            <a:chOff x="0" y="0"/>
            <a:chExt cx="6350000" cy="6350000"/>
          </a:xfrm>
        </p:grpSpPr>
        <p:sp>
          <p:nvSpPr>
            <p:cNvPr name="Freeform 16" id="16"/>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true">
              <a:gsLst>
                <a:gs pos="0">
                  <a:srgbClr val="FFDE59">
                    <a:alpha val="100000"/>
                  </a:srgbClr>
                </a:gs>
                <a:gs pos="100000">
                  <a:srgbClr val="C9912D">
                    <a:alpha val="100000"/>
                  </a:srgbClr>
                </a:gs>
              </a:gsLst>
              <a:lin ang="5400000"/>
            </a:gradFill>
          </p:spPr>
        </p:sp>
        <p:sp>
          <p:nvSpPr>
            <p:cNvPr name="Freeform 17" id="17"/>
            <p:cNvSpPr/>
            <p:nvPr/>
          </p:nvSpPr>
          <p:spPr>
            <a:xfrm flipH="false" flipV="false" rot="0">
              <a:off x="284320" y="415956"/>
              <a:ext cx="5781360" cy="5518089"/>
            </a:xfrm>
            <a:custGeom>
              <a:avLst/>
              <a:gdLst/>
              <a:ahLst/>
              <a:cxnLst/>
              <a:rect r="r" b="b" t="t" l="l"/>
              <a:pathLst>
                <a:path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5"/>
              <a:stretch>
                <a:fillRect l="223" t="-16665" r="223" b="-16665"/>
              </a:stretch>
            </a:blipFill>
          </p:spPr>
        </p:sp>
      </p:grpSp>
      <p:grpSp>
        <p:nvGrpSpPr>
          <p:cNvPr name="Group 18" id="18"/>
          <p:cNvGrpSpPr>
            <a:grpSpLocks noChangeAspect="true"/>
          </p:cNvGrpSpPr>
          <p:nvPr/>
        </p:nvGrpSpPr>
        <p:grpSpPr>
          <a:xfrm rot="0">
            <a:off x="9617692" y="4309131"/>
            <a:ext cx="3230037" cy="3230037"/>
            <a:chOff x="0" y="0"/>
            <a:chExt cx="6350000" cy="6350000"/>
          </a:xfrm>
        </p:grpSpPr>
        <p:sp>
          <p:nvSpPr>
            <p:cNvPr name="Freeform 19" id="19"/>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true">
              <a:gsLst>
                <a:gs pos="0">
                  <a:srgbClr val="FFDE59">
                    <a:alpha val="100000"/>
                  </a:srgbClr>
                </a:gs>
                <a:gs pos="100000">
                  <a:srgbClr val="C9912D">
                    <a:alpha val="100000"/>
                  </a:srgbClr>
                </a:gs>
              </a:gsLst>
              <a:lin ang="5400000"/>
            </a:gradFill>
          </p:spPr>
        </p:sp>
        <p:sp>
          <p:nvSpPr>
            <p:cNvPr name="Freeform 20" id="20"/>
            <p:cNvSpPr/>
            <p:nvPr/>
          </p:nvSpPr>
          <p:spPr>
            <a:xfrm flipH="false" flipV="false" rot="0">
              <a:off x="284320" y="415956"/>
              <a:ext cx="5781360" cy="5518089"/>
            </a:xfrm>
            <a:custGeom>
              <a:avLst/>
              <a:gdLst/>
              <a:ahLst/>
              <a:cxnLst/>
              <a:rect r="r" b="b" t="t" l="l"/>
              <a:pathLst>
                <a:path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6"/>
              <a:stretch>
                <a:fillRect l="-29468" t="0" r="-29468" b="0"/>
              </a:stretch>
            </a:blipFill>
          </p:spPr>
        </p:sp>
      </p:grpSp>
      <p:grpSp>
        <p:nvGrpSpPr>
          <p:cNvPr name="Group 21" id="21"/>
          <p:cNvGrpSpPr/>
          <p:nvPr/>
        </p:nvGrpSpPr>
        <p:grpSpPr>
          <a:xfrm rot="0">
            <a:off x="476818" y="423236"/>
            <a:ext cx="5354998" cy="1210927"/>
            <a:chOff x="0" y="0"/>
            <a:chExt cx="7139997" cy="1614570"/>
          </a:xfrm>
        </p:grpSpPr>
        <p:sp>
          <p:nvSpPr>
            <p:cNvPr name="Freeform 22" id="22"/>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7"/>
              <a:stretch>
                <a:fillRect l="0" t="0" r="0" b="0"/>
              </a:stretch>
            </a:blipFill>
          </p:spPr>
        </p:sp>
        <p:sp>
          <p:nvSpPr>
            <p:cNvPr name="TextBox 23" id="23"/>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grpSp>
        <p:nvGrpSpPr>
          <p:cNvPr name="Group 24" id="24"/>
          <p:cNvGrpSpPr/>
          <p:nvPr/>
        </p:nvGrpSpPr>
        <p:grpSpPr>
          <a:xfrm rot="0">
            <a:off x="960048" y="3514461"/>
            <a:ext cx="7760044" cy="1146928"/>
            <a:chOff x="0" y="0"/>
            <a:chExt cx="2386042" cy="352655"/>
          </a:xfrm>
        </p:grpSpPr>
        <p:sp>
          <p:nvSpPr>
            <p:cNvPr name="Freeform 25" id="25"/>
            <p:cNvSpPr/>
            <p:nvPr/>
          </p:nvSpPr>
          <p:spPr>
            <a:xfrm flipH="false" flipV="false" rot="0">
              <a:off x="0" y="0"/>
              <a:ext cx="2386042" cy="352655"/>
            </a:xfrm>
            <a:custGeom>
              <a:avLst/>
              <a:gdLst/>
              <a:ahLst/>
              <a:cxnLst/>
              <a:rect r="r" b="b" t="t" l="l"/>
              <a:pathLst>
                <a:path h="352655" w="2386042">
                  <a:moveTo>
                    <a:pt x="71832" y="0"/>
                  </a:moveTo>
                  <a:lnTo>
                    <a:pt x="2314210" y="0"/>
                  </a:lnTo>
                  <a:cubicBezTo>
                    <a:pt x="2333261" y="0"/>
                    <a:pt x="2351532" y="7568"/>
                    <a:pt x="2365003" y="21039"/>
                  </a:cubicBezTo>
                  <a:cubicBezTo>
                    <a:pt x="2378474" y="34510"/>
                    <a:pt x="2386042" y="52781"/>
                    <a:pt x="2386042" y="71832"/>
                  </a:cubicBezTo>
                  <a:lnTo>
                    <a:pt x="2386042" y="280823"/>
                  </a:lnTo>
                  <a:cubicBezTo>
                    <a:pt x="2386042" y="320495"/>
                    <a:pt x="2353882" y="352655"/>
                    <a:pt x="2314210" y="352655"/>
                  </a:cubicBezTo>
                  <a:lnTo>
                    <a:pt x="71832" y="352655"/>
                  </a:lnTo>
                  <a:cubicBezTo>
                    <a:pt x="52781" y="352655"/>
                    <a:pt x="34510" y="345087"/>
                    <a:pt x="21039" y="331616"/>
                  </a:cubicBezTo>
                  <a:cubicBezTo>
                    <a:pt x="7568" y="318145"/>
                    <a:pt x="0" y="299874"/>
                    <a:pt x="0" y="280823"/>
                  </a:cubicBezTo>
                  <a:lnTo>
                    <a:pt x="0" y="71832"/>
                  </a:lnTo>
                  <a:cubicBezTo>
                    <a:pt x="0" y="52781"/>
                    <a:pt x="7568" y="34510"/>
                    <a:pt x="21039" y="21039"/>
                  </a:cubicBezTo>
                  <a:cubicBezTo>
                    <a:pt x="34510" y="7568"/>
                    <a:pt x="52781" y="0"/>
                    <a:pt x="71832" y="0"/>
                  </a:cubicBezTo>
                  <a:close/>
                </a:path>
              </a:pathLst>
            </a:custGeom>
            <a:solidFill>
              <a:srgbClr val="CBD827"/>
            </a:solidFill>
          </p:spPr>
        </p:sp>
        <p:sp>
          <p:nvSpPr>
            <p:cNvPr name="TextBox 26" id="26"/>
            <p:cNvSpPr txBox="true"/>
            <p:nvPr/>
          </p:nvSpPr>
          <p:spPr>
            <a:xfrm>
              <a:off x="0" y="-57150"/>
              <a:ext cx="2386042" cy="409805"/>
            </a:xfrm>
            <a:prstGeom prst="rect">
              <a:avLst/>
            </a:prstGeom>
          </p:spPr>
          <p:txBody>
            <a:bodyPr anchor="ctr" rtlCol="false" tIns="50800" lIns="50800" bIns="50800" rIns="50800"/>
            <a:lstStyle/>
            <a:p>
              <a:pPr algn="ctr">
                <a:lnSpc>
                  <a:spcPts val="3359"/>
                </a:lnSpc>
                <a:spcBef>
                  <a:spcPct val="0"/>
                </a:spcBef>
              </a:pPr>
              <a:r>
                <a:rPr lang="en-US" b="true" sz="2399">
                  <a:solidFill>
                    <a:srgbClr val="000002"/>
                  </a:solidFill>
                  <a:latin typeface="Glacial Indifference Bold"/>
                  <a:ea typeface="Glacial Indifference Bold"/>
                  <a:cs typeface="Glacial Indifference Bold"/>
                  <a:sym typeface="Glacial Indifference Bold"/>
                </a:rPr>
                <a:t>STRUKTUR ORGANISASI</a:t>
              </a:r>
            </a:p>
          </p:txBody>
        </p:sp>
      </p:grpSp>
      <p:grpSp>
        <p:nvGrpSpPr>
          <p:cNvPr name="Group 27" id="27"/>
          <p:cNvGrpSpPr/>
          <p:nvPr/>
        </p:nvGrpSpPr>
        <p:grpSpPr>
          <a:xfrm rot="0">
            <a:off x="960048" y="4816405"/>
            <a:ext cx="7760044" cy="1146928"/>
            <a:chOff x="0" y="0"/>
            <a:chExt cx="2386042" cy="352655"/>
          </a:xfrm>
        </p:grpSpPr>
        <p:sp>
          <p:nvSpPr>
            <p:cNvPr name="Freeform 28" id="28"/>
            <p:cNvSpPr/>
            <p:nvPr/>
          </p:nvSpPr>
          <p:spPr>
            <a:xfrm flipH="false" flipV="false" rot="0">
              <a:off x="0" y="0"/>
              <a:ext cx="2386042" cy="352655"/>
            </a:xfrm>
            <a:custGeom>
              <a:avLst/>
              <a:gdLst/>
              <a:ahLst/>
              <a:cxnLst/>
              <a:rect r="r" b="b" t="t" l="l"/>
              <a:pathLst>
                <a:path h="352655" w="2386042">
                  <a:moveTo>
                    <a:pt x="71832" y="0"/>
                  </a:moveTo>
                  <a:lnTo>
                    <a:pt x="2314210" y="0"/>
                  </a:lnTo>
                  <a:cubicBezTo>
                    <a:pt x="2333261" y="0"/>
                    <a:pt x="2351532" y="7568"/>
                    <a:pt x="2365003" y="21039"/>
                  </a:cubicBezTo>
                  <a:cubicBezTo>
                    <a:pt x="2378474" y="34510"/>
                    <a:pt x="2386042" y="52781"/>
                    <a:pt x="2386042" y="71832"/>
                  </a:cubicBezTo>
                  <a:lnTo>
                    <a:pt x="2386042" y="280823"/>
                  </a:lnTo>
                  <a:cubicBezTo>
                    <a:pt x="2386042" y="320495"/>
                    <a:pt x="2353882" y="352655"/>
                    <a:pt x="2314210" y="352655"/>
                  </a:cubicBezTo>
                  <a:lnTo>
                    <a:pt x="71832" y="352655"/>
                  </a:lnTo>
                  <a:cubicBezTo>
                    <a:pt x="52781" y="352655"/>
                    <a:pt x="34510" y="345087"/>
                    <a:pt x="21039" y="331616"/>
                  </a:cubicBezTo>
                  <a:cubicBezTo>
                    <a:pt x="7568" y="318145"/>
                    <a:pt x="0" y="299874"/>
                    <a:pt x="0" y="280823"/>
                  </a:cubicBezTo>
                  <a:lnTo>
                    <a:pt x="0" y="71832"/>
                  </a:lnTo>
                  <a:cubicBezTo>
                    <a:pt x="0" y="52781"/>
                    <a:pt x="7568" y="34510"/>
                    <a:pt x="21039" y="21039"/>
                  </a:cubicBezTo>
                  <a:cubicBezTo>
                    <a:pt x="34510" y="7568"/>
                    <a:pt x="52781" y="0"/>
                    <a:pt x="71832" y="0"/>
                  </a:cubicBezTo>
                  <a:close/>
                </a:path>
              </a:pathLst>
            </a:custGeom>
            <a:solidFill>
              <a:srgbClr val="CBD827"/>
            </a:solidFill>
          </p:spPr>
        </p:sp>
        <p:sp>
          <p:nvSpPr>
            <p:cNvPr name="TextBox 29" id="29"/>
            <p:cNvSpPr txBox="true"/>
            <p:nvPr/>
          </p:nvSpPr>
          <p:spPr>
            <a:xfrm>
              <a:off x="0" y="-57150"/>
              <a:ext cx="2386042" cy="409805"/>
            </a:xfrm>
            <a:prstGeom prst="rect">
              <a:avLst/>
            </a:prstGeom>
          </p:spPr>
          <p:txBody>
            <a:bodyPr anchor="ctr" rtlCol="false" tIns="50800" lIns="50800" bIns="50800" rIns="50800"/>
            <a:lstStyle/>
            <a:p>
              <a:pPr algn="ctr">
                <a:lnSpc>
                  <a:spcPts val="3359"/>
                </a:lnSpc>
                <a:spcBef>
                  <a:spcPct val="0"/>
                </a:spcBef>
              </a:pPr>
              <a:r>
                <a:rPr lang="en-US" b="true" sz="2399">
                  <a:solidFill>
                    <a:srgbClr val="000002"/>
                  </a:solidFill>
                  <a:latin typeface="Glacial Indifference Bold"/>
                  <a:ea typeface="Glacial Indifference Bold"/>
                  <a:cs typeface="Glacial Indifference Bold"/>
                  <a:sym typeface="Glacial Indifference Bold"/>
                </a:rPr>
                <a:t>LEGALITAS KTKHU</a:t>
              </a:r>
            </a:p>
          </p:txBody>
        </p:sp>
      </p:grpSp>
      <p:grpSp>
        <p:nvGrpSpPr>
          <p:cNvPr name="Group 30" id="30"/>
          <p:cNvGrpSpPr/>
          <p:nvPr/>
        </p:nvGrpSpPr>
        <p:grpSpPr>
          <a:xfrm rot="0">
            <a:off x="976225" y="6118349"/>
            <a:ext cx="7760044" cy="1146928"/>
            <a:chOff x="0" y="0"/>
            <a:chExt cx="2386042" cy="352655"/>
          </a:xfrm>
        </p:grpSpPr>
        <p:sp>
          <p:nvSpPr>
            <p:cNvPr name="Freeform 31" id="31"/>
            <p:cNvSpPr/>
            <p:nvPr/>
          </p:nvSpPr>
          <p:spPr>
            <a:xfrm flipH="false" flipV="false" rot="0">
              <a:off x="0" y="0"/>
              <a:ext cx="2386042" cy="352655"/>
            </a:xfrm>
            <a:custGeom>
              <a:avLst/>
              <a:gdLst/>
              <a:ahLst/>
              <a:cxnLst/>
              <a:rect r="r" b="b" t="t" l="l"/>
              <a:pathLst>
                <a:path h="352655" w="2386042">
                  <a:moveTo>
                    <a:pt x="71832" y="0"/>
                  </a:moveTo>
                  <a:lnTo>
                    <a:pt x="2314210" y="0"/>
                  </a:lnTo>
                  <a:cubicBezTo>
                    <a:pt x="2333261" y="0"/>
                    <a:pt x="2351532" y="7568"/>
                    <a:pt x="2365003" y="21039"/>
                  </a:cubicBezTo>
                  <a:cubicBezTo>
                    <a:pt x="2378474" y="34510"/>
                    <a:pt x="2386042" y="52781"/>
                    <a:pt x="2386042" y="71832"/>
                  </a:cubicBezTo>
                  <a:lnTo>
                    <a:pt x="2386042" y="280823"/>
                  </a:lnTo>
                  <a:cubicBezTo>
                    <a:pt x="2386042" y="320495"/>
                    <a:pt x="2353882" y="352655"/>
                    <a:pt x="2314210" y="352655"/>
                  </a:cubicBezTo>
                  <a:lnTo>
                    <a:pt x="71832" y="352655"/>
                  </a:lnTo>
                  <a:cubicBezTo>
                    <a:pt x="52781" y="352655"/>
                    <a:pt x="34510" y="345087"/>
                    <a:pt x="21039" y="331616"/>
                  </a:cubicBezTo>
                  <a:cubicBezTo>
                    <a:pt x="7568" y="318145"/>
                    <a:pt x="0" y="299874"/>
                    <a:pt x="0" y="280823"/>
                  </a:cubicBezTo>
                  <a:lnTo>
                    <a:pt x="0" y="71832"/>
                  </a:lnTo>
                  <a:cubicBezTo>
                    <a:pt x="0" y="52781"/>
                    <a:pt x="7568" y="34510"/>
                    <a:pt x="21039" y="21039"/>
                  </a:cubicBezTo>
                  <a:cubicBezTo>
                    <a:pt x="34510" y="7568"/>
                    <a:pt x="52781" y="0"/>
                    <a:pt x="71832" y="0"/>
                  </a:cubicBezTo>
                  <a:close/>
                </a:path>
              </a:pathLst>
            </a:custGeom>
            <a:solidFill>
              <a:srgbClr val="CBD827"/>
            </a:solidFill>
          </p:spPr>
        </p:sp>
        <p:sp>
          <p:nvSpPr>
            <p:cNvPr name="TextBox 32" id="32"/>
            <p:cNvSpPr txBox="true"/>
            <p:nvPr/>
          </p:nvSpPr>
          <p:spPr>
            <a:xfrm>
              <a:off x="0" y="-57150"/>
              <a:ext cx="2386042" cy="409805"/>
            </a:xfrm>
            <a:prstGeom prst="rect">
              <a:avLst/>
            </a:prstGeom>
          </p:spPr>
          <p:txBody>
            <a:bodyPr anchor="ctr" rtlCol="false" tIns="50800" lIns="50800" bIns="50800" rIns="50800"/>
            <a:lstStyle/>
            <a:p>
              <a:pPr algn="ctr">
                <a:lnSpc>
                  <a:spcPts val="3359"/>
                </a:lnSpc>
                <a:spcBef>
                  <a:spcPct val="0"/>
                </a:spcBef>
              </a:pPr>
              <a:r>
                <a:rPr lang="en-US" b="true" sz="2399">
                  <a:solidFill>
                    <a:srgbClr val="000002"/>
                  </a:solidFill>
                  <a:latin typeface="Glacial Indifference Bold"/>
                  <a:ea typeface="Glacial Indifference Bold"/>
                  <a:cs typeface="Glacial Indifference Bold"/>
                  <a:sym typeface="Glacial Indifference Bold"/>
                </a:rPr>
                <a:t>SURAT KEPUTUSAN</a:t>
              </a:r>
            </a:p>
          </p:txBody>
        </p:sp>
      </p:grpSp>
      <p:grpSp>
        <p:nvGrpSpPr>
          <p:cNvPr name="Group 33" id="33"/>
          <p:cNvGrpSpPr/>
          <p:nvPr/>
        </p:nvGrpSpPr>
        <p:grpSpPr>
          <a:xfrm rot="0">
            <a:off x="960048" y="7420294"/>
            <a:ext cx="7760044" cy="1146928"/>
            <a:chOff x="0" y="0"/>
            <a:chExt cx="2386042" cy="352655"/>
          </a:xfrm>
        </p:grpSpPr>
        <p:sp>
          <p:nvSpPr>
            <p:cNvPr name="Freeform 34" id="34"/>
            <p:cNvSpPr/>
            <p:nvPr/>
          </p:nvSpPr>
          <p:spPr>
            <a:xfrm flipH="false" flipV="false" rot="0">
              <a:off x="0" y="0"/>
              <a:ext cx="2386042" cy="352655"/>
            </a:xfrm>
            <a:custGeom>
              <a:avLst/>
              <a:gdLst/>
              <a:ahLst/>
              <a:cxnLst/>
              <a:rect r="r" b="b" t="t" l="l"/>
              <a:pathLst>
                <a:path h="352655" w="2386042">
                  <a:moveTo>
                    <a:pt x="71832" y="0"/>
                  </a:moveTo>
                  <a:lnTo>
                    <a:pt x="2314210" y="0"/>
                  </a:lnTo>
                  <a:cubicBezTo>
                    <a:pt x="2333261" y="0"/>
                    <a:pt x="2351532" y="7568"/>
                    <a:pt x="2365003" y="21039"/>
                  </a:cubicBezTo>
                  <a:cubicBezTo>
                    <a:pt x="2378474" y="34510"/>
                    <a:pt x="2386042" y="52781"/>
                    <a:pt x="2386042" y="71832"/>
                  </a:cubicBezTo>
                  <a:lnTo>
                    <a:pt x="2386042" y="280823"/>
                  </a:lnTo>
                  <a:cubicBezTo>
                    <a:pt x="2386042" y="320495"/>
                    <a:pt x="2353882" y="352655"/>
                    <a:pt x="2314210" y="352655"/>
                  </a:cubicBezTo>
                  <a:lnTo>
                    <a:pt x="71832" y="352655"/>
                  </a:lnTo>
                  <a:cubicBezTo>
                    <a:pt x="52781" y="352655"/>
                    <a:pt x="34510" y="345087"/>
                    <a:pt x="21039" y="331616"/>
                  </a:cubicBezTo>
                  <a:cubicBezTo>
                    <a:pt x="7568" y="318145"/>
                    <a:pt x="0" y="299874"/>
                    <a:pt x="0" y="280823"/>
                  </a:cubicBezTo>
                  <a:lnTo>
                    <a:pt x="0" y="71832"/>
                  </a:lnTo>
                  <a:cubicBezTo>
                    <a:pt x="0" y="52781"/>
                    <a:pt x="7568" y="34510"/>
                    <a:pt x="21039" y="21039"/>
                  </a:cubicBezTo>
                  <a:cubicBezTo>
                    <a:pt x="34510" y="7568"/>
                    <a:pt x="52781" y="0"/>
                    <a:pt x="71832" y="0"/>
                  </a:cubicBezTo>
                  <a:close/>
                </a:path>
              </a:pathLst>
            </a:custGeom>
            <a:solidFill>
              <a:srgbClr val="CBD827"/>
            </a:solidFill>
          </p:spPr>
        </p:sp>
        <p:sp>
          <p:nvSpPr>
            <p:cNvPr name="TextBox 35" id="35"/>
            <p:cNvSpPr txBox="true"/>
            <p:nvPr/>
          </p:nvSpPr>
          <p:spPr>
            <a:xfrm>
              <a:off x="0" y="-57150"/>
              <a:ext cx="2386042" cy="409805"/>
            </a:xfrm>
            <a:prstGeom prst="rect">
              <a:avLst/>
            </a:prstGeom>
          </p:spPr>
          <p:txBody>
            <a:bodyPr anchor="ctr" rtlCol="false" tIns="50800" lIns="50800" bIns="50800" rIns="50800"/>
            <a:lstStyle/>
            <a:p>
              <a:pPr algn="ctr">
                <a:lnSpc>
                  <a:spcPts val="3359"/>
                </a:lnSpc>
                <a:spcBef>
                  <a:spcPct val="0"/>
                </a:spcBef>
              </a:pPr>
              <a:r>
                <a:rPr lang="en-US" b="true" sz="2399">
                  <a:solidFill>
                    <a:srgbClr val="000002"/>
                  </a:solidFill>
                  <a:latin typeface="Glacial Indifference Bold"/>
                  <a:ea typeface="Glacial Indifference Bold"/>
                  <a:cs typeface="Glacial Indifference Bold"/>
                  <a:sym typeface="Glacial Indifference Bold"/>
                </a:rPr>
                <a:t>SOP &amp; SPM</a:t>
              </a:r>
            </a:p>
          </p:txBody>
        </p:sp>
      </p:grpSp>
      <p:grpSp>
        <p:nvGrpSpPr>
          <p:cNvPr name="Group 36" id="36"/>
          <p:cNvGrpSpPr/>
          <p:nvPr/>
        </p:nvGrpSpPr>
        <p:grpSpPr>
          <a:xfrm rot="0">
            <a:off x="976225" y="8684836"/>
            <a:ext cx="7760044" cy="1146928"/>
            <a:chOff x="0" y="0"/>
            <a:chExt cx="2386042" cy="352655"/>
          </a:xfrm>
        </p:grpSpPr>
        <p:sp>
          <p:nvSpPr>
            <p:cNvPr name="Freeform 37" id="37"/>
            <p:cNvSpPr/>
            <p:nvPr/>
          </p:nvSpPr>
          <p:spPr>
            <a:xfrm flipH="false" flipV="false" rot="0">
              <a:off x="0" y="0"/>
              <a:ext cx="2386042" cy="352655"/>
            </a:xfrm>
            <a:custGeom>
              <a:avLst/>
              <a:gdLst/>
              <a:ahLst/>
              <a:cxnLst/>
              <a:rect r="r" b="b" t="t" l="l"/>
              <a:pathLst>
                <a:path h="352655" w="2386042">
                  <a:moveTo>
                    <a:pt x="71832" y="0"/>
                  </a:moveTo>
                  <a:lnTo>
                    <a:pt x="2314210" y="0"/>
                  </a:lnTo>
                  <a:cubicBezTo>
                    <a:pt x="2333261" y="0"/>
                    <a:pt x="2351532" y="7568"/>
                    <a:pt x="2365003" y="21039"/>
                  </a:cubicBezTo>
                  <a:cubicBezTo>
                    <a:pt x="2378474" y="34510"/>
                    <a:pt x="2386042" y="52781"/>
                    <a:pt x="2386042" y="71832"/>
                  </a:cubicBezTo>
                  <a:lnTo>
                    <a:pt x="2386042" y="280823"/>
                  </a:lnTo>
                  <a:cubicBezTo>
                    <a:pt x="2386042" y="320495"/>
                    <a:pt x="2353882" y="352655"/>
                    <a:pt x="2314210" y="352655"/>
                  </a:cubicBezTo>
                  <a:lnTo>
                    <a:pt x="71832" y="352655"/>
                  </a:lnTo>
                  <a:cubicBezTo>
                    <a:pt x="52781" y="352655"/>
                    <a:pt x="34510" y="345087"/>
                    <a:pt x="21039" y="331616"/>
                  </a:cubicBezTo>
                  <a:cubicBezTo>
                    <a:pt x="7568" y="318145"/>
                    <a:pt x="0" y="299874"/>
                    <a:pt x="0" y="280823"/>
                  </a:cubicBezTo>
                  <a:lnTo>
                    <a:pt x="0" y="71832"/>
                  </a:lnTo>
                  <a:cubicBezTo>
                    <a:pt x="0" y="52781"/>
                    <a:pt x="7568" y="34510"/>
                    <a:pt x="21039" y="21039"/>
                  </a:cubicBezTo>
                  <a:cubicBezTo>
                    <a:pt x="34510" y="7568"/>
                    <a:pt x="52781" y="0"/>
                    <a:pt x="71832" y="0"/>
                  </a:cubicBezTo>
                  <a:close/>
                </a:path>
              </a:pathLst>
            </a:custGeom>
            <a:solidFill>
              <a:srgbClr val="CBD827"/>
            </a:solidFill>
          </p:spPr>
        </p:sp>
        <p:sp>
          <p:nvSpPr>
            <p:cNvPr name="TextBox 38" id="38"/>
            <p:cNvSpPr txBox="true"/>
            <p:nvPr/>
          </p:nvSpPr>
          <p:spPr>
            <a:xfrm>
              <a:off x="0" y="-57150"/>
              <a:ext cx="2386042" cy="409805"/>
            </a:xfrm>
            <a:prstGeom prst="rect">
              <a:avLst/>
            </a:prstGeom>
          </p:spPr>
          <p:txBody>
            <a:bodyPr anchor="ctr" rtlCol="false" tIns="50800" lIns="50800" bIns="50800" rIns="50800"/>
            <a:lstStyle/>
            <a:p>
              <a:pPr algn="ctr">
                <a:lnSpc>
                  <a:spcPts val="3359"/>
                </a:lnSpc>
                <a:spcBef>
                  <a:spcPct val="0"/>
                </a:spcBef>
              </a:pPr>
              <a:r>
                <a:rPr lang="en-US" b="true" sz="2399">
                  <a:solidFill>
                    <a:srgbClr val="000002"/>
                  </a:solidFill>
                  <a:latin typeface="Glacial Indifference Bold"/>
                  <a:ea typeface="Glacial Indifference Bold"/>
                  <a:cs typeface="Glacial Indifference Bold"/>
                  <a:sym typeface="Glacial Indifference Bold"/>
                </a:rPr>
                <a:t>ALUR ( BISNIS &amp; PROSES )</a:t>
              </a:r>
            </a:p>
          </p:txBody>
        </p:sp>
      </p:grpSp>
      <p:sp>
        <p:nvSpPr>
          <p:cNvPr name="TextBox 39" id="39"/>
          <p:cNvSpPr txBox="true"/>
          <p:nvPr/>
        </p:nvSpPr>
        <p:spPr>
          <a:xfrm rot="0">
            <a:off x="1028700" y="1965393"/>
            <a:ext cx="5657055" cy="1377618"/>
          </a:xfrm>
          <a:prstGeom prst="rect">
            <a:avLst/>
          </a:prstGeom>
        </p:spPr>
        <p:txBody>
          <a:bodyPr anchor="t" rtlCol="false" tIns="0" lIns="0" bIns="0" rIns="0">
            <a:spAutoFit/>
          </a:bodyPr>
          <a:lstStyle/>
          <a:p>
            <a:pPr algn="l">
              <a:lnSpc>
                <a:spcPts val="11218"/>
              </a:lnSpc>
            </a:pPr>
            <a:r>
              <a:rPr lang="en-US" sz="8013">
                <a:solidFill>
                  <a:srgbClr val="231F20"/>
                </a:solidFill>
                <a:latin typeface="League Gothic"/>
                <a:ea typeface="League Gothic"/>
                <a:cs typeface="League Gothic"/>
                <a:sym typeface="League Gothic"/>
              </a:rPr>
              <a:t>OUTLINE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false" flipV="false" rot="0">
            <a:off x="9912513" y="2046042"/>
            <a:ext cx="7346787" cy="6501906"/>
          </a:xfrm>
          <a:custGeom>
            <a:avLst/>
            <a:gdLst/>
            <a:ahLst/>
            <a:cxnLst/>
            <a:rect r="r" b="b" t="t" l="l"/>
            <a:pathLst>
              <a:path h="6501906" w="7346787">
                <a:moveTo>
                  <a:pt x="0" y="0"/>
                </a:moveTo>
                <a:lnTo>
                  <a:pt x="7346787" y="0"/>
                </a:lnTo>
                <a:lnTo>
                  <a:pt x="7346787" y="6501906"/>
                </a:lnTo>
                <a:lnTo>
                  <a:pt x="0" y="65019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0482592" y="5808220"/>
            <a:ext cx="1226920" cy="1361354"/>
          </a:xfrm>
          <a:custGeom>
            <a:avLst/>
            <a:gdLst/>
            <a:ahLst/>
            <a:cxnLst/>
            <a:rect r="r" b="b" t="t" l="l"/>
            <a:pathLst>
              <a:path h="1361354" w="1226920">
                <a:moveTo>
                  <a:pt x="0" y="0"/>
                </a:moveTo>
                <a:lnTo>
                  <a:pt x="1226920" y="0"/>
                </a:lnTo>
                <a:lnTo>
                  <a:pt x="1226920" y="1361355"/>
                </a:lnTo>
                <a:lnTo>
                  <a:pt x="0" y="136135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1504378" y="2935775"/>
            <a:ext cx="1214729" cy="1214729"/>
          </a:xfrm>
          <a:custGeom>
            <a:avLst/>
            <a:gdLst/>
            <a:ahLst/>
            <a:cxnLst/>
            <a:rect r="r" b="b" t="t" l="l"/>
            <a:pathLst>
              <a:path h="1214729" w="1214729">
                <a:moveTo>
                  <a:pt x="0" y="0"/>
                </a:moveTo>
                <a:lnTo>
                  <a:pt x="1214729" y="0"/>
                </a:lnTo>
                <a:lnTo>
                  <a:pt x="1214729" y="1214729"/>
                </a:lnTo>
                <a:lnTo>
                  <a:pt x="0" y="121472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5322110" y="6013197"/>
            <a:ext cx="1256932" cy="1156377"/>
          </a:xfrm>
          <a:custGeom>
            <a:avLst/>
            <a:gdLst/>
            <a:ahLst/>
            <a:cxnLst/>
            <a:rect r="r" b="b" t="t" l="l"/>
            <a:pathLst>
              <a:path h="1156377" w="1256932">
                <a:moveTo>
                  <a:pt x="0" y="0"/>
                </a:moveTo>
                <a:lnTo>
                  <a:pt x="1256932" y="0"/>
                </a:lnTo>
                <a:lnTo>
                  <a:pt x="1256932" y="1156378"/>
                </a:lnTo>
                <a:lnTo>
                  <a:pt x="0" y="115637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4421001" y="2935775"/>
            <a:ext cx="1268495" cy="1268495"/>
          </a:xfrm>
          <a:custGeom>
            <a:avLst/>
            <a:gdLst/>
            <a:ahLst/>
            <a:cxnLst/>
            <a:rect r="r" b="b" t="t" l="l"/>
            <a:pathLst>
              <a:path h="1268495" w="1268495">
                <a:moveTo>
                  <a:pt x="0" y="0"/>
                </a:moveTo>
                <a:lnTo>
                  <a:pt x="1268495" y="0"/>
                </a:lnTo>
                <a:lnTo>
                  <a:pt x="1268495" y="1268496"/>
                </a:lnTo>
                <a:lnTo>
                  <a:pt x="0" y="126849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8" id="8"/>
          <p:cNvGrpSpPr/>
          <p:nvPr/>
        </p:nvGrpSpPr>
        <p:grpSpPr>
          <a:xfrm rot="0">
            <a:off x="-514350" y="-514350"/>
            <a:ext cx="9882132" cy="11142268"/>
            <a:chOff x="0" y="0"/>
            <a:chExt cx="2602702" cy="2934589"/>
          </a:xfrm>
        </p:grpSpPr>
        <p:sp>
          <p:nvSpPr>
            <p:cNvPr name="Freeform 9" id="9"/>
            <p:cNvSpPr/>
            <p:nvPr/>
          </p:nvSpPr>
          <p:spPr>
            <a:xfrm flipH="false" flipV="false" rot="0">
              <a:off x="0" y="0"/>
              <a:ext cx="2602702" cy="2934589"/>
            </a:xfrm>
            <a:custGeom>
              <a:avLst/>
              <a:gdLst/>
              <a:ahLst/>
              <a:cxnLst/>
              <a:rect r="r" b="b" t="t" l="l"/>
              <a:pathLst>
                <a:path h="2934589" w="2602702">
                  <a:moveTo>
                    <a:pt x="0" y="0"/>
                  </a:moveTo>
                  <a:lnTo>
                    <a:pt x="2602702" y="0"/>
                  </a:lnTo>
                  <a:lnTo>
                    <a:pt x="2602702" y="2934589"/>
                  </a:lnTo>
                  <a:lnTo>
                    <a:pt x="0" y="2934589"/>
                  </a:lnTo>
                  <a:close/>
                </a:path>
              </a:pathLst>
            </a:custGeom>
            <a:solidFill>
              <a:srgbClr val="05412D"/>
            </a:solidFill>
          </p:spPr>
        </p:sp>
        <p:sp>
          <p:nvSpPr>
            <p:cNvPr name="TextBox 10" id="10"/>
            <p:cNvSpPr txBox="true"/>
            <p:nvPr/>
          </p:nvSpPr>
          <p:spPr>
            <a:xfrm>
              <a:off x="0" y="-38100"/>
              <a:ext cx="2602702" cy="2972689"/>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682722" y="3265570"/>
            <a:ext cx="8028256" cy="5488309"/>
          </a:xfrm>
          <a:prstGeom prst="rect">
            <a:avLst/>
          </a:prstGeom>
        </p:spPr>
        <p:txBody>
          <a:bodyPr anchor="t" rtlCol="false" tIns="0" lIns="0" bIns="0" rIns="0">
            <a:spAutoFit/>
          </a:bodyPr>
          <a:lstStyle/>
          <a:p>
            <a:pPr algn="l" marL="629692" indent="-314846" lvl="1">
              <a:lnSpc>
                <a:spcPts val="4812"/>
              </a:lnSpc>
              <a:buAutoNum type="arabicPeriod" startAt="1"/>
            </a:pPr>
            <a:r>
              <a:rPr lang="en-US" sz="2916">
                <a:solidFill>
                  <a:srgbClr val="FFFFFF"/>
                </a:solidFill>
                <a:latin typeface="Glacial Indifference"/>
                <a:ea typeface="Glacial Indifference"/>
                <a:cs typeface="Glacial Indifference"/>
                <a:sym typeface="Glacial Indifference"/>
              </a:rPr>
              <a:t>Mencapai kondisi istithaah Kesehatan JH</a:t>
            </a:r>
          </a:p>
          <a:p>
            <a:pPr algn="l" marL="629692" indent="-314846" lvl="1">
              <a:lnSpc>
                <a:spcPts val="4812"/>
              </a:lnSpc>
              <a:buAutoNum type="arabicPeriod" startAt="1"/>
            </a:pPr>
            <a:r>
              <a:rPr lang="en-US" sz="2916">
                <a:solidFill>
                  <a:srgbClr val="FFFFFF"/>
                </a:solidFill>
                <a:latin typeface="Glacial Indifference"/>
                <a:ea typeface="Glacial Indifference"/>
                <a:cs typeface="Glacial Indifference"/>
                <a:sym typeface="Glacial Indifference"/>
              </a:rPr>
              <a:t>Mengendalikan Faktor Risiko Kes JH</a:t>
            </a:r>
          </a:p>
          <a:p>
            <a:pPr algn="l" marL="629692" indent="-314846" lvl="1">
              <a:lnSpc>
                <a:spcPts val="4812"/>
              </a:lnSpc>
              <a:buAutoNum type="arabicPeriod" startAt="1"/>
            </a:pPr>
            <a:r>
              <a:rPr lang="en-US" sz="2916">
                <a:solidFill>
                  <a:srgbClr val="FFFFFF"/>
                </a:solidFill>
                <a:latin typeface="Glacial Indifference"/>
                <a:ea typeface="Glacial Indifference"/>
                <a:cs typeface="Glacial Indifference"/>
                <a:sym typeface="Glacial Indifference"/>
              </a:rPr>
              <a:t>Menjaga agar JH sehat selama di Indonesia, perjalan dan Arab Saudi</a:t>
            </a:r>
          </a:p>
          <a:p>
            <a:pPr algn="l" marL="629692" indent="-314846" lvl="1">
              <a:lnSpc>
                <a:spcPts val="4812"/>
              </a:lnSpc>
              <a:buAutoNum type="arabicPeriod" startAt="1"/>
            </a:pPr>
            <a:r>
              <a:rPr lang="en-US" sz="2916">
                <a:solidFill>
                  <a:srgbClr val="FFFFFF"/>
                </a:solidFill>
                <a:latin typeface="Glacial Indifference"/>
                <a:ea typeface="Glacial Indifference"/>
                <a:cs typeface="Glacial Indifference"/>
                <a:sym typeface="Glacial Indifference"/>
              </a:rPr>
              <a:t>Mencegah terjadinya transmisi penyakit menular yg terbawa keluar dan/atau masuk oleh JH</a:t>
            </a:r>
          </a:p>
          <a:p>
            <a:pPr algn="l" marL="651282" indent="-325641" lvl="1">
              <a:lnSpc>
                <a:spcPts val="4977"/>
              </a:lnSpc>
              <a:buAutoNum type="arabicPeriod" startAt="1"/>
            </a:pPr>
            <a:r>
              <a:rPr lang="en-US" sz="3016">
                <a:solidFill>
                  <a:srgbClr val="FFFFFF"/>
                </a:solidFill>
                <a:latin typeface="Glacial Indifference"/>
                <a:ea typeface="Glacial Indifference"/>
                <a:cs typeface="Glacial Indifference"/>
                <a:sym typeface="Glacial Indifference"/>
              </a:rPr>
              <a:t>Memaksimalkan peran masy dlm penyelenggaraan kesehatan haji</a:t>
            </a:r>
          </a:p>
        </p:txBody>
      </p:sp>
      <p:sp>
        <p:nvSpPr>
          <p:cNvPr name="TextBox 12" id="12"/>
          <p:cNvSpPr txBox="true"/>
          <p:nvPr/>
        </p:nvSpPr>
        <p:spPr>
          <a:xfrm rot="0">
            <a:off x="682722" y="1220242"/>
            <a:ext cx="8461278" cy="1640746"/>
          </a:xfrm>
          <a:prstGeom prst="rect">
            <a:avLst/>
          </a:prstGeom>
        </p:spPr>
        <p:txBody>
          <a:bodyPr anchor="t" rtlCol="false" tIns="0" lIns="0" bIns="0" rIns="0">
            <a:spAutoFit/>
          </a:bodyPr>
          <a:lstStyle/>
          <a:p>
            <a:pPr algn="l">
              <a:lnSpc>
                <a:spcPts val="4384"/>
              </a:lnSpc>
            </a:pPr>
            <a:r>
              <a:rPr lang="en-US" sz="3044" b="true">
                <a:solidFill>
                  <a:srgbClr val="FFFFFF"/>
                </a:solidFill>
                <a:latin typeface="Glacial Indifference Bold"/>
                <a:ea typeface="Glacial Indifference Bold"/>
                <a:cs typeface="Glacial Indifference Bold"/>
                <a:sym typeface="Glacial Indifference Bold"/>
              </a:rPr>
              <a:t>TUJUAN PENYELENGGARAAN KESEHATAN HAJI</a:t>
            </a:r>
          </a:p>
          <a:p>
            <a:pPr algn="l">
              <a:lnSpc>
                <a:spcPts val="4384"/>
              </a:lnSpc>
            </a:pPr>
            <a:r>
              <a:rPr lang="en-US" sz="3044" b="true">
                <a:solidFill>
                  <a:srgbClr val="FFFFFF"/>
                </a:solidFill>
                <a:latin typeface="Glacial Indifference Bold"/>
                <a:ea typeface="Glacial Indifference Bold"/>
                <a:cs typeface="Glacial Indifference Bold"/>
                <a:sym typeface="Glacial Indifference Bold"/>
              </a:rPr>
              <a:t>(PASAL 2 PERMENKES 62/2016)</a:t>
            </a:r>
          </a:p>
          <a:p>
            <a:pPr algn="l">
              <a:lnSpc>
                <a:spcPts val="4384"/>
              </a:lnSpc>
            </a:pPr>
          </a:p>
        </p:txBody>
      </p:sp>
      <p:sp>
        <p:nvSpPr>
          <p:cNvPr name="Freeform 13" id="13"/>
          <p:cNvSpPr/>
          <p:nvPr/>
        </p:nvSpPr>
        <p:spPr>
          <a:xfrm flipH="false" flipV="false" rot="0">
            <a:off x="15253418" y="8959925"/>
            <a:ext cx="2005882" cy="298375"/>
          </a:xfrm>
          <a:custGeom>
            <a:avLst/>
            <a:gdLst/>
            <a:ahLst/>
            <a:cxnLst/>
            <a:rect r="r" b="b" t="t" l="l"/>
            <a:pathLst>
              <a:path h="298375" w="2005882">
                <a:moveTo>
                  <a:pt x="0" y="0"/>
                </a:moveTo>
                <a:lnTo>
                  <a:pt x="2005882" y="0"/>
                </a:lnTo>
                <a:lnTo>
                  <a:pt x="2005882" y="298375"/>
                </a:lnTo>
                <a:lnTo>
                  <a:pt x="0" y="29837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14" id="14"/>
          <p:cNvGrpSpPr/>
          <p:nvPr/>
        </p:nvGrpSpPr>
        <p:grpSpPr>
          <a:xfrm rot="0">
            <a:off x="9898420" y="423236"/>
            <a:ext cx="5354998" cy="1210927"/>
            <a:chOff x="0" y="0"/>
            <a:chExt cx="7139997" cy="1614570"/>
          </a:xfrm>
        </p:grpSpPr>
        <p:sp>
          <p:nvSpPr>
            <p:cNvPr name="Freeform 15" id="15"/>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15"/>
              <a:stretch>
                <a:fillRect l="0" t="0" r="0" b="0"/>
              </a:stretch>
            </a:blipFill>
          </p:spPr>
        </p:sp>
        <p:sp>
          <p:nvSpPr>
            <p:cNvPr name="TextBox 16" id="16"/>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82781" y="1600976"/>
            <a:ext cx="5702514" cy="8287869"/>
            <a:chOff x="0" y="0"/>
            <a:chExt cx="7603352" cy="11050492"/>
          </a:xfrm>
        </p:grpSpPr>
        <p:sp>
          <p:nvSpPr>
            <p:cNvPr name="Freeform 3" id="3"/>
            <p:cNvSpPr/>
            <p:nvPr/>
          </p:nvSpPr>
          <p:spPr>
            <a:xfrm flipH="false" flipV="false" rot="0">
              <a:off x="0" y="0"/>
              <a:ext cx="7603352" cy="11050492"/>
            </a:xfrm>
            <a:custGeom>
              <a:avLst/>
              <a:gdLst/>
              <a:ahLst/>
              <a:cxnLst/>
              <a:rect r="r" b="b" t="t" l="l"/>
              <a:pathLst>
                <a:path h="11050492" w="7603352">
                  <a:moveTo>
                    <a:pt x="0" y="0"/>
                  </a:moveTo>
                  <a:lnTo>
                    <a:pt x="7603352" y="0"/>
                  </a:lnTo>
                  <a:lnTo>
                    <a:pt x="7603352" y="11050492"/>
                  </a:lnTo>
                  <a:lnTo>
                    <a:pt x="0" y="11050492"/>
                  </a:lnTo>
                  <a:lnTo>
                    <a:pt x="0" y="0"/>
                  </a:lnTo>
                  <a:close/>
                </a:path>
              </a:pathLst>
            </a:custGeom>
            <a:blipFill>
              <a:blip r:embed="rId2"/>
              <a:stretch>
                <a:fillRect l="0" t="0" r="0" b="0"/>
              </a:stretch>
            </a:blipFill>
          </p:spPr>
        </p:sp>
      </p:grpSp>
      <p:grpSp>
        <p:nvGrpSpPr>
          <p:cNvPr name="Group 4" id="4"/>
          <p:cNvGrpSpPr/>
          <p:nvPr/>
        </p:nvGrpSpPr>
        <p:grpSpPr>
          <a:xfrm rot="0">
            <a:off x="-326083" y="9286869"/>
            <a:ext cx="7965097" cy="1000131"/>
            <a:chOff x="0" y="0"/>
            <a:chExt cx="2097803" cy="263409"/>
          </a:xfrm>
        </p:grpSpPr>
        <p:sp>
          <p:nvSpPr>
            <p:cNvPr name="Freeform 5" id="5"/>
            <p:cNvSpPr/>
            <p:nvPr/>
          </p:nvSpPr>
          <p:spPr>
            <a:xfrm flipH="false" flipV="false" rot="0">
              <a:off x="0" y="0"/>
              <a:ext cx="2097803" cy="263409"/>
            </a:xfrm>
            <a:custGeom>
              <a:avLst/>
              <a:gdLst/>
              <a:ahLst/>
              <a:cxnLst/>
              <a:rect r="r" b="b" t="t" l="l"/>
              <a:pathLst>
                <a:path h="263409" w="2097803">
                  <a:moveTo>
                    <a:pt x="69983" y="0"/>
                  </a:moveTo>
                  <a:lnTo>
                    <a:pt x="2027821" y="0"/>
                  </a:lnTo>
                  <a:cubicBezTo>
                    <a:pt x="2046381" y="0"/>
                    <a:pt x="2064182" y="7373"/>
                    <a:pt x="2077306" y="20497"/>
                  </a:cubicBezTo>
                  <a:cubicBezTo>
                    <a:pt x="2090430" y="33622"/>
                    <a:pt x="2097803" y="51422"/>
                    <a:pt x="2097803" y="69983"/>
                  </a:cubicBezTo>
                  <a:lnTo>
                    <a:pt x="2097803" y="193426"/>
                  </a:lnTo>
                  <a:cubicBezTo>
                    <a:pt x="2097803" y="232077"/>
                    <a:pt x="2066471" y="263409"/>
                    <a:pt x="2027821" y="263409"/>
                  </a:cubicBezTo>
                  <a:lnTo>
                    <a:pt x="69983" y="263409"/>
                  </a:lnTo>
                  <a:cubicBezTo>
                    <a:pt x="31332" y="263409"/>
                    <a:pt x="0" y="232077"/>
                    <a:pt x="0" y="193426"/>
                  </a:cubicBezTo>
                  <a:lnTo>
                    <a:pt x="0" y="69983"/>
                  </a:lnTo>
                  <a:cubicBezTo>
                    <a:pt x="0" y="31332"/>
                    <a:pt x="31332" y="0"/>
                    <a:pt x="69983" y="0"/>
                  </a:cubicBezTo>
                  <a:close/>
                </a:path>
              </a:pathLst>
            </a:custGeom>
            <a:solidFill>
              <a:srgbClr val="FFD230"/>
            </a:solidFill>
          </p:spPr>
        </p:sp>
        <p:sp>
          <p:nvSpPr>
            <p:cNvPr name="TextBox 6" id="6"/>
            <p:cNvSpPr txBox="true"/>
            <p:nvPr/>
          </p:nvSpPr>
          <p:spPr>
            <a:xfrm>
              <a:off x="0" y="-104775"/>
              <a:ext cx="2097803" cy="368184"/>
            </a:xfrm>
            <a:prstGeom prst="rect">
              <a:avLst/>
            </a:prstGeom>
          </p:spPr>
          <p:txBody>
            <a:bodyPr anchor="ctr" rtlCol="false" tIns="50800" lIns="50800" bIns="50800" rIns="50800"/>
            <a:lstStyle/>
            <a:p>
              <a:pPr algn="ctr">
                <a:lnSpc>
                  <a:spcPts val="6719"/>
                </a:lnSpc>
                <a:spcBef>
                  <a:spcPct val="0"/>
                </a:spcBef>
              </a:pPr>
              <a:r>
                <a:rPr lang="en-US" b="true" sz="4799">
                  <a:solidFill>
                    <a:srgbClr val="000002"/>
                  </a:solidFill>
                  <a:latin typeface="Glacial Indifference Bold"/>
                  <a:ea typeface="Glacial Indifference Bold"/>
                  <a:cs typeface="Glacial Indifference Bold"/>
                  <a:sym typeface="Glacial Indifference Bold"/>
                </a:rPr>
                <a:t>DIVISI KTHU</a:t>
              </a:r>
            </a:p>
          </p:txBody>
        </p:sp>
      </p:grpSp>
      <p:sp>
        <p:nvSpPr>
          <p:cNvPr name="Freeform 7" id="7"/>
          <p:cNvSpPr/>
          <p:nvPr/>
        </p:nvSpPr>
        <p:spPr>
          <a:xfrm flipH="false" flipV="true" rot="0">
            <a:off x="-258520" y="-110604"/>
            <a:ext cx="3882600" cy="3423159"/>
          </a:xfrm>
          <a:custGeom>
            <a:avLst/>
            <a:gdLst/>
            <a:ahLst/>
            <a:cxnLst/>
            <a:rect r="r" b="b" t="t" l="l"/>
            <a:pathLst>
              <a:path h="3423159" w="3882600">
                <a:moveTo>
                  <a:pt x="0" y="3423159"/>
                </a:moveTo>
                <a:lnTo>
                  <a:pt x="3882601" y="3423159"/>
                </a:lnTo>
                <a:lnTo>
                  <a:pt x="3882601" y="0"/>
                </a:lnTo>
                <a:lnTo>
                  <a:pt x="0" y="0"/>
                </a:lnTo>
                <a:lnTo>
                  <a:pt x="0" y="3423159"/>
                </a:lnTo>
                <a:close/>
              </a:path>
            </a:pathLst>
          </a:custGeom>
          <a:blipFill>
            <a:blip r:embed="rId3"/>
            <a:stretch>
              <a:fillRect l="0" t="0" r="0" b="0"/>
            </a:stretch>
          </a:blipFill>
        </p:spPr>
      </p:sp>
      <p:sp>
        <p:nvSpPr>
          <p:cNvPr name="Freeform 8" id="8"/>
          <p:cNvSpPr/>
          <p:nvPr/>
        </p:nvSpPr>
        <p:spPr>
          <a:xfrm flipH="true" flipV="true" rot="0">
            <a:off x="14663919" y="-110604"/>
            <a:ext cx="3882600" cy="3423159"/>
          </a:xfrm>
          <a:custGeom>
            <a:avLst/>
            <a:gdLst/>
            <a:ahLst/>
            <a:cxnLst/>
            <a:rect r="r" b="b" t="t" l="l"/>
            <a:pathLst>
              <a:path h="3423159" w="3882600">
                <a:moveTo>
                  <a:pt x="3882601" y="3423159"/>
                </a:moveTo>
                <a:lnTo>
                  <a:pt x="0" y="3423159"/>
                </a:lnTo>
                <a:lnTo>
                  <a:pt x="0" y="0"/>
                </a:lnTo>
                <a:lnTo>
                  <a:pt x="3882601" y="0"/>
                </a:lnTo>
                <a:lnTo>
                  <a:pt x="3882601" y="3423159"/>
                </a:lnTo>
                <a:close/>
              </a:path>
            </a:pathLst>
          </a:custGeom>
          <a:blipFill>
            <a:blip r:embed="rId3"/>
            <a:stretch>
              <a:fillRect l="0" t="0" r="0" b="0"/>
            </a:stretch>
          </a:blipFill>
        </p:spPr>
      </p:sp>
      <p:grpSp>
        <p:nvGrpSpPr>
          <p:cNvPr name="Group 9" id="9"/>
          <p:cNvGrpSpPr/>
          <p:nvPr/>
        </p:nvGrpSpPr>
        <p:grpSpPr>
          <a:xfrm rot="0">
            <a:off x="7069267" y="421844"/>
            <a:ext cx="4149466" cy="938320"/>
            <a:chOff x="0" y="0"/>
            <a:chExt cx="5532621" cy="1251094"/>
          </a:xfrm>
        </p:grpSpPr>
        <p:sp>
          <p:nvSpPr>
            <p:cNvPr name="Freeform 10" id="10"/>
            <p:cNvSpPr/>
            <p:nvPr/>
          </p:nvSpPr>
          <p:spPr>
            <a:xfrm flipH="false" flipV="false" rot="0">
              <a:off x="0" y="0"/>
              <a:ext cx="1251094" cy="1251094"/>
            </a:xfrm>
            <a:custGeom>
              <a:avLst/>
              <a:gdLst/>
              <a:ahLst/>
              <a:cxnLst/>
              <a:rect r="r" b="b" t="t" l="l"/>
              <a:pathLst>
                <a:path h="1251094" w="1251094">
                  <a:moveTo>
                    <a:pt x="0" y="0"/>
                  </a:moveTo>
                  <a:lnTo>
                    <a:pt x="1251094" y="0"/>
                  </a:lnTo>
                  <a:lnTo>
                    <a:pt x="1251094" y="1251094"/>
                  </a:lnTo>
                  <a:lnTo>
                    <a:pt x="0" y="1251094"/>
                  </a:lnTo>
                  <a:lnTo>
                    <a:pt x="0" y="0"/>
                  </a:lnTo>
                  <a:close/>
                </a:path>
              </a:pathLst>
            </a:custGeom>
            <a:blipFill>
              <a:blip r:embed="rId4"/>
              <a:stretch>
                <a:fillRect l="0" t="0" r="0" b="0"/>
              </a:stretch>
            </a:blipFill>
          </p:spPr>
        </p:sp>
        <p:sp>
          <p:nvSpPr>
            <p:cNvPr name="TextBox 11" id="11"/>
            <p:cNvSpPr txBox="true"/>
            <p:nvPr/>
          </p:nvSpPr>
          <p:spPr>
            <a:xfrm rot="0">
              <a:off x="1434359" y="254740"/>
              <a:ext cx="4098262" cy="713038"/>
            </a:xfrm>
            <a:prstGeom prst="rect">
              <a:avLst/>
            </a:prstGeom>
          </p:spPr>
          <p:txBody>
            <a:bodyPr anchor="t" rtlCol="false" tIns="0" lIns="0" bIns="0" rIns="0">
              <a:spAutoFit/>
            </a:bodyPr>
            <a:lstStyle/>
            <a:p>
              <a:pPr algn="l">
                <a:lnSpc>
                  <a:spcPts val="1453"/>
                </a:lnSpc>
              </a:pPr>
              <a:r>
                <a:rPr lang="en-US" sz="1038" b="true">
                  <a:solidFill>
                    <a:srgbClr val="03403B"/>
                  </a:solidFill>
                  <a:latin typeface="Raleway Heavy"/>
                  <a:ea typeface="Raleway Heavy"/>
                  <a:cs typeface="Raleway Heavy"/>
                  <a:sym typeface="Raleway Heavy"/>
                </a:rPr>
                <a:t>PENGURUS PUSAT</a:t>
              </a:r>
            </a:p>
            <a:p>
              <a:pPr algn="l">
                <a:lnSpc>
                  <a:spcPts val="1453"/>
                </a:lnSpc>
              </a:pPr>
              <a:r>
                <a:rPr lang="en-US" sz="1038" b="true">
                  <a:solidFill>
                    <a:srgbClr val="03403B"/>
                  </a:solidFill>
                  <a:latin typeface="Raleway Heavy"/>
                  <a:ea typeface="Raleway Heavy"/>
                  <a:cs typeface="Raleway Heavy"/>
                  <a:sym typeface="Raleway Heavy"/>
                </a:rPr>
                <a:t>PERHIMPUNAN KEDOKTERAN HAJI INDONESIA</a:t>
              </a:r>
            </a:p>
            <a:p>
              <a:pPr algn="l">
                <a:lnSpc>
                  <a:spcPts val="1453"/>
                </a:lnSpc>
              </a:pPr>
              <a:r>
                <a:rPr lang="en-US" sz="1038" b="true">
                  <a:solidFill>
                    <a:srgbClr val="03403B"/>
                  </a:solidFill>
                  <a:latin typeface="Raleway Heavy"/>
                  <a:ea typeface="Raleway Heavy"/>
                  <a:cs typeface="Raleway Heavy"/>
                  <a:sym typeface="Raleway Heavy"/>
                </a:rPr>
                <a:t>PP PERDOKHI</a:t>
              </a:r>
            </a:p>
          </p:txBody>
        </p:sp>
      </p:grpSp>
      <p:grpSp>
        <p:nvGrpSpPr>
          <p:cNvPr name="Group 12" id="12"/>
          <p:cNvGrpSpPr/>
          <p:nvPr/>
        </p:nvGrpSpPr>
        <p:grpSpPr>
          <a:xfrm rot="0">
            <a:off x="8707685" y="1600976"/>
            <a:ext cx="5702514" cy="8287869"/>
            <a:chOff x="0" y="0"/>
            <a:chExt cx="7603352" cy="11050492"/>
          </a:xfrm>
        </p:grpSpPr>
        <p:sp>
          <p:nvSpPr>
            <p:cNvPr name="Freeform 13" id="13"/>
            <p:cNvSpPr/>
            <p:nvPr/>
          </p:nvSpPr>
          <p:spPr>
            <a:xfrm flipH="false" flipV="false" rot="0">
              <a:off x="0" y="0"/>
              <a:ext cx="7603352" cy="11050492"/>
            </a:xfrm>
            <a:custGeom>
              <a:avLst/>
              <a:gdLst/>
              <a:ahLst/>
              <a:cxnLst/>
              <a:rect r="r" b="b" t="t" l="l"/>
              <a:pathLst>
                <a:path h="11050492" w="7603352">
                  <a:moveTo>
                    <a:pt x="0" y="0"/>
                  </a:moveTo>
                  <a:lnTo>
                    <a:pt x="7603352" y="0"/>
                  </a:lnTo>
                  <a:lnTo>
                    <a:pt x="7603352" y="11050492"/>
                  </a:lnTo>
                  <a:lnTo>
                    <a:pt x="0" y="11050492"/>
                  </a:lnTo>
                  <a:lnTo>
                    <a:pt x="0" y="0"/>
                  </a:lnTo>
                  <a:close/>
                </a:path>
              </a:pathLst>
            </a:custGeom>
            <a:blipFill>
              <a:blip r:embed="rId5"/>
              <a:stretch>
                <a:fillRect l="0" t="0" r="0" b="0"/>
              </a:stretch>
            </a:blipFill>
          </p:spPr>
        </p:sp>
      </p:grpSp>
      <p:grpSp>
        <p:nvGrpSpPr>
          <p:cNvPr name="Group 14" id="14"/>
          <p:cNvGrpSpPr/>
          <p:nvPr/>
        </p:nvGrpSpPr>
        <p:grpSpPr>
          <a:xfrm rot="0">
            <a:off x="-1153005" y="1360165"/>
            <a:ext cx="7089599" cy="956356"/>
            <a:chOff x="0" y="0"/>
            <a:chExt cx="1867219" cy="251880"/>
          </a:xfrm>
        </p:grpSpPr>
        <p:sp>
          <p:nvSpPr>
            <p:cNvPr name="Freeform 15" id="15"/>
            <p:cNvSpPr/>
            <p:nvPr/>
          </p:nvSpPr>
          <p:spPr>
            <a:xfrm flipH="false" flipV="false" rot="0">
              <a:off x="0" y="0"/>
              <a:ext cx="1867219" cy="251880"/>
            </a:xfrm>
            <a:custGeom>
              <a:avLst/>
              <a:gdLst/>
              <a:ahLst/>
              <a:cxnLst/>
              <a:rect r="r" b="b" t="t" l="l"/>
              <a:pathLst>
                <a:path h="251880" w="1867219">
                  <a:moveTo>
                    <a:pt x="78625" y="0"/>
                  </a:moveTo>
                  <a:lnTo>
                    <a:pt x="1788595" y="0"/>
                  </a:lnTo>
                  <a:cubicBezTo>
                    <a:pt x="1832018" y="0"/>
                    <a:pt x="1867219" y="35202"/>
                    <a:pt x="1867219" y="78625"/>
                  </a:cubicBezTo>
                  <a:lnTo>
                    <a:pt x="1867219" y="173255"/>
                  </a:lnTo>
                  <a:cubicBezTo>
                    <a:pt x="1867219" y="194108"/>
                    <a:pt x="1858936" y="214106"/>
                    <a:pt x="1844191" y="228851"/>
                  </a:cubicBezTo>
                  <a:cubicBezTo>
                    <a:pt x="1829446" y="243596"/>
                    <a:pt x="1809447" y="251880"/>
                    <a:pt x="1788595" y="251880"/>
                  </a:cubicBezTo>
                  <a:lnTo>
                    <a:pt x="78625" y="251880"/>
                  </a:lnTo>
                  <a:cubicBezTo>
                    <a:pt x="57772" y="251880"/>
                    <a:pt x="37774" y="243596"/>
                    <a:pt x="23029" y="228851"/>
                  </a:cubicBezTo>
                  <a:cubicBezTo>
                    <a:pt x="8284" y="214106"/>
                    <a:pt x="0" y="194108"/>
                    <a:pt x="0" y="173255"/>
                  </a:cubicBezTo>
                  <a:lnTo>
                    <a:pt x="0" y="78625"/>
                  </a:lnTo>
                  <a:cubicBezTo>
                    <a:pt x="0" y="57772"/>
                    <a:pt x="8284" y="37774"/>
                    <a:pt x="23029" y="23029"/>
                  </a:cubicBezTo>
                  <a:cubicBezTo>
                    <a:pt x="37774" y="8284"/>
                    <a:pt x="57772" y="0"/>
                    <a:pt x="78625" y="0"/>
                  </a:cubicBezTo>
                  <a:close/>
                </a:path>
              </a:pathLst>
            </a:custGeom>
            <a:solidFill>
              <a:srgbClr val="FFD230"/>
            </a:solidFill>
          </p:spPr>
        </p:sp>
        <p:sp>
          <p:nvSpPr>
            <p:cNvPr name="TextBox 16" id="16"/>
            <p:cNvSpPr txBox="true"/>
            <p:nvPr/>
          </p:nvSpPr>
          <p:spPr>
            <a:xfrm>
              <a:off x="0" y="-66675"/>
              <a:ext cx="1867219" cy="318555"/>
            </a:xfrm>
            <a:prstGeom prst="rect">
              <a:avLst/>
            </a:prstGeom>
          </p:spPr>
          <p:txBody>
            <a:bodyPr anchor="ctr" rtlCol="false" tIns="50800" lIns="50800" bIns="50800" rIns="50800"/>
            <a:lstStyle/>
            <a:p>
              <a:pPr algn="ctr">
                <a:lnSpc>
                  <a:spcPts val="4479"/>
                </a:lnSpc>
                <a:spcBef>
                  <a:spcPct val="0"/>
                </a:spcBef>
              </a:pPr>
              <a:r>
                <a:rPr lang="en-US" b="true" sz="3199">
                  <a:solidFill>
                    <a:srgbClr val="000002"/>
                  </a:solidFill>
                  <a:latin typeface="Glacial Indifference Bold"/>
                  <a:ea typeface="Glacial Indifference Bold"/>
                  <a:cs typeface="Glacial Indifference Bold"/>
                  <a:sym typeface="Glacial Indifference Bold"/>
                </a:rPr>
                <a:t>DIVISI PELAYANAN</a:t>
              </a:r>
            </a:p>
          </p:txBody>
        </p:sp>
      </p:grpSp>
      <p:grpSp>
        <p:nvGrpSpPr>
          <p:cNvPr name="Group 17" id="17"/>
          <p:cNvGrpSpPr/>
          <p:nvPr/>
        </p:nvGrpSpPr>
        <p:grpSpPr>
          <a:xfrm rot="0">
            <a:off x="12352208" y="1360165"/>
            <a:ext cx="4747640" cy="956356"/>
            <a:chOff x="0" y="0"/>
            <a:chExt cx="1250407" cy="251880"/>
          </a:xfrm>
        </p:grpSpPr>
        <p:sp>
          <p:nvSpPr>
            <p:cNvPr name="Freeform 18" id="18"/>
            <p:cNvSpPr/>
            <p:nvPr/>
          </p:nvSpPr>
          <p:spPr>
            <a:xfrm flipH="false" flipV="false" rot="0">
              <a:off x="0" y="0"/>
              <a:ext cx="1250407" cy="251880"/>
            </a:xfrm>
            <a:custGeom>
              <a:avLst/>
              <a:gdLst/>
              <a:ahLst/>
              <a:cxnLst/>
              <a:rect r="r" b="b" t="t" l="l"/>
              <a:pathLst>
                <a:path h="251880" w="1250407">
                  <a:moveTo>
                    <a:pt x="117410" y="0"/>
                  </a:moveTo>
                  <a:lnTo>
                    <a:pt x="1132998" y="0"/>
                  </a:lnTo>
                  <a:cubicBezTo>
                    <a:pt x="1164137" y="0"/>
                    <a:pt x="1194000" y="12370"/>
                    <a:pt x="1216019" y="34388"/>
                  </a:cubicBezTo>
                  <a:cubicBezTo>
                    <a:pt x="1238038" y="56407"/>
                    <a:pt x="1250407" y="86271"/>
                    <a:pt x="1250407" y="117410"/>
                  </a:cubicBezTo>
                  <a:lnTo>
                    <a:pt x="1250407" y="134470"/>
                  </a:lnTo>
                  <a:cubicBezTo>
                    <a:pt x="1250407" y="165609"/>
                    <a:pt x="1238038" y="195473"/>
                    <a:pt x="1216019" y="217491"/>
                  </a:cubicBezTo>
                  <a:cubicBezTo>
                    <a:pt x="1194000" y="239510"/>
                    <a:pt x="1164137" y="251880"/>
                    <a:pt x="1132998" y="251880"/>
                  </a:cubicBezTo>
                  <a:lnTo>
                    <a:pt x="117410" y="251880"/>
                  </a:lnTo>
                  <a:cubicBezTo>
                    <a:pt x="86271" y="251880"/>
                    <a:pt x="56407" y="239510"/>
                    <a:pt x="34388" y="217491"/>
                  </a:cubicBezTo>
                  <a:cubicBezTo>
                    <a:pt x="12370" y="195473"/>
                    <a:pt x="0" y="165609"/>
                    <a:pt x="0" y="134470"/>
                  </a:cubicBezTo>
                  <a:lnTo>
                    <a:pt x="0" y="117410"/>
                  </a:lnTo>
                  <a:cubicBezTo>
                    <a:pt x="0" y="86271"/>
                    <a:pt x="12370" y="56407"/>
                    <a:pt x="34388" y="34388"/>
                  </a:cubicBezTo>
                  <a:cubicBezTo>
                    <a:pt x="56407" y="12370"/>
                    <a:pt x="86271" y="0"/>
                    <a:pt x="117410" y="0"/>
                  </a:cubicBezTo>
                  <a:close/>
                </a:path>
              </a:pathLst>
            </a:custGeom>
            <a:solidFill>
              <a:srgbClr val="FFD230"/>
            </a:solidFill>
          </p:spPr>
        </p:sp>
        <p:sp>
          <p:nvSpPr>
            <p:cNvPr name="TextBox 19" id="19"/>
            <p:cNvSpPr txBox="true"/>
            <p:nvPr/>
          </p:nvSpPr>
          <p:spPr>
            <a:xfrm>
              <a:off x="0" y="-66675"/>
              <a:ext cx="1250407" cy="318555"/>
            </a:xfrm>
            <a:prstGeom prst="rect">
              <a:avLst/>
            </a:prstGeom>
          </p:spPr>
          <p:txBody>
            <a:bodyPr anchor="ctr" rtlCol="false" tIns="50800" lIns="50800" bIns="50800" rIns="50800"/>
            <a:lstStyle/>
            <a:p>
              <a:pPr algn="l">
                <a:lnSpc>
                  <a:spcPts val="4479"/>
                </a:lnSpc>
                <a:spcBef>
                  <a:spcPct val="0"/>
                </a:spcBef>
              </a:pPr>
              <a:r>
                <a:rPr lang="en-US" sz="3199" b="true">
                  <a:solidFill>
                    <a:srgbClr val="000002"/>
                  </a:solidFill>
                  <a:latin typeface="Glacial Indifference Bold"/>
                  <a:ea typeface="Glacial Indifference Bold"/>
                  <a:cs typeface="Glacial Indifference Bold"/>
                  <a:sym typeface="Glacial Indifference Bold"/>
                </a:rPr>
                <a:t>     DIVISI PENDIDIKAN</a:t>
              </a:r>
            </a:p>
          </p:txBody>
        </p:sp>
      </p:grpSp>
      <p:grpSp>
        <p:nvGrpSpPr>
          <p:cNvPr name="Group 20" id="20"/>
          <p:cNvGrpSpPr/>
          <p:nvPr/>
        </p:nvGrpSpPr>
        <p:grpSpPr>
          <a:xfrm rot="0">
            <a:off x="13183119" y="6896880"/>
            <a:ext cx="4747640" cy="956356"/>
            <a:chOff x="0" y="0"/>
            <a:chExt cx="1250407" cy="251880"/>
          </a:xfrm>
        </p:grpSpPr>
        <p:sp>
          <p:nvSpPr>
            <p:cNvPr name="Freeform 21" id="21"/>
            <p:cNvSpPr/>
            <p:nvPr/>
          </p:nvSpPr>
          <p:spPr>
            <a:xfrm flipH="false" flipV="false" rot="0">
              <a:off x="0" y="0"/>
              <a:ext cx="1250407" cy="251880"/>
            </a:xfrm>
            <a:custGeom>
              <a:avLst/>
              <a:gdLst/>
              <a:ahLst/>
              <a:cxnLst/>
              <a:rect r="r" b="b" t="t" l="l"/>
              <a:pathLst>
                <a:path h="251880" w="1250407">
                  <a:moveTo>
                    <a:pt x="117410" y="0"/>
                  </a:moveTo>
                  <a:lnTo>
                    <a:pt x="1132998" y="0"/>
                  </a:lnTo>
                  <a:cubicBezTo>
                    <a:pt x="1164137" y="0"/>
                    <a:pt x="1194000" y="12370"/>
                    <a:pt x="1216019" y="34388"/>
                  </a:cubicBezTo>
                  <a:cubicBezTo>
                    <a:pt x="1238038" y="56407"/>
                    <a:pt x="1250407" y="86271"/>
                    <a:pt x="1250407" y="117410"/>
                  </a:cubicBezTo>
                  <a:lnTo>
                    <a:pt x="1250407" y="134470"/>
                  </a:lnTo>
                  <a:cubicBezTo>
                    <a:pt x="1250407" y="165609"/>
                    <a:pt x="1238038" y="195473"/>
                    <a:pt x="1216019" y="217491"/>
                  </a:cubicBezTo>
                  <a:cubicBezTo>
                    <a:pt x="1194000" y="239510"/>
                    <a:pt x="1164137" y="251880"/>
                    <a:pt x="1132998" y="251880"/>
                  </a:cubicBezTo>
                  <a:lnTo>
                    <a:pt x="117410" y="251880"/>
                  </a:lnTo>
                  <a:cubicBezTo>
                    <a:pt x="86271" y="251880"/>
                    <a:pt x="56407" y="239510"/>
                    <a:pt x="34388" y="217491"/>
                  </a:cubicBezTo>
                  <a:cubicBezTo>
                    <a:pt x="12370" y="195473"/>
                    <a:pt x="0" y="165609"/>
                    <a:pt x="0" y="134470"/>
                  </a:cubicBezTo>
                  <a:lnTo>
                    <a:pt x="0" y="117410"/>
                  </a:lnTo>
                  <a:cubicBezTo>
                    <a:pt x="0" y="86271"/>
                    <a:pt x="12370" y="56407"/>
                    <a:pt x="34388" y="34388"/>
                  </a:cubicBezTo>
                  <a:cubicBezTo>
                    <a:pt x="56407" y="12370"/>
                    <a:pt x="86271" y="0"/>
                    <a:pt x="117410" y="0"/>
                  </a:cubicBezTo>
                  <a:close/>
                </a:path>
              </a:pathLst>
            </a:custGeom>
            <a:solidFill>
              <a:srgbClr val="FFD230"/>
            </a:solidFill>
          </p:spPr>
        </p:sp>
        <p:sp>
          <p:nvSpPr>
            <p:cNvPr name="TextBox 22" id="22"/>
            <p:cNvSpPr txBox="true"/>
            <p:nvPr/>
          </p:nvSpPr>
          <p:spPr>
            <a:xfrm>
              <a:off x="0" y="-66675"/>
              <a:ext cx="1250407" cy="318555"/>
            </a:xfrm>
            <a:prstGeom prst="rect">
              <a:avLst/>
            </a:prstGeom>
          </p:spPr>
          <p:txBody>
            <a:bodyPr anchor="ctr" rtlCol="false" tIns="50800" lIns="50800" bIns="50800" rIns="50800"/>
            <a:lstStyle/>
            <a:p>
              <a:pPr algn="l">
                <a:lnSpc>
                  <a:spcPts val="4479"/>
                </a:lnSpc>
                <a:spcBef>
                  <a:spcPct val="0"/>
                </a:spcBef>
              </a:pPr>
              <a:r>
                <a:rPr lang="en-US" sz="3199" b="true">
                  <a:solidFill>
                    <a:srgbClr val="000002"/>
                  </a:solidFill>
                  <a:latin typeface="Glacial Indifference Bold"/>
                  <a:ea typeface="Glacial Indifference Bold"/>
                  <a:cs typeface="Glacial Indifference Bold"/>
                  <a:sym typeface="Glacial Indifference Bold"/>
                </a:rPr>
                <a:t>     DIVISI AKREDITASI</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false" flipV="false" rot="0">
            <a:off x="-1135191" y="3753613"/>
            <a:ext cx="8834842" cy="8879238"/>
          </a:xfrm>
          <a:custGeom>
            <a:avLst/>
            <a:gdLst/>
            <a:ahLst/>
            <a:cxnLst/>
            <a:rect r="r" b="b" t="t" l="l"/>
            <a:pathLst>
              <a:path h="8879238" w="8834842">
                <a:moveTo>
                  <a:pt x="0" y="0"/>
                </a:moveTo>
                <a:lnTo>
                  <a:pt x="8834841" y="0"/>
                </a:lnTo>
                <a:lnTo>
                  <a:pt x="8834841" y="8879238"/>
                </a:lnTo>
                <a:lnTo>
                  <a:pt x="0" y="8879238"/>
                </a:lnTo>
                <a:lnTo>
                  <a:pt x="0" y="0"/>
                </a:lnTo>
                <a:close/>
              </a:path>
            </a:pathLst>
          </a:custGeom>
          <a:blipFill>
            <a:blip r:embed="rId3"/>
            <a:stretch>
              <a:fillRect l="0" t="0" r="0" b="0"/>
            </a:stretch>
          </a:blipFill>
        </p:spPr>
      </p:sp>
      <p:grpSp>
        <p:nvGrpSpPr>
          <p:cNvPr name="Group 4" id="4"/>
          <p:cNvGrpSpPr>
            <a:grpSpLocks noChangeAspect="true"/>
          </p:cNvGrpSpPr>
          <p:nvPr/>
        </p:nvGrpSpPr>
        <p:grpSpPr>
          <a:xfrm rot="0">
            <a:off x="-133378" y="4777625"/>
            <a:ext cx="6831215" cy="6831215"/>
            <a:chOff x="0" y="0"/>
            <a:chExt cx="6350000" cy="6350000"/>
          </a:xfrm>
        </p:grpSpPr>
        <p:sp>
          <p:nvSpPr>
            <p:cNvPr name="Freeform 5" id="5"/>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true">
              <a:gsLst>
                <a:gs pos="0">
                  <a:srgbClr val="FFDE59">
                    <a:alpha val="100000"/>
                  </a:srgbClr>
                </a:gs>
                <a:gs pos="100000">
                  <a:srgbClr val="C9912D">
                    <a:alpha val="100000"/>
                  </a:srgbClr>
                </a:gs>
              </a:gsLst>
              <a:lin ang="5400000"/>
            </a:gradFill>
          </p:spPr>
        </p:sp>
        <p:sp>
          <p:nvSpPr>
            <p:cNvPr name="Freeform 6" id="6"/>
            <p:cNvSpPr/>
            <p:nvPr/>
          </p:nvSpPr>
          <p:spPr>
            <a:xfrm flipH="false" flipV="false" rot="0">
              <a:off x="284320" y="415956"/>
              <a:ext cx="5781360" cy="5518089"/>
            </a:xfrm>
            <a:custGeom>
              <a:avLst/>
              <a:gdLst/>
              <a:ahLst/>
              <a:cxnLst/>
              <a:rect r="r" b="b" t="t" l="l"/>
              <a:pathLst>
                <a:path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4"/>
              <a:stretch>
                <a:fillRect l="-26140" t="0" r="-26140" b="0"/>
              </a:stretch>
            </a:blipFill>
          </p:spPr>
        </p:sp>
      </p:grpSp>
      <p:grpSp>
        <p:nvGrpSpPr>
          <p:cNvPr name="Group 7" id="7"/>
          <p:cNvGrpSpPr/>
          <p:nvPr/>
        </p:nvGrpSpPr>
        <p:grpSpPr>
          <a:xfrm rot="0">
            <a:off x="412610" y="294846"/>
            <a:ext cx="4657125" cy="1053117"/>
            <a:chOff x="0" y="0"/>
            <a:chExt cx="6209500" cy="1404156"/>
          </a:xfrm>
        </p:grpSpPr>
        <p:sp>
          <p:nvSpPr>
            <p:cNvPr name="Freeform 8" id="8"/>
            <p:cNvSpPr/>
            <p:nvPr/>
          </p:nvSpPr>
          <p:spPr>
            <a:xfrm flipH="false" flipV="false" rot="0">
              <a:off x="0" y="0"/>
              <a:ext cx="1404156" cy="1404156"/>
            </a:xfrm>
            <a:custGeom>
              <a:avLst/>
              <a:gdLst/>
              <a:ahLst/>
              <a:cxnLst/>
              <a:rect r="r" b="b" t="t" l="l"/>
              <a:pathLst>
                <a:path h="1404156" w="1404156">
                  <a:moveTo>
                    <a:pt x="0" y="0"/>
                  </a:moveTo>
                  <a:lnTo>
                    <a:pt x="1404156" y="0"/>
                  </a:lnTo>
                  <a:lnTo>
                    <a:pt x="1404156" y="1404156"/>
                  </a:lnTo>
                  <a:lnTo>
                    <a:pt x="0" y="1404156"/>
                  </a:lnTo>
                  <a:lnTo>
                    <a:pt x="0" y="0"/>
                  </a:lnTo>
                  <a:close/>
                </a:path>
              </a:pathLst>
            </a:custGeom>
            <a:blipFill>
              <a:blip r:embed="rId5"/>
              <a:stretch>
                <a:fillRect l="0" t="0" r="0" b="0"/>
              </a:stretch>
            </a:blipFill>
          </p:spPr>
        </p:sp>
        <p:sp>
          <p:nvSpPr>
            <p:cNvPr name="TextBox 9" id="9"/>
            <p:cNvSpPr txBox="true"/>
            <p:nvPr/>
          </p:nvSpPr>
          <p:spPr>
            <a:xfrm rot="0">
              <a:off x="1609844" y="279877"/>
              <a:ext cx="4599657" cy="806303"/>
            </a:xfrm>
            <a:prstGeom prst="rect">
              <a:avLst/>
            </a:prstGeom>
          </p:spPr>
          <p:txBody>
            <a:bodyPr anchor="t" rtlCol="false" tIns="0" lIns="0" bIns="0" rIns="0">
              <a:spAutoFit/>
            </a:bodyPr>
            <a:lstStyle/>
            <a:p>
              <a:pPr algn="l">
                <a:lnSpc>
                  <a:spcPts val="1631"/>
                </a:lnSpc>
              </a:pPr>
              <a:r>
                <a:rPr lang="en-US" sz="1165" b="true">
                  <a:solidFill>
                    <a:srgbClr val="03403B"/>
                  </a:solidFill>
                  <a:latin typeface="Raleway Heavy"/>
                  <a:ea typeface="Raleway Heavy"/>
                  <a:cs typeface="Raleway Heavy"/>
                  <a:sym typeface="Raleway Heavy"/>
                </a:rPr>
                <a:t>PENGURUS PUSAT</a:t>
              </a:r>
            </a:p>
            <a:p>
              <a:pPr algn="l">
                <a:lnSpc>
                  <a:spcPts val="1631"/>
                </a:lnSpc>
              </a:pPr>
              <a:r>
                <a:rPr lang="en-US" sz="1165" b="true">
                  <a:solidFill>
                    <a:srgbClr val="03403B"/>
                  </a:solidFill>
                  <a:latin typeface="Raleway Heavy"/>
                  <a:ea typeface="Raleway Heavy"/>
                  <a:cs typeface="Raleway Heavy"/>
                  <a:sym typeface="Raleway Heavy"/>
                </a:rPr>
                <a:t>PERHIMPUNAN KEDOKTERAN HAJI INDONESIA</a:t>
              </a:r>
            </a:p>
            <a:p>
              <a:pPr algn="l">
                <a:lnSpc>
                  <a:spcPts val="1631"/>
                </a:lnSpc>
              </a:pPr>
              <a:r>
                <a:rPr lang="en-US" sz="1165" b="true">
                  <a:solidFill>
                    <a:srgbClr val="03403B"/>
                  </a:solidFill>
                  <a:latin typeface="Raleway Heavy"/>
                  <a:ea typeface="Raleway Heavy"/>
                  <a:cs typeface="Raleway Heavy"/>
                  <a:sym typeface="Raleway Heavy"/>
                </a:rPr>
                <a:t>PP PERDOKHI</a:t>
              </a:r>
            </a:p>
          </p:txBody>
        </p:sp>
      </p:grpSp>
      <p:sp>
        <p:nvSpPr>
          <p:cNvPr name="TextBox 10" id="10"/>
          <p:cNvSpPr txBox="true"/>
          <p:nvPr/>
        </p:nvSpPr>
        <p:spPr>
          <a:xfrm rot="0">
            <a:off x="7247239" y="3223212"/>
            <a:ext cx="10249123" cy="6033268"/>
          </a:xfrm>
          <a:prstGeom prst="rect">
            <a:avLst/>
          </a:prstGeom>
        </p:spPr>
        <p:txBody>
          <a:bodyPr anchor="t" rtlCol="false" tIns="0" lIns="0" bIns="0" rIns="0">
            <a:spAutoFit/>
          </a:bodyPr>
          <a:lstStyle/>
          <a:p>
            <a:pPr algn="just" marL="614182" indent="-307091" lvl="1">
              <a:lnSpc>
                <a:spcPts val="3982"/>
              </a:lnSpc>
              <a:buAutoNum type="arabicPeriod" startAt="1"/>
            </a:pPr>
            <a:r>
              <a:rPr lang="en-US" sz="2844">
                <a:solidFill>
                  <a:srgbClr val="1D603A"/>
                </a:solidFill>
                <a:latin typeface="Glacial Indifference"/>
                <a:ea typeface="Glacial Indifference"/>
                <a:cs typeface="Glacial Indifference"/>
                <a:sym typeface="Glacial Indifference"/>
              </a:rPr>
              <a:t>Solusi penanganan pelayanan kesehatan jema’ah haji yang </a:t>
            </a:r>
            <a:r>
              <a:rPr lang="en-US" b="true" sz="2844">
                <a:solidFill>
                  <a:srgbClr val="1D603A"/>
                </a:solidFill>
                <a:latin typeface="Glacial Indifference Bold"/>
                <a:ea typeface="Glacial Indifference Bold"/>
                <a:cs typeface="Glacial Indifference Bold"/>
                <a:sym typeface="Glacial Indifference Bold"/>
              </a:rPr>
              <a:t>terstruktur komprehensif </a:t>
            </a:r>
            <a:r>
              <a:rPr lang="en-US" sz="2844">
                <a:solidFill>
                  <a:srgbClr val="1D603A"/>
                </a:solidFill>
                <a:latin typeface="Glacial Indifference"/>
                <a:ea typeface="Glacial Indifference"/>
                <a:cs typeface="Glacial Indifference"/>
                <a:sym typeface="Glacial Indifference"/>
              </a:rPr>
              <a:t>dan </a:t>
            </a:r>
            <a:r>
              <a:rPr lang="en-US" b="true" sz="2844">
                <a:solidFill>
                  <a:srgbClr val="1D603A"/>
                </a:solidFill>
                <a:latin typeface="Glacial Indifference Bold"/>
                <a:ea typeface="Glacial Indifference Bold"/>
                <a:cs typeface="Glacial Indifference Bold"/>
                <a:sym typeface="Glacial Indifference Bold"/>
              </a:rPr>
              <a:t>terpadu</a:t>
            </a:r>
            <a:r>
              <a:rPr lang="en-US" sz="2844">
                <a:solidFill>
                  <a:srgbClr val="1D603A"/>
                </a:solidFill>
                <a:latin typeface="Glacial Indifference"/>
                <a:ea typeface="Glacial Indifference"/>
                <a:cs typeface="Glacial Indifference"/>
                <a:sym typeface="Glacial Indifference"/>
              </a:rPr>
              <a:t> dalam satu pintu melalui  pembinaan yang optimal menuju istitha’ah, berlandaskan sistem kesehatan nasional </a:t>
            </a:r>
            <a:r>
              <a:rPr lang="en-US" b="true" sz="2844">
                <a:solidFill>
                  <a:srgbClr val="1D603A"/>
                </a:solidFill>
                <a:latin typeface="Glacial Indifference Bold"/>
                <a:ea typeface="Glacial Indifference Bold"/>
                <a:cs typeface="Glacial Indifference Bold"/>
                <a:sym typeface="Glacial Indifference Bold"/>
              </a:rPr>
              <a:t>(promotif, preventif, kuratif dan rehabilitatif)</a:t>
            </a:r>
          </a:p>
          <a:p>
            <a:pPr algn="just" marL="614182" indent="-307091" lvl="1">
              <a:lnSpc>
                <a:spcPts val="3982"/>
              </a:lnSpc>
              <a:buAutoNum type="arabicPeriod" startAt="1"/>
            </a:pPr>
            <a:r>
              <a:rPr lang="en-US" sz="2844">
                <a:solidFill>
                  <a:srgbClr val="1D603A"/>
                </a:solidFill>
                <a:latin typeface="Glacial Indifference"/>
                <a:ea typeface="Glacial Indifference"/>
                <a:cs typeface="Glacial Indifference"/>
                <a:sym typeface="Glacial Indifference"/>
              </a:rPr>
              <a:t>Pemahaman istitha’ah di KTKHU </a:t>
            </a:r>
            <a:r>
              <a:rPr lang="en-US" b="true" sz="2844">
                <a:solidFill>
                  <a:srgbClr val="1D603A"/>
                </a:solidFill>
                <a:latin typeface="Glacial Indifference Bold"/>
                <a:ea typeface="Glacial Indifference Bold"/>
                <a:cs typeface="Glacial Indifference Bold"/>
                <a:sym typeface="Glacial Indifference Bold"/>
              </a:rPr>
              <a:t>bukan </a:t>
            </a:r>
            <a:r>
              <a:rPr lang="en-US" sz="2844">
                <a:solidFill>
                  <a:srgbClr val="1D603A"/>
                </a:solidFill>
                <a:latin typeface="Glacial Indifference"/>
                <a:ea typeface="Glacial Indifference"/>
                <a:cs typeface="Glacial Indifference"/>
                <a:sym typeface="Glacial Indifference"/>
              </a:rPr>
              <a:t>menghalangi jema’ah haji untuk berangkat ke tanah suci tetapi mengupayakan secara maksimal agar tercapai istitha’ah (independen atau parsial dependen)</a:t>
            </a:r>
          </a:p>
          <a:p>
            <a:pPr algn="just" marL="614182" indent="-307091" lvl="1">
              <a:lnSpc>
                <a:spcPts val="3982"/>
              </a:lnSpc>
              <a:buAutoNum type="arabicPeriod" startAt="1"/>
            </a:pPr>
            <a:r>
              <a:rPr lang="en-US" sz="2844">
                <a:solidFill>
                  <a:srgbClr val="1D603A"/>
                </a:solidFill>
                <a:latin typeface="Glacial Indifference"/>
                <a:ea typeface="Glacial Indifference"/>
                <a:cs typeface="Glacial Indifference"/>
                <a:sym typeface="Glacial Indifference"/>
              </a:rPr>
              <a:t>Keluaran dari pada KTKHU adalah </a:t>
            </a:r>
            <a:r>
              <a:rPr lang="en-US" b="true" sz="2844">
                <a:solidFill>
                  <a:srgbClr val="1D603A"/>
                </a:solidFill>
                <a:latin typeface="Glacial Indifference Bold"/>
                <a:ea typeface="Glacial Indifference Bold"/>
                <a:cs typeface="Glacial Indifference Bold"/>
                <a:sym typeface="Glacial Indifference Bold"/>
              </a:rPr>
              <a:t>parameter Istitha’ah</a:t>
            </a:r>
            <a:r>
              <a:rPr lang="en-US" sz="2844">
                <a:solidFill>
                  <a:srgbClr val="1D603A"/>
                </a:solidFill>
                <a:latin typeface="Glacial Indifference"/>
                <a:ea typeface="Glacial Indifference"/>
                <a:cs typeface="Glacial Indifference"/>
                <a:sym typeface="Glacial Indifference"/>
              </a:rPr>
              <a:t> yaitu tingkat endurans jema’ah haji mempunya nilai Vo2Max lebih dari 20 ml / berat badan/ menit</a:t>
            </a:r>
          </a:p>
        </p:txBody>
      </p:sp>
      <p:sp>
        <p:nvSpPr>
          <p:cNvPr name="TextBox 11" id="11"/>
          <p:cNvSpPr txBox="true"/>
          <p:nvPr/>
        </p:nvSpPr>
        <p:spPr>
          <a:xfrm rot="0">
            <a:off x="7413982" y="1784687"/>
            <a:ext cx="9000883" cy="1033783"/>
          </a:xfrm>
          <a:prstGeom prst="rect">
            <a:avLst/>
          </a:prstGeom>
        </p:spPr>
        <p:txBody>
          <a:bodyPr anchor="t" rtlCol="false" tIns="0" lIns="0" bIns="0" rIns="0">
            <a:spAutoFit/>
          </a:bodyPr>
          <a:lstStyle/>
          <a:p>
            <a:pPr algn="l">
              <a:lnSpc>
                <a:spcPts val="7700"/>
              </a:lnSpc>
            </a:pPr>
            <a:r>
              <a:rPr lang="en-US" sz="7700">
                <a:solidFill>
                  <a:srgbClr val="085138"/>
                </a:solidFill>
                <a:latin typeface="League Gothic"/>
                <a:ea typeface="League Gothic"/>
                <a:cs typeface="League Gothic"/>
                <a:sym typeface="League Gothic"/>
              </a:rPr>
              <a:t>TUJUAN KTHU</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false" flipV="false" rot="0">
            <a:off x="-1135191" y="3753613"/>
            <a:ext cx="8834842" cy="8879238"/>
          </a:xfrm>
          <a:custGeom>
            <a:avLst/>
            <a:gdLst/>
            <a:ahLst/>
            <a:cxnLst/>
            <a:rect r="r" b="b" t="t" l="l"/>
            <a:pathLst>
              <a:path h="8879238" w="8834842">
                <a:moveTo>
                  <a:pt x="0" y="0"/>
                </a:moveTo>
                <a:lnTo>
                  <a:pt x="8834841" y="0"/>
                </a:lnTo>
                <a:lnTo>
                  <a:pt x="8834841" y="8879238"/>
                </a:lnTo>
                <a:lnTo>
                  <a:pt x="0" y="8879238"/>
                </a:lnTo>
                <a:lnTo>
                  <a:pt x="0" y="0"/>
                </a:lnTo>
                <a:close/>
              </a:path>
            </a:pathLst>
          </a:custGeom>
          <a:blipFill>
            <a:blip r:embed="rId3"/>
            <a:stretch>
              <a:fillRect l="0" t="0" r="0" b="0"/>
            </a:stretch>
          </a:blipFill>
        </p:spPr>
      </p:sp>
      <p:grpSp>
        <p:nvGrpSpPr>
          <p:cNvPr name="Group 4" id="4"/>
          <p:cNvGrpSpPr>
            <a:grpSpLocks noChangeAspect="true"/>
          </p:cNvGrpSpPr>
          <p:nvPr/>
        </p:nvGrpSpPr>
        <p:grpSpPr>
          <a:xfrm rot="0">
            <a:off x="-133378" y="4777625"/>
            <a:ext cx="6831215" cy="6831215"/>
            <a:chOff x="0" y="0"/>
            <a:chExt cx="6350000" cy="6350000"/>
          </a:xfrm>
        </p:grpSpPr>
        <p:sp>
          <p:nvSpPr>
            <p:cNvPr name="Freeform 5" id="5"/>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true">
              <a:gsLst>
                <a:gs pos="0">
                  <a:srgbClr val="FFDE59">
                    <a:alpha val="100000"/>
                  </a:srgbClr>
                </a:gs>
                <a:gs pos="100000">
                  <a:srgbClr val="C9912D">
                    <a:alpha val="100000"/>
                  </a:srgbClr>
                </a:gs>
              </a:gsLst>
              <a:lin ang="5400000"/>
            </a:gradFill>
          </p:spPr>
        </p:sp>
        <p:sp>
          <p:nvSpPr>
            <p:cNvPr name="Freeform 6" id="6"/>
            <p:cNvSpPr/>
            <p:nvPr/>
          </p:nvSpPr>
          <p:spPr>
            <a:xfrm flipH="false" flipV="false" rot="0">
              <a:off x="284320" y="415956"/>
              <a:ext cx="5781360" cy="5518089"/>
            </a:xfrm>
            <a:custGeom>
              <a:avLst/>
              <a:gdLst/>
              <a:ahLst/>
              <a:cxnLst/>
              <a:rect r="r" b="b" t="t" l="l"/>
              <a:pathLst>
                <a:path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4"/>
              <a:stretch>
                <a:fillRect l="-24712" t="0" r="-24712" b="0"/>
              </a:stretch>
            </a:blipFill>
          </p:spPr>
        </p:sp>
      </p:grpSp>
      <p:grpSp>
        <p:nvGrpSpPr>
          <p:cNvPr name="Group 7" id="7"/>
          <p:cNvGrpSpPr/>
          <p:nvPr/>
        </p:nvGrpSpPr>
        <p:grpSpPr>
          <a:xfrm rot="0">
            <a:off x="412610" y="294846"/>
            <a:ext cx="4657125" cy="1053117"/>
            <a:chOff x="0" y="0"/>
            <a:chExt cx="6209500" cy="1404156"/>
          </a:xfrm>
        </p:grpSpPr>
        <p:sp>
          <p:nvSpPr>
            <p:cNvPr name="Freeform 8" id="8"/>
            <p:cNvSpPr/>
            <p:nvPr/>
          </p:nvSpPr>
          <p:spPr>
            <a:xfrm flipH="false" flipV="false" rot="0">
              <a:off x="0" y="0"/>
              <a:ext cx="1404156" cy="1404156"/>
            </a:xfrm>
            <a:custGeom>
              <a:avLst/>
              <a:gdLst/>
              <a:ahLst/>
              <a:cxnLst/>
              <a:rect r="r" b="b" t="t" l="l"/>
              <a:pathLst>
                <a:path h="1404156" w="1404156">
                  <a:moveTo>
                    <a:pt x="0" y="0"/>
                  </a:moveTo>
                  <a:lnTo>
                    <a:pt x="1404156" y="0"/>
                  </a:lnTo>
                  <a:lnTo>
                    <a:pt x="1404156" y="1404156"/>
                  </a:lnTo>
                  <a:lnTo>
                    <a:pt x="0" y="1404156"/>
                  </a:lnTo>
                  <a:lnTo>
                    <a:pt x="0" y="0"/>
                  </a:lnTo>
                  <a:close/>
                </a:path>
              </a:pathLst>
            </a:custGeom>
            <a:blipFill>
              <a:blip r:embed="rId5"/>
              <a:stretch>
                <a:fillRect l="0" t="0" r="0" b="0"/>
              </a:stretch>
            </a:blipFill>
          </p:spPr>
        </p:sp>
        <p:sp>
          <p:nvSpPr>
            <p:cNvPr name="TextBox 9" id="9"/>
            <p:cNvSpPr txBox="true"/>
            <p:nvPr/>
          </p:nvSpPr>
          <p:spPr>
            <a:xfrm rot="0">
              <a:off x="1609844" y="279877"/>
              <a:ext cx="4599657" cy="806303"/>
            </a:xfrm>
            <a:prstGeom prst="rect">
              <a:avLst/>
            </a:prstGeom>
          </p:spPr>
          <p:txBody>
            <a:bodyPr anchor="t" rtlCol="false" tIns="0" lIns="0" bIns="0" rIns="0">
              <a:spAutoFit/>
            </a:bodyPr>
            <a:lstStyle/>
            <a:p>
              <a:pPr algn="l">
                <a:lnSpc>
                  <a:spcPts val="1631"/>
                </a:lnSpc>
              </a:pPr>
              <a:r>
                <a:rPr lang="en-US" sz="1165" b="true">
                  <a:solidFill>
                    <a:srgbClr val="03403B"/>
                  </a:solidFill>
                  <a:latin typeface="Raleway Heavy"/>
                  <a:ea typeface="Raleway Heavy"/>
                  <a:cs typeface="Raleway Heavy"/>
                  <a:sym typeface="Raleway Heavy"/>
                </a:rPr>
                <a:t>PENGURUS PUSAT</a:t>
              </a:r>
            </a:p>
            <a:p>
              <a:pPr algn="l">
                <a:lnSpc>
                  <a:spcPts val="1631"/>
                </a:lnSpc>
              </a:pPr>
              <a:r>
                <a:rPr lang="en-US" sz="1165" b="true">
                  <a:solidFill>
                    <a:srgbClr val="03403B"/>
                  </a:solidFill>
                  <a:latin typeface="Raleway Heavy"/>
                  <a:ea typeface="Raleway Heavy"/>
                  <a:cs typeface="Raleway Heavy"/>
                  <a:sym typeface="Raleway Heavy"/>
                </a:rPr>
                <a:t>PERHIMPUNAN KEDOKTERAN HAJI INDONESIA</a:t>
              </a:r>
            </a:p>
            <a:p>
              <a:pPr algn="l">
                <a:lnSpc>
                  <a:spcPts val="1631"/>
                </a:lnSpc>
              </a:pPr>
              <a:r>
                <a:rPr lang="en-US" sz="1165" b="true">
                  <a:solidFill>
                    <a:srgbClr val="03403B"/>
                  </a:solidFill>
                  <a:latin typeface="Raleway Heavy"/>
                  <a:ea typeface="Raleway Heavy"/>
                  <a:cs typeface="Raleway Heavy"/>
                  <a:sym typeface="Raleway Heavy"/>
                </a:rPr>
                <a:t>PP PERDOKHI</a:t>
              </a:r>
            </a:p>
          </p:txBody>
        </p:sp>
      </p:grpSp>
      <p:sp>
        <p:nvSpPr>
          <p:cNvPr name="TextBox 10" id="10"/>
          <p:cNvSpPr txBox="true"/>
          <p:nvPr/>
        </p:nvSpPr>
        <p:spPr>
          <a:xfrm rot="0">
            <a:off x="7102748" y="1481314"/>
            <a:ext cx="9000883" cy="1033783"/>
          </a:xfrm>
          <a:prstGeom prst="rect">
            <a:avLst/>
          </a:prstGeom>
        </p:spPr>
        <p:txBody>
          <a:bodyPr anchor="t" rtlCol="false" tIns="0" lIns="0" bIns="0" rIns="0">
            <a:spAutoFit/>
          </a:bodyPr>
          <a:lstStyle/>
          <a:p>
            <a:pPr algn="l">
              <a:lnSpc>
                <a:spcPts val="7700"/>
              </a:lnSpc>
            </a:pPr>
            <a:r>
              <a:rPr lang="en-US" sz="7700">
                <a:solidFill>
                  <a:srgbClr val="03403B"/>
                </a:solidFill>
                <a:latin typeface="League Gothic"/>
                <a:ea typeface="League Gothic"/>
                <a:cs typeface="League Gothic"/>
                <a:sym typeface="League Gothic"/>
              </a:rPr>
              <a:t>TUJUAN KTHU</a:t>
            </a:r>
          </a:p>
        </p:txBody>
      </p:sp>
      <p:sp>
        <p:nvSpPr>
          <p:cNvPr name="TextBox 11" id="11"/>
          <p:cNvSpPr txBox="true"/>
          <p:nvPr/>
        </p:nvSpPr>
        <p:spPr>
          <a:xfrm rot="0">
            <a:off x="7102748" y="2457946"/>
            <a:ext cx="10156552" cy="4938729"/>
          </a:xfrm>
          <a:prstGeom prst="rect">
            <a:avLst/>
          </a:prstGeom>
        </p:spPr>
        <p:txBody>
          <a:bodyPr anchor="t" rtlCol="false" tIns="0" lIns="0" bIns="0" rIns="0">
            <a:spAutoFit/>
          </a:bodyPr>
          <a:lstStyle/>
          <a:p>
            <a:pPr algn="just" marL="607078" indent="-303539" lvl="1">
              <a:lnSpc>
                <a:spcPts val="3936"/>
              </a:lnSpc>
              <a:buFont typeface="Arial"/>
              <a:buChar char="•"/>
            </a:pPr>
            <a:r>
              <a:rPr lang="en-US" sz="2811">
                <a:solidFill>
                  <a:srgbClr val="03403B"/>
                </a:solidFill>
                <a:latin typeface="Glacial Indifference"/>
                <a:ea typeface="Glacial Indifference"/>
                <a:cs typeface="Glacial Indifference"/>
                <a:sym typeface="Glacial Indifference"/>
              </a:rPr>
              <a:t>6. Memberikan </a:t>
            </a:r>
            <a:r>
              <a:rPr lang="en-US" b="true" sz="2811">
                <a:solidFill>
                  <a:srgbClr val="03403B"/>
                </a:solidFill>
                <a:latin typeface="Glacial Indifference Bold"/>
                <a:ea typeface="Glacial Indifference Bold"/>
                <a:cs typeface="Glacial Indifference Bold"/>
                <a:sym typeface="Glacial Indifference Bold"/>
              </a:rPr>
              <a:t>kontribusi penting</a:t>
            </a:r>
            <a:r>
              <a:rPr lang="en-US" sz="2811">
                <a:solidFill>
                  <a:srgbClr val="03403B"/>
                </a:solidFill>
                <a:latin typeface="Glacial Indifference"/>
                <a:ea typeface="Glacial Indifference"/>
                <a:cs typeface="Glacial Indifference"/>
                <a:sym typeface="Glacial Indifference"/>
              </a:rPr>
              <a:t> tentang </a:t>
            </a:r>
            <a:r>
              <a:rPr lang="en-US" b="true" sz="2811">
                <a:solidFill>
                  <a:srgbClr val="03403B"/>
                </a:solidFill>
                <a:latin typeface="Glacial Indifference Bold"/>
                <a:ea typeface="Glacial Indifference Bold"/>
                <a:cs typeface="Glacial Indifference Bold"/>
                <a:sym typeface="Glacial Indifference Bold"/>
              </a:rPr>
              <a:t>penanganan dan pelayanan kesehatan</a:t>
            </a:r>
            <a:r>
              <a:rPr lang="en-US" sz="2811">
                <a:solidFill>
                  <a:srgbClr val="03403B"/>
                </a:solidFill>
                <a:latin typeface="Glacial Indifference"/>
                <a:ea typeface="Glacial Indifference"/>
                <a:cs typeface="Glacial Indifference"/>
                <a:sym typeface="Glacial Indifference"/>
              </a:rPr>
              <a:t> jema’ah haji yang lebih baik dan efektif bagi pemerintah sebagai regulator haji untuk meminimlisasi biaya kesehatan haji era JKN</a:t>
            </a:r>
          </a:p>
          <a:p>
            <a:pPr algn="just" marL="607078" indent="-303539" lvl="1">
              <a:lnSpc>
                <a:spcPts val="3936"/>
              </a:lnSpc>
              <a:buFont typeface="Arial"/>
              <a:buChar char="•"/>
            </a:pPr>
            <a:r>
              <a:rPr lang="en-US" sz="2811">
                <a:solidFill>
                  <a:srgbClr val="03403B"/>
                </a:solidFill>
                <a:latin typeface="Glacial Indifference"/>
                <a:ea typeface="Glacial Indifference"/>
                <a:cs typeface="Glacial Indifference"/>
                <a:sym typeface="Glacial Indifference"/>
              </a:rPr>
              <a:t>7. </a:t>
            </a:r>
            <a:r>
              <a:rPr lang="en-US" sz="2811">
                <a:solidFill>
                  <a:srgbClr val="03403B"/>
                </a:solidFill>
                <a:latin typeface="Glacial Indifference"/>
                <a:ea typeface="Glacial Indifference"/>
                <a:cs typeface="Glacial Indifference"/>
                <a:sym typeface="Glacial Indifference"/>
              </a:rPr>
              <a:t>Pengembangan KTKHU sebagai </a:t>
            </a:r>
            <a:r>
              <a:rPr lang="en-US" b="true" sz="2811">
                <a:solidFill>
                  <a:srgbClr val="03403B"/>
                </a:solidFill>
                <a:latin typeface="Glacial Indifference Bold"/>
                <a:ea typeface="Glacial Indifference Bold"/>
                <a:cs typeface="Glacial Indifference Bold"/>
                <a:sym typeface="Glacial Indifference Bold"/>
              </a:rPr>
              <a:t>pusat Pendidikan dan pelayanan pelatihan kesehatan dan spiritual</a:t>
            </a:r>
            <a:r>
              <a:rPr lang="en-US" sz="2811">
                <a:solidFill>
                  <a:srgbClr val="03403B"/>
                </a:solidFill>
                <a:latin typeface="Glacial Indifference"/>
                <a:ea typeface="Glacial Indifference"/>
                <a:cs typeface="Glacial Indifference"/>
                <a:sym typeface="Glacial Indifference"/>
              </a:rPr>
              <a:t> bagi petugas haji</a:t>
            </a:r>
          </a:p>
          <a:p>
            <a:pPr algn="just" marL="607078" indent="-303539" lvl="1">
              <a:lnSpc>
                <a:spcPts val="3936"/>
              </a:lnSpc>
              <a:buFont typeface="Arial"/>
              <a:buChar char="•"/>
            </a:pPr>
            <a:r>
              <a:rPr lang="en-US" sz="2811">
                <a:solidFill>
                  <a:srgbClr val="03403B"/>
                </a:solidFill>
                <a:latin typeface="Glacial Indifference"/>
                <a:ea typeface="Glacial Indifference"/>
                <a:cs typeface="Glacial Indifference"/>
                <a:sym typeface="Glacial Indifference"/>
              </a:rPr>
              <a:t>8. </a:t>
            </a:r>
            <a:r>
              <a:rPr lang="en-US" b="true" sz="2811">
                <a:solidFill>
                  <a:srgbClr val="03403B"/>
                </a:solidFill>
                <a:latin typeface="Glacial Indifference Bold"/>
                <a:ea typeface="Glacial Indifference Bold"/>
                <a:cs typeface="Glacial Indifference Bold"/>
                <a:sym typeface="Glacial Indifference Bold"/>
              </a:rPr>
              <a:t>Sosialisasi KTKHU</a:t>
            </a:r>
            <a:r>
              <a:rPr lang="en-US" sz="2811">
                <a:solidFill>
                  <a:srgbClr val="03403B"/>
                </a:solidFill>
                <a:latin typeface="Glacial Indifference"/>
                <a:ea typeface="Glacial Indifference"/>
                <a:cs typeface="Glacial Indifference"/>
                <a:sym typeface="Glacial Indifference"/>
              </a:rPr>
              <a:t> pada rumah sakit di Indonesia juga kepada 13 embarkasi haji dan 5 embarkasi perantara di Indonesia serta rumah sakit lainya baik negeri maupun swasta</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true" flipV="true" rot="0">
            <a:off x="14663919" y="-110604"/>
            <a:ext cx="3882600" cy="3423159"/>
          </a:xfrm>
          <a:custGeom>
            <a:avLst/>
            <a:gdLst/>
            <a:ahLst/>
            <a:cxnLst/>
            <a:rect r="r" b="b" t="t" l="l"/>
            <a:pathLst>
              <a:path h="3423159" w="3882600">
                <a:moveTo>
                  <a:pt x="3882601" y="3423159"/>
                </a:moveTo>
                <a:lnTo>
                  <a:pt x="0" y="3423159"/>
                </a:lnTo>
                <a:lnTo>
                  <a:pt x="0" y="0"/>
                </a:lnTo>
                <a:lnTo>
                  <a:pt x="3882601" y="0"/>
                </a:lnTo>
                <a:lnTo>
                  <a:pt x="3882601" y="3423159"/>
                </a:lnTo>
                <a:close/>
              </a:path>
            </a:pathLst>
          </a:custGeom>
          <a:blipFill>
            <a:blip r:embed="rId3"/>
            <a:stretch>
              <a:fillRect l="0" t="0" r="0" b="0"/>
            </a:stretch>
          </a:blipFill>
        </p:spPr>
      </p:sp>
      <p:sp>
        <p:nvSpPr>
          <p:cNvPr name="TextBox 4" id="4"/>
          <p:cNvSpPr txBox="true"/>
          <p:nvPr/>
        </p:nvSpPr>
        <p:spPr>
          <a:xfrm rot="0">
            <a:off x="4343262" y="826867"/>
            <a:ext cx="9601476" cy="1729744"/>
          </a:xfrm>
          <a:prstGeom prst="rect">
            <a:avLst/>
          </a:prstGeom>
        </p:spPr>
        <p:txBody>
          <a:bodyPr anchor="t" rtlCol="false" tIns="0" lIns="0" bIns="0" rIns="0">
            <a:spAutoFit/>
          </a:bodyPr>
          <a:lstStyle/>
          <a:p>
            <a:pPr algn="ctr">
              <a:lnSpc>
                <a:spcPts val="6600"/>
              </a:lnSpc>
            </a:pPr>
            <a:r>
              <a:rPr lang="en-US" sz="6600" spc="118">
                <a:solidFill>
                  <a:srgbClr val="05412D"/>
                </a:solidFill>
                <a:latin typeface="League Gothic"/>
                <a:ea typeface="League Gothic"/>
                <a:cs typeface="League Gothic"/>
                <a:sym typeface="League Gothic"/>
              </a:rPr>
              <a:t>STRATEGI</a:t>
            </a:r>
          </a:p>
          <a:p>
            <a:pPr algn="ctr">
              <a:lnSpc>
                <a:spcPts val="6600"/>
              </a:lnSpc>
            </a:pPr>
            <a:r>
              <a:rPr lang="en-US" sz="6600" spc="118">
                <a:solidFill>
                  <a:srgbClr val="05412D"/>
                </a:solidFill>
                <a:latin typeface="League Gothic"/>
                <a:ea typeface="League Gothic"/>
                <a:cs typeface="League Gothic"/>
                <a:sym typeface="League Gothic"/>
              </a:rPr>
              <a:t>MENDIRIKAN KLINIK HAJI &amp; UMRAH</a:t>
            </a:r>
          </a:p>
        </p:txBody>
      </p:sp>
      <p:sp>
        <p:nvSpPr>
          <p:cNvPr name="Freeform 5" id="5"/>
          <p:cNvSpPr/>
          <p:nvPr/>
        </p:nvSpPr>
        <p:spPr>
          <a:xfrm flipH="false" flipV="false" rot="0">
            <a:off x="3106241" y="3178734"/>
            <a:ext cx="5687481" cy="1964766"/>
          </a:xfrm>
          <a:custGeom>
            <a:avLst/>
            <a:gdLst/>
            <a:ahLst/>
            <a:cxnLst/>
            <a:rect r="r" b="b" t="t" l="l"/>
            <a:pathLst>
              <a:path h="1964766" w="5687481">
                <a:moveTo>
                  <a:pt x="0" y="0"/>
                </a:moveTo>
                <a:lnTo>
                  <a:pt x="5687481" y="0"/>
                </a:lnTo>
                <a:lnTo>
                  <a:pt x="5687481" y="1964766"/>
                </a:lnTo>
                <a:lnTo>
                  <a:pt x="0" y="19647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3094041" y="5456064"/>
            <a:ext cx="5699681" cy="1968981"/>
          </a:xfrm>
          <a:custGeom>
            <a:avLst/>
            <a:gdLst/>
            <a:ahLst/>
            <a:cxnLst/>
            <a:rect r="r" b="b" t="t" l="l"/>
            <a:pathLst>
              <a:path h="1968981" w="5699681">
                <a:moveTo>
                  <a:pt x="0" y="0"/>
                </a:moveTo>
                <a:lnTo>
                  <a:pt x="5699681" y="0"/>
                </a:lnTo>
                <a:lnTo>
                  <a:pt x="5699681" y="1968981"/>
                </a:lnTo>
                <a:lnTo>
                  <a:pt x="0" y="19689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996907" y="7863826"/>
            <a:ext cx="5906149" cy="2040306"/>
          </a:xfrm>
          <a:custGeom>
            <a:avLst/>
            <a:gdLst/>
            <a:ahLst/>
            <a:cxnLst/>
            <a:rect r="r" b="b" t="t" l="l"/>
            <a:pathLst>
              <a:path h="2040306" w="5906149">
                <a:moveTo>
                  <a:pt x="0" y="0"/>
                </a:moveTo>
                <a:lnTo>
                  <a:pt x="5906149" y="0"/>
                </a:lnTo>
                <a:lnTo>
                  <a:pt x="5906149" y="2040307"/>
                </a:lnTo>
                <a:lnTo>
                  <a:pt x="0" y="20403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10727509" y="4161117"/>
            <a:ext cx="12457107" cy="12457107"/>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412D"/>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0832284" y="3209677"/>
            <a:ext cx="5333803" cy="1842586"/>
          </a:xfrm>
          <a:custGeom>
            <a:avLst/>
            <a:gdLst/>
            <a:ahLst/>
            <a:cxnLst/>
            <a:rect r="r" b="b" t="t" l="l"/>
            <a:pathLst>
              <a:path h="1842586" w="5333803">
                <a:moveTo>
                  <a:pt x="0" y="0"/>
                </a:moveTo>
                <a:lnTo>
                  <a:pt x="5333803" y="0"/>
                </a:lnTo>
                <a:lnTo>
                  <a:pt x="5333803" y="1842587"/>
                </a:lnTo>
                <a:lnTo>
                  <a:pt x="0" y="18425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431020" y="3209677"/>
            <a:ext cx="1509407" cy="1509407"/>
          </a:xfrm>
          <a:custGeom>
            <a:avLst/>
            <a:gdLst/>
            <a:ahLst/>
            <a:cxnLst/>
            <a:rect r="r" b="b" t="t" l="l"/>
            <a:pathLst>
              <a:path h="1509407" w="1509407">
                <a:moveTo>
                  <a:pt x="0" y="0"/>
                </a:moveTo>
                <a:lnTo>
                  <a:pt x="1509407" y="0"/>
                </a:lnTo>
                <a:lnTo>
                  <a:pt x="1509407" y="1509407"/>
                </a:lnTo>
                <a:lnTo>
                  <a:pt x="0" y="15094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1434037" y="5517829"/>
            <a:ext cx="1506391" cy="1506391"/>
          </a:xfrm>
          <a:custGeom>
            <a:avLst/>
            <a:gdLst/>
            <a:ahLst/>
            <a:cxnLst/>
            <a:rect r="r" b="b" t="t" l="l"/>
            <a:pathLst>
              <a:path h="1506391" w="1506391">
                <a:moveTo>
                  <a:pt x="0" y="0"/>
                </a:moveTo>
                <a:lnTo>
                  <a:pt x="1506390" y="0"/>
                </a:lnTo>
                <a:lnTo>
                  <a:pt x="1506390" y="1506391"/>
                </a:lnTo>
                <a:lnTo>
                  <a:pt x="0" y="150639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1417679" y="8066830"/>
            <a:ext cx="1522748" cy="1522748"/>
          </a:xfrm>
          <a:custGeom>
            <a:avLst/>
            <a:gdLst/>
            <a:ahLst/>
            <a:cxnLst/>
            <a:rect r="r" b="b" t="t" l="l"/>
            <a:pathLst>
              <a:path h="1522748" w="1522748">
                <a:moveTo>
                  <a:pt x="0" y="0"/>
                </a:moveTo>
                <a:lnTo>
                  <a:pt x="1522748" y="0"/>
                </a:lnTo>
                <a:lnTo>
                  <a:pt x="1522748" y="1522749"/>
                </a:lnTo>
                <a:lnTo>
                  <a:pt x="0" y="152274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0">
            <a:off x="9144000" y="3290165"/>
            <a:ext cx="1526359" cy="1526359"/>
          </a:xfrm>
          <a:custGeom>
            <a:avLst/>
            <a:gdLst/>
            <a:ahLst/>
            <a:cxnLst/>
            <a:rect r="r" b="b" t="t" l="l"/>
            <a:pathLst>
              <a:path h="1526359" w="1526359">
                <a:moveTo>
                  <a:pt x="0" y="0"/>
                </a:moveTo>
                <a:lnTo>
                  <a:pt x="1526359" y="0"/>
                </a:lnTo>
                <a:lnTo>
                  <a:pt x="1526359" y="1526358"/>
                </a:lnTo>
                <a:lnTo>
                  <a:pt x="0" y="152635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6" id="16"/>
          <p:cNvSpPr txBox="true"/>
          <p:nvPr/>
        </p:nvSpPr>
        <p:spPr>
          <a:xfrm rot="0">
            <a:off x="3359023" y="3322116"/>
            <a:ext cx="4962833" cy="1494407"/>
          </a:xfrm>
          <a:prstGeom prst="rect">
            <a:avLst/>
          </a:prstGeom>
        </p:spPr>
        <p:txBody>
          <a:bodyPr anchor="t" rtlCol="false" tIns="0" lIns="0" bIns="0" rIns="0">
            <a:spAutoFit/>
          </a:bodyPr>
          <a:lstStyle/>
          <a:p>
            <a:pPr algn="l">
              <a:lnSpc>
                <a:spcPts val="2976"/>
              </a:lnSpc>
            </a:pPr>
            <a:r>
              <a:rPr lang="en-US" sz="2011" spc="36" b="true">
                <a:solidFill>
                  <a:srgbClr val="000000"/>
                </a:solidFill>
                <a:latin typeface="Poppins Bold"/>
                <a:ea typeface="Poppins Bold"/>
                <a:cs typeface="Poppins Bold"/>
                <a:sym typeface="Poppins Bold"/>
              </a:rPr>
              <a:t>Koordinasi dan Konsolidasi yang terdiri dari Struktural &amp; Fungsional Rumah Sakit (Management &amp; Tim Pelayanan multi disiplin)</a:t>
            </a:r>
          </a:p>
        </p:txBody>
      </p:sp>
      <p:sp>
        <p:nvSpPr>
          <p:cNvPr name="TextBox 17" id="17"/>
          <p:cNvSpPr txBox="true"/>
          <p:nvPr/>
        </p:nvSpPr>
        <p:spPr>
          <a:xfrm rot="0">
            <a:off x="3359023" y="5695950"/>
            <a:ext cx="4592526" cy="1119594"/>
          </a:xfrm>
          <a:prstGeom prst="rect">
            <a:avLst/>
          </a:prstGeom>
        </p:spPr>
        <p:txBody>
          <a:bodyPr anchor="t" rtlCol="false" tIns="0" lIns="0" bIns="0" rIns="0">
            <a:spAutoFit/>
          </a:bodyPr>
          <a:lstStyle/>
          <a:p>
            <a:pPr algn="l">
              <a:lnSpc>
                <a:spcPts val="2976"/>
              </a:lnSpc>
            </a:pPr>
            <a:r>
              <a:rPr lang="en-US" sz="2011" spc="36" b="true">
                <a:solidFill>
                  <a:srgbClr val="000000"/>
                </a:solidFill>
                <a:latin typeface="Poppins Bold"/>
                <a:ea typeface="Poppins Bold"/>
                <a:cs typeface="Poppins Bold"/>
                <a:sym typeface="Poppins Bold"/>
              </a:rPr>
              <a:t>Keterkaitan Tim Multi Disiplin Untuk Menegakan Diagnosa Klinis dan Fungsional</a:t>
            </a:r>
          </a:p>
        </p:txBody>
      </p:sp>
      <p:sp>
        <p:nvSpPr>
          <p:cNvPr name="TextBox 18" id="18"/>
          <p:cNvSpPr txBox="true"/>
          <p:nvPr/>
        </p:nvSpPr>
        <p:spPr>
          <a:xfrm rot="0">
            <a:off x="3468565" y="8047663"/>
            <a:ext cx="4962833" cy="1494407"/>
          </a:xfrm>
          <a:prstGeom prst="rect">
            <a:avLst/>
          </a:prstGeom>
        </p:spPr>
        <p:txBody>
          <a:bodyPr anchor="t" rtlCol="false" tIns="0" lIns="0" bIns="0" rIns="0">
            <a:spAutoFit/>
          </a:bodyPr>
          <a:lstStyle/>
          <a:p>
            <a:pPr algn="l">
              <a:lnSpc>
                <a:spcPts val="2976"/>
              </a:lnSpc>
            </a:pPr>
            <a:r>
              <a:rPr lang="en-US" sz="2011" spc="36" b="true">
                <a:solidFill>
                  <a:srgbClr val="000000"/>
                </a:solidFill>
                <a:latin typeface="Poppins Bold"/>
                <a:ea typeface="Poppins Bold"/>
                <a:cs typeface="Poppins Bold"/>
                <a:sym typeface="Poppins Bold"/>
              </a:rPr>
              <a:t>Membuat Regulasi Inovasi Pelayanan Kesehatan Haji &amp; Umrah Melalui Bidang Mutu Sebagai Bagian Struktur Instalasi Pelayan RS</a:t>
            </a:r>
          </a:p>
        </p:txBody>
      </p:sp>
      <p:sp>
        <p:nvSpPr>
          <p:cNvPr name="TextBox 19" id="19"/>
          <p:cNvSpPr txBox="true"/>
          <p:nvPr/>
        </p:nvSpPr>
        <p:spPr>
          <a:xfrm rot="0">
            <a:off x="11060312" y="3460752"/>
            <a:ext cx="4962833" cy="1119594"/>
          </a:xfrm>
          <a:prstGeom prst="rect">
            <a:avLst/>
          </a:prstGeom>
        </p:spPr>
        <p:txBody>
          <a:bodyPr anchor="t" rtlCol="false" tIns="0" lIns="0" bIns="0" rIns="0">
            <a:spAutoFit/>
          </a:bodyPr>
          <a:lstStyle/>
          <a:p>
            <a:pPr algn="l">
              <a:lnSpc>
                <a:spcPts val="2976"/>
              </a:lnSpc>
            </a:pPr>
            <a:r>
              <a:rPr lang="en-US" sz="2011" spc="36" b="true">
                <a:solidFill>
                  <a:srgbClr val="000000"/>
                </a:solidFill>
                <a:latin typeface="Poppins Bold"/>
                <a:ea typeface="Poppins Bold"/>
                <a:cs typeface="Poppins Bold"/>
                <a:sym typeface="Poppins Bold"/>
              </a:rPr>
              <a:t>BIMTEK Lanjutan : Tata Kelola Alur Pelayanan, Keuangan Administratif dan Simulasi</a:t>
            </a:r>
          </a:p>
        </p:txBody>
      </p:sp>
      <p:grpSp>
        <p:nvGrpSpPr>
          <p:cNvPr name="Group 20" id="20"/>
          <p:cNvGrpSpPr/>
          <p:nvPr/>
        </p:nvGrpSpPr>
        <p:grpSpPr>
          <a:xfrm rot="0">
            <a:off x="522870" y="432618"/>
            <a:ext cx="5166743" cy="1168357"/>
            <a:chOff x="0" y="0"/>
            <a:chExt cx="6888990" cy="1557810"/>
          </a:xfrm>
        </p:grpSpPr>
        <p:sp>
          <p:nvSpPr>
            <p:cNvPr name="Freeform 21" id="21"/>
            <p:cNvSpPr/>
            <p:nvPr/>
          </p:nvSpPr>
          <p:spPr>
            <a:xfrm flipH="false" flipV="false" rot="0">
              <a:off x="0" y="0"/>
              <a:ext cx="1557810" cy="1557810"/>
            </a:xfrm>
            <a:custGeom>
              <a:avLst/>
              <a:gdLst/>
              <a:ahLst/>
              <a:cxnLst/>
              <a:rect r="r" b="b" t="t" l="l"/>
              <a:pathLst>
                <a:path h="1557810" w="1557810">
                  <a:moveTo>
                    <a:pt x="0" y="0"/>
                  </a:moveTo>
                  <a:lnTo>
                    <a:pt x="1557810" y="0"/>
                  </a:lnTo>
                  <a:lnTo>
                    <a:pt x="1557810" y="1557810"/>
                  </a:lnTo>
                  <a:lnTo>
                    <a:pt x="0" y="1557810"/>
                  </a:lnTo>
                  <a:lnTo>
                    <a:pt x="0" y="0"/>
                  </a:lnTo>
                  <a:close/>
                </a:path>
              </a:pathLst>
            </a:custGeom>
            <a:blipFill>
              <a:blip r:embed="rId14"/>
              <a:stretch>
                <a:fillRect l="0" t="0" r="0" b="0"/>
              </a:stretch>
            </a:blipFill>
          </p:spPr>
        </p:sp>
        <p:sp>
          <p:nvSpPr>
            <p:cNvPr name="TextBox 22" id="22"/>
            <p:cNvSpPr txBox="true"/>
            <p:nvPr/>
          </p:nvSpPr>
          <p:spPr>
            <a:xfrm rot="0">
              <a:off x="1786005" y="324197"/>
              <a:ext cx="5102986" cy="880840"/>
            </a:xfrm>
            <a:prstGeom prst="rect">
              <a:avLst/>
            </a:prstGeom>
          </p:spPr>
          <p:txBody>
            <a:bodyPr anchor="t" rtlCol="false" tIns="0" lIns="0" bIns="0" rIns="0">
              <a:spAutoFit/>
            </a:bodyPr>
            <a:lstStyle/>
            <a:p>
              <a:pPr algn="l">
                <a:lnSpc>
                  <a:spcPts val="1810"/>
                </a:lnSpc>
              </a:pPr>
              <a:r>
                <a:rPr lang="en-US" sz="1293" b="true">
                  <a:solidFill>
                    <a:srgbClr val="03403B"/>
                  </a:solidFill>
                  <a:latin typeface="Raleway Heavy"/>
                  <a:ea typeface="Raleway Heavy"/>
                  <a:cs typeface="Raleway Heavy"/>
                  <a:sym typeface="Raleway Heavy"/>
                </a:rPr>
                <a:t>PENGURUS PUSAT</a:t>
              </a:r>
            </a:p>
            <a:p>
              <a:pPr algn="l">
                <a:lnSpc>
                  <a:spcPts val="1810"/>
                </a:lnSpc>
              </a:pPr>
              <a:r>
                <a:rPr lang="en-US" sz="1293" b="true">
                  <a:solidFill>
                    <a:srgbClr val="03403B"/>
                  </a:solidFill>
                  <a:latin typeface="Raleway Heavy"/>
                  <a:ea typeface="Raleway Heavy"/>
                  <a:cs typeface="Raleway Heavy"/>
                  <a:sym typeface="Raleway Heavy"/>
                </a:rPr>
                <a:t>PERHIMPUNAN KEDOKTERAN HAJI INDONESIA</a:t>
              </a:r>
            </a:p>
            <a:p>
              <a:pPr algn="l">
                <a:lnSpc>
                  <a:spcPts val="1810"/>
                </a:lnSpc>
              </a:pPr>
              <a:r>
                <a:rPr lang="en-US" sz="1293" b="true">
                  <a:solidFill>
                    <a:srgbClr val="03403B"/>
                  </a:solidFill>
                  <a:latin typeface="Raleway Heavy"/>
                  <a:ea typeface="Raleway Heavy"/>
                  <a:cs typeface="Raleway Heavy"/>
                  <a:sym typeface="Raleway Heavy"/>
                </a:rPr>
                <a:t>PP PERDOKHI</a:t>
              </a:r>
            </a:p>
          </p:txBody>
        </p:sp>
      </p:grpSp>
      <p:grpSp>
        <p:nvGrpSpPr>
          <p:cNvPr name="Group 23" id="23"/>
          <p:cNvGrpSpPr>
            <a:grpSpLocks noChangeAspect="true"/>
          </p:cNvGrpSpPr>
          <p:nvPr/>
        </p:nvGrpSpPr>
        <p:grpSpPr>
          <a:xfrm rot="0">
            <a:off x="12441340" y="5143500"/>
            <a:ext cx="5846660" cy="5846660"/>
            <a:chOff x="0" y="0"/>
            <a:chExt cx="6350000" cy="6350000"/>
          </a:xfrm>
        </p:grpSpPr>
        <p:sp>
          <p:nvSpPr>
            <p:cNvPr name="Freeform 24" id="24"/>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true">
              <a:gsLst>
                <a:gs pos="0">
                  <a:srgbClr val="FFDE59">
                    <a:alpha val="100000"/>
                  </a:srgbClr>
                </a:gs>
                <a:gs pos="100000">
                  <a:srgbClr val="C9912D">
                    <a:alpha val="100000"/>
                  </a:srgbClr>
                </a:gs>
              </a:gsLst>
              <a:lin ang="5400000"/>
            </a:gradFill>
          </p:spPr>
        </p:sp>
        <p:sp>
          <p:nvSpPr>
            <p:cNvPr name="Freeform 25" id="25"/>
            <p:cNvSpPr/>
            <p:nvPr/>
          </p:nvSpPr>
          <p:spPr>
            <a:xfrm flipH="false" flipV="false" rot="0">
              <a:off x="284320" y="415956"/>
              <a:ext cx="5781360" cy="5518089"/>
            </a:xfrm>
            <a:custGeom>
              <a:avLst/>
              <a:gdLst/>
              <a:ahLst/>
              <a:cxnLst/>
              <a:rect r="r" b="b" t="t" l="l"/>
              <a:pathLst>
                <a:path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15"/>
              <a:stretch>
                <a:fillRect l="-24712" t="0" r="-24712" b="0"/>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false" flipV="true" rot="0">
            <a:off x="-258520" y="-110604"/>
            <a:ext cx="3882600" cy="3423159"/>
          </a:xfrm>
          <a:custGeom>
            <a:avLst/>
            <a:gdLst/>
            <a:ahLst/>
            <a:cxnLst/>
            <a:rect r="r" b="b" t="t" l="l"/>
            <a:pathLst>
              <a:path h="3423159" w="3882600">
                <a:moveTo>
                  <a:pt x="0" y="3423159"/>
                </a:moveTo>
                <a:lnTo>
                  <a:pt x="3882601" y="3423159"/>
                </a:lnTo>
                <a:lnTo>
                  <a:pt x="3882601" y="0"/>
                </a:lnTo>
                <a:lnTo>
                  <a:pt x="0" y="0"/>
                </a:lnTo>
                <a:lnTo>
                  <a:pt x="0" y="3423159"/>
                </a:lnTo>
                <a:close/>
              </a:path>
            </a:pathLst>
          </a:custGeom>
          <a:blipFill>
            <a:blip r:embed="rId3"/>
            <a:stretch>
              <a:fillRect l="0" t="0" r="0" b="0"/>
            </a:stretch>
          </a:blipFill>
        </p:spPr>
      </p:sp>
      <p:sp>
        <p:nvSpPr>
          <p:cNvPr name="Freeform 4" id="4"/>
          <p:cNvSpPr/>
          <p:nvPr/>
        </p:nvSpPr>
        <p:spPr>
          <a:xfrm flipH="true" flipV="true" rot="0">
            <a:off x="14663919" y="-110604"/>
            <a:ext cx="3882600" cy="3423159"/>
          </a:xfrm>
          <a:custGeom>
            <a:avLst/>
            <a:gdLst/>
            <a:ahLst/>
            <a:cxnLst/>
            <a:rect r="r" b="b" t="t" l="l"/>
            <a:pathLst>
              <a:path h="3423159" w="3882600">
                <a:moveTo>
                  <a:pt x="3882601" y="3423159"/>
                </a:moveTo>
                <a:lnTo>
                  <a:pt x="0" y="3423159"/>
                </a:lnTo>
                <a:lnTo>
                  <a:pt x="0" y="0"/>
                </a:lnTo>
                <a:lnTo>
                  <a:pt x="3882601" y="0"/>
                </a:lnTo>
                <a:lnTo>
                  <a:pt x="3882601" y="3423159"/>
                </a:lnTo>
                <a:close/>
              </a:path>
            </a:pathLst>
          </a:custGeom>
          <a:blipFill>
            <a:blip r:embed="rId3"/>
            <a:stretch>
              <a:fillRect l="0" t="0" r="0" b="0"/>
            </a:stretch>
          </a:blipFill>
        </p:spPr>
      </p:sp>
      <p:sp>
        <p:nvSpPr>
          <p:cNvPr name="Freeform 5" id="5"/>
          <p:cNvSpPr/>
          <p:nvPr/>
        </p:nvSpPr>
        <p:spPr>
          <a:xfrm flipH="false" flipV="false" rot="0">
            <a:off x="1929575" y="2357264"/>
            <a:ext cx="14428850" cy="7475622"/>
          </a:xfrm>
          <a:custGeom>
            <a:avLst/>
            <a:gdLst/>
            <a:ahLst/>
            <a:cxnLst/>
            <a:rect r="r" b="b" t="t" l="l"/>
            <a:pathLst>
              <a:path h="7475622" w="14428850">
                <a:moveTo>
                  <a:pt x="0" y="0"/>
                </a:moveTo>
                <a:lnTo>
                  <a:pt x="14428850" y="0"/>
                </a:lnTo>
                <a:lnTo>
                  <a:pt x="14428850" y="7475621"/>
                </a:lnTo>
                <a:lnTo>
                  <a:pt x="0" y="7475621"/>
                </a:lnTo>
                <a:lnTo>
                  <a:pt x="0" y="0"/>
                </a:lnTo>
                <a:close/>
              </a:path>
            </a:pathLst>
          </a:custGeom>
          <a:blipFill>
            <a:blip r:embed="rId4"/>
            <a:stretch>
              <a:fillRect l="0" t="0" r="0" b="0"/>
            </a:stretch>
          </a:blipFill>
        </p:spPr>
      </p:sp>
      <p:sp>
        <p:nvSpPr>
          <p:cNvPr name="TextBox 6" id="6"/>
          <p:cNvSpPr txBox="true"/>
          <p:nvPr/>
        </p:nvSpPr>
        <p:spPr>
          <a:xfrm rot="0">
            <a:off x="4848972" y="924933"/>
            <a:ext cx="8115300" cy="1190619"/>
          </a:xfrm>
          <a:prstGeom prst="rect">
            <a:avLst/>
          </a:prstGeom>
        </p:spPr>
        <p:txBody>
          <a:bodyPr anchor="t" rtlCol="false" tIns="0" lIns="0" bIns="0" rIns="0">
            <a:spAutoFit/>
          </a:bodyPr>
          <a:lstStyle/>
          <a:p>
            <a:pPr algn="ctr">
              <a:lnSpc>
                <a:spcPts val="8999"/>
              </a:lnSpc>
            </a:pPr>
            <a:r>
              <a:rPr lang="en-US" sz="8999">
                <a:solidFill>
                  <a:srgbClr val="05412D"/>
                </a:solidFill>
                <a:latin typeface="League Gothic"/>
                <a:ea typeface="League Gothic"/>
                <a:cs typeface="League Gothic"/>
                <a:sym typeface="League Gothic"/>
              </a:rPr>
              <a:t>ALUR PELAYANAN KTHU</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grpSp>
        <p:nvGrpSpPr>
          <p:cNvPr name="Group 3" id="3"/>
          <p:cNvGrpSpPr/>
          <p:nvPr/>
        </p:nvGrpSpPr>
        <p:grpSpPr>
          <a:xfrm rot="0">
            <a:off x="1317313" y="1497816"/>
            <a:ext cx="5260058" cy="3287383"/>
            <a:chOff x="0" y="0"/>
            <a:chExt cx="2189700" cy="1368499"/>
          </a:xfrm>
        </p:grpSpPr>
        <p:sp>
          <p:nvSpPr>
            <p:cNvPr name="Freeform 4" id="4"/>
            <p:cNvSpPr/>
            <p:nvPr/>
          </p:nvSpPr>
          <p:spPr>
            <a:xfrm flipH="false" flipV="false" rot="0">
              <a:off x="0" y="0"/>
              <a:ext cx="2189700" cy="1368499"/>
            </a:xfrm>
            <a:custGeom>
              <a:avLst/>
              <a:gdLst/>
              <a:ahLst/>
              <a:cxnLst/>
              <a:rect r="r" b="b" t="t" l="l"/>
              <a:pathLst>
                <a:path h="1368499" w="2189700">
                  <a:moveTo>
                    <a:pt x="116275" y="0"/>
                  </a:moveTo>
                  <a:lnTo>
                    <a:pt x="2073426" y="0"/>
                  </a:lnTo>
                  <a:cubicBezTo>
                    <a:pt x="2104264" y="0"/>
                    <a:pt x="2133839" y="12250"/>
                    <a:pt x="2155644" y="34056"/>
                  </a:cubicBezTo>
                  <a:cubicBezTo>
                    <a:pt x="2177450" y="55862"/>
                    <a:pt x="2189700" y="85437"/>
                    <a:pt x="2189700" y="116275"/>
                  </a:cubicBezTo>
                  <a:lnTo>
                    <a:pt x="2189700" y="1252224"/>
                  </a:lnTo>
                  <a:cubicBezTo>
                    <a:pt x="2189700" y="1283062"/>
                    <a:pt x="2177450" y="1312637"/>
                    <a:pt x="2155644" y="1334443"/>
                  </a:cubicBezTo>
                  <a:cubicBezTo>
                    <a:pt x="2133839" y="1356249"/>
                    <a:pt x="2104264" y="1368499"/>
                    <a:pt x="2073426" y="1368499"/>
                  </a:cubicBezTo>
                  <a:lnTo>
                    <a:pt x="116275" y="1368499"/>
                  </a:lnTo>
                  <a:cubicBezTo>
                    <a:pt x="52058" y="1368499"/>
                    <a:pt x="0" y="1316441"/>
                    <a:pt x="0" y="1252224"/>
                  </a:cubicBezTo>
                  <a:lnTo>
                    <a:pt x="0" y="116275"/>
                  </a:lnTo>
                  <a:cubicBezTo>
                    <a:pt x="0" y="85437"/>
                    <a:pt x="12250" y="55862"/>
                    <a:pt x="34056" y="34056"/>
                  </a:cubicBezTo>
                  <a:cubicBezTo>
                    <a:pt x="55862" y="12250"/>
                    <a:pt x="85437" y="0"/>
                    <a:pt x="116275" y="0"/>
                  </a:cubicBezTo>
                  <a:close/>
                </a:path>
              </a:pathLst>
            </a:custGeom>
            <a:solidFill>
              <a:srgbClr val="085138"/>
            </a:solidFill>
          </p:spPr>
        </p:sp>
        <p:sp>
          <p:nvSpPr>
            <p:cNvPr name="TextBox 5" id="5"/>
            <p:cNvSpPr txBox="true"/>
            <p:nvPr/>
          </p:nvSpPr>
          <p:spPr>
            <a:xfrm>
              <a:off x="0" y="-38100"/>
              <a:ext cx="2189700" cy="1406599"/>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1489446" y="2690913"/>
            <a:ext cx="4915790" cy="1610365"/>
          </a:xfrm>
          <a:prstGeom prst="rect">
            <a:avLst/>
          </a:prstGeom>
        </p:spPr>
        <p:txBody>
          <a:bodyPr anchor="t" rtlCol="false" tIns="0" lIns="0" bIns="0" rIns="0">
            <a:spAutoFit/>
          </a:bodyPr>
          <a:lstStyle/>
          <a:p>
            <a:pPr algn="just" marL="399372" indent="-199686" lvl="1">
              <a:lnSpc>
                <a:spcPts val="2589"/>
              </a:lnSpc>
              <a:buFont typeface="Arial"/>
              <a:buChar char="•"/>
            </a:pPr>
            <a:r>
              <a:rPr lang="en-US" sz="1849">
                <a:solidFill>
                  <a:srgbClr val="FFFFFF"/>
                </a:solidFill>
                <a:latin typeface="Glacial Indifference"/>
                <a:ea typeface="Glacial Indifference"/>
                <a:cs typeface="Glacial Indifference"/>
                <a:sym typeface="Glacial Indifference"/>
              </a:rPr>
              <a:t>Di </a:t>
            </a:r>
            <a:r>
              <a:rPr lang="en-US" b="true" sz="1849">
                <a:solidFill>
                  <a:srgbClr val="FFFFFF"/>
                </a:solidFill>
                <a:latin typeface="Glacial Indifference Bold"/>
                <a:ea typeface="Glacial Indifference Bold"/>
                <a:cs typeface="Glacial Indifference Bold"/>
                <a:sym typeface="Glacial Indifference Bold"/>
              </a:rPr>
              <a:t>RUMAH SAKIT</a:t>
            </a:r>
            <a:r>
              <a:rPr lang="en-US" sz="1849">
                <a:solidFill>
                  <a:srgbClr val="FFFFFF"/>
                </a:solidFill>
                <a:latin typeface="Glacial Indifference"/>
                <a:ea typeface="Glacial Indifference"/>
                <a:cs typeface="Glacial Indifference"/>
                <a:sym typeface="Glacial Indifference"/>
              </a:rPr>
              <a:t> : edukasi di poli-poli dan tayangan televisi media promosi rumah sakit</a:t>
            </a:r>
          </a:p>
          <a:p>
            <a:pPr algn="just" marL="399372" indent="-199686" lvl="1">
              <a:lnSpc>
                <a:spcPts val="2589"/>
              </a:lnSpc>
              <a:buFont typeface="Arial"/>
              <a:buChar char="•"/>
            </a:pPr>
            <a:r>
              <a:rPr lang="en-US" sz="1849">
                <a:solidFill>
                  <a:srgbClr val="FFFFFF"/>
                </a:solidFill>
                <a:latin typeface="Glacial Indifference"/>
                <a:ea typeface="Glacial Indifference"/>
                <a:cs typeface="Glacial Indifference"/>
                <a:sym typeface="Glacial Indifference"/>
              </a:rPr>
              <a:t>Di </a:t>
            </a:r>
            <a:r>
              <a:rPr lang="en-US" b="true" sz="1849">
                <a:solidFill>
                  <a:srgbClr val="FFFFFF"/>
                </a:solidFill>
                <a:latin typeface="Glacial Indifference Bold"/>
                <a:ea typeface="Glacial Indifference Bold"/>
                <a:cs typeface="Glacial Indifference Bold"/>
                <a:sym typeface="Glacial Indifference Bold"/>
              </a:rPr>
              <a:t>luar RUMAH SAKIT</a:t>
            </a:r>
            <a:r>
              <a:rPr lang="en-US" sz="1849">
                <a:solidFill>
                  <a:srgbClr val="FFFFFF"/>
                </a:solidFill>
                <a:latin typeface="Glacial Indifference"/>
                <a:ea typeface="Glacial Indifference"/>
                <a:cs typeface="Glacial Indifference"/>
                <a:sym typeface="Glacial Indifference"/>
              </a:rPr>
              <a:t> : bekerja sama dengan bimas Islam melalu Kandepag setempat untuk program manasik.</a:t>
            </a:r>
          </a:p>
        </p:txBody>
      </p:sp>
      <p:sp>
        <p:nvSpPr>
          <p:cNvPr name="TextBox 7" id="7"/>
          <p:cNvSpPr txBox="true"/>
          <p:nvPr/>
        </p:nvSpPr>
        <p:spPr>
          <a:xfrm rot="0">
            <a:off x="1028700" y="1889538"/>
            <a:ext cx="5728656" cy="494990"/>
          </a:xfrm>
          <a:prstGeom prst="rect">
            <a:avLst/>
          </a:prstGeom>
        </p:spPr>
        <p:txBody>
          <a:bodyPr anchor="t" rtlCol="false" tIns="0" lIns="0" bIns="0" rIns="0">
            <a:spAutoFit/>
          </a:bodyPr>
          <a:lstStyle/>
          <a:p>
            <a:pPr algn="ctr">
              <a:lnSpc>
                <a:spcPts val="3704"/>
              </a:lnSpc>
            </a:pPr>
            <a:r>
              <a:rPr lang="en-US" b="true" sz="3704">
                <a:solidFill>
                  <a:srgbClr val="FFFFFF"/>
                </a:solidFill>
                <a:latin typeface="Glacial Indifference Bold"/>
                <a:ea typeface="Glacial Indifference Bold"/>
                <a:cs typeface="Glacial Indifference Bold"/>
                <a:sym typeface="Glacial Indifference Bold"/>
              </a:rPr>
              <a:t>PROMOTIF</a:t>
            </a:r>
          </a:p>
        </p:txBody>
      </p:sp>
      <p:grpSp>
        <p:nvGrpSpPr>
          <p:cNvPr name="Group 8" id="8"/>
          <p:cNvGrpSpPr/>
          <p:nvPr/>
        </p:nvGrpSpPr>
        <p:grpSpPr>
          <a:xfrm rot="0">
            <a:off x="252455" y="57150"/>
            <a:ext cx="6370952" cy="1440666"/>
            <a:chOff x="0" y="0"/>
            <a:chExt cx="8494603" cy="1920888"/>
          </a:xfrm>
        </p:grpSpPr>
        <p:sp>
          <p:nvSpPr>
            <p:cNvPr name="Freeform 9" id="9"/>
            <p:cNvSpPr/>
            <p:nvPr/>
          </p:nvSpPr>
          <p:spPr>
            <a:xfrm flipH="false" flipV="false" rot="0">
              <a:off x="0" y="0"/>
              <a:ext cx="1920888" cy="1920888"/>
            </a:xfrm>
            <a:custGeom>
              <a:avLst/>
              <a:gdLst/>
              <a:ahLst/>
              <a:cxnLst/>
              <a:rect r="r" b="b" t="t" l="l"/>
              <a:pathLst>
                <a:path h="1920888" w="1920888">
                  <a:moveTo>
                    <a:pt x="0" y="0"/>
                  </a:moveTo>
                  <a:lnTo>
                    <a:pt x="1920888" y="0"/>
                  </a:lnTo>
                  <a:lnTo>
                    <a:pt x="1920888" y="1920888"/>
                  </a:lnTo>
                  <a:lnTo>
                    <a:pt x="0" y="1920888"/>
                  </a:lnTo>
                  <a:lnTo>
                    <a:pt x="0" y="0"/>
                  </a:lnTo>
                  <a:close/>
                </a:path>
              </a:pathLst>
            </a:custGeom>
            <a:blipFill>
              <a:blip r:embed="rId3"/>
              <a:stretch>
                <a:fillRect l="0" t="0" r="0" b="0"/>
              </a:stretch>
            </a:blipFill>
          </p:spPr>
        </p:sp>
        <p:sp>
          <p:nvSpPr>
            <p:cNvPr name="TextBox 10" id="10"/>
            <p:cNvSpPr txBox="true"/>
            <p:nvPr/>
          </p:nvSpPr>
          <p:spPr>
            <a:xfrm rot="0">
              <a:off x="2202268" y="387368"/>
              <a:ext cx="6292335" cy="1098527"/>
            </a:xfrm>
            <a:prstGeom prst="rect">
              <a:avLst/>
            </a:prstGeom>
          </p:spPr>
          <p:txBody>
            <a:bodyPr anchor="t" rtlCol="false" tIns="0" lIns="0" bIns="0" rIns="0">
              <a:spAutoFit/>
            </a:bodyPr>
            <a:lstStyle/>
            <a:p>
              <a:pPr algn="l">
                <a:lnSpc>
                  <a:spcPts val="2232"/>
                </a:lnSpc>
              </a:pPr>
              <a:r>
                <a:rPr lang="en-US" sz="1594" b="true">
                  <a:solidFill>
                    <a:srgbClr val="03403B"/>
                  </a:solidFill>
                  <a:latin typeface="Raleway Heavy"/>
                  <a:ea typeface="Raleway Heavy"/>
                  <a:cs typeface="Raleway Heavy"/>
                  <a:sym typeface="Raleway Heavy"/>
                </a:rPr>
                <a:t>PENGURUS PUSAT</a:t>
              </a:r>
            </a:p>
            <a:p>
              <a:pPr algn="l">
                <a:lnSpc>
                  <a:spcPts val="2232"/>
                </a:lnSpc>
              </a:pPr>
              <a:r>
                <a:rPr lang="en-US" sz="1594" b="true">
                  <a:solidFill>
                    <a:srgbClr val="03403B"/>
                  </a:solidFill>
                  <a:latin typeface="Raleway Heavy"/>
                  <a:ea typeface="Raleway Heavy"/>
                  <a:cs typeface="Raleway Heavy"/>
                  <a:sym typeface="Raleway Heavy"/>
                </a:rPr>
                <a:t>PERHIMPUNAN KEDOKTERAN HAJI INDONESIA</a:t>
              </a:r>
            </a:p>
            <a:p>
              <a:pPr algn="l">
                <a:lnSpc>
                  <a:spcPts val="2232"/>
                </a:lnSpc>
              </a:pPr>
              <a:r>
                <a:rPr lang="en-US" sz="1594" b="true">
                  <a:solidFill>
                    <a:srgbClr val="03403B"/>
                  </a:solidFill>
                  <a:latin typeface="Raleway Heavy"/>
                  <a:ea typeface="Raleway Heavy"/>
                  <a:cs typeface="Raleway Heavy"/>
                  <a:sym typeface="Raleway Heavy"/>
                </a:rPr>
                <a:t>PP PERDOKHI</a:t>
              </a:r>
            </a:p>
          </p:txBody>
        </p:sp>
      </p:grpSp>
      <p:grpSp>
        <p:nvGrpSpPr>
          <p:cNvPr name="Group 11" id="11"/>
          <p:cNvGrpSpPr/>
          <p:nvPr/>
        </p:nvGrpSpPr>
        <p:grpSpPr>
          <a:xfrm rot="0">
            <a:off x="12060624" y="-1695218"/>
            <a:ext cx="10397353" cy="11326273"/>
            <a:chOff x="0" y="0"/>
            <a:chExt cx="13863137" cy="15101698"/>
          </a:xfrm>
        </p:grpSpPr>
        <p:grpSp>
          <p:nvGrpSpPr>
            <p:cNvPr name="Group 12" id="12"/>
            <p:cNvGrpSpPr/>
            <p:nvPr/>
          </p:nvGrpSpPr>
          <p:grpSpPr>
            <a:xfrm rot="0">
              <a:off x="0" y="0"/>
              <a:ext cx="13863137" cy="13863137"/>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412D"/>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5" id="15"/>
            <p:cNvGrpSpPr>
              <a:grpSpLocks noChangeAspect="true"/>
            </p:cNvGrpSpPr>
            <p:nvPr/>
          </p:nvGrpSpPr>
          <p:grpSpPr>
            <a:xfrm rot="0">
              <a:off x="1623992" y="3176315"/>
              <a:ext cx="6506571" cy="6506571"/>
              <a:chOff x="0" y="0"/>
              <a:chExt cx="6350000" cy="6350000"/>
            </a:xfrm>
          </p:grpSpPr>
          <p:sp>
            <p:nvSpPr>
              <p:cNvPr name="Freeform 16" id="16"/>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true">
                <a:gsLst>
                  <a:gs pos="0">
                    <a:srgbClr val="FFDE59">
                      <a:alpha val="100000"/>
                    </a:srgbClr>
                  </a:gs>
                  <a:gs pos="100000">
                    <a:srgbClr val="C9912D">
                      <a:alpha val="100000"/>
                    </a:srgbClr>
                  </a:gs>
                </a:gsLst>
                <a:lin ang="5400000"/>
              </a:gradFill>
            </p:spPr>
          </p:sp>
          <p:sp>
            <p:nvSpPr>
              <p:cNvPr name="Freeform 17" id="17"/>
              <p:cNvSpPr/>
              <p:nvPr/>
            </p:nvSpPr>
            <p:spPr>
              <a:xfrm flipH="false" flipV="false" rot="0">
                <a:off x="284320" y="415956"/>
                <a:ext cx="5781360" cy="5518089"/>
              </a:xfrm>
              <a:custGeom>
                <a:avLst/>
                <a:gdLst/>
                <a:ahLst/>
                <a:cxnLst/>
                <a:rect r="r" b="b" t="t" l="l"/>
                <a:pathLst>
                  <a:path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4"/>
                <a:stretch>
                  <a:fillRect l="-24712" t="0" r="-24712" b="0"/>
                </a:stretch>
              </a:blipFill>
            </p:spPr>
          </p:sp>
        </p:grpSp>
        <p:grpSp>
          <p:nvGrpSpPr>
            <p:cNvPr name="Group 18" id="18"/>
            <p:cNvGrpSpPr>
              <a:grpSpLocks noChangeAspect="true"/>
            </p:cNvGrpSpPr>
            <p:nvPr/>
          </p:nvGrpSpPr>
          <p:grpSpPr>
            <a:xfrm rot="0">
              <a:off x="4749003" y="9660909"/>
              <a:ext cx="5440789" cy="5440789"/>
              <a:chOff x="0" y="0"/>
              <a:chExt cx="6350000" cy="6350000"/>
            </a:xfrm>
          </p:grpSpPr>
          <p:sp>
            <p:nvSpPr>
              <p:cNvPr name="Freeform 19" id="19"/>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true">
                <a:gsLst>
                  <a:gs pos="0">
                    <a:srgbClr val="FFDE59">
                      <a:alpha val="100000"/>
                    </a:srgbClr>
                  </a:gs>
                  <a:gs pos="100000">
                    <a:srgbClr val="C9912D">
                      <a:alpha val="100000"/>
                    </a:srgbClr>
                  </a:gs>
                </a:gsLst>
                <a:lin ang="5400000"/>
              </a:gradFill>
            </p:spPr>
          </p:sp>
          <p:sp>
            <p:nvSpPr>
              <p:cNvPr name="Freeform 20" id="20"/>
              <p:cNvSpPr/>
              <p:nvPr/>
            </p:nvSpPr>
            <p:spPr>
              <a:xfrm flipH="false" flipV="false" rot="0">
                <a:off x="284320" y="415956"/>
                <a:ext cx="5781360" cy="5518089"/>
              </a:xfrm>
              <a:custGeom>
                <a:avLst/>
                <a:gdLst/>
                <a:ahLst/>
                <a:cxnLst/>
                <a:rect r="r" b="b" t="t" l="l"/>
                <a:pathLst>
                  <a:path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5"/>
                <a:stretch>
                  <a:fillRect l="-24712" t="0" r="-24712" b="0"/>
                </a:stretch>
              </a:blipFill>
            </p:spPr>
          </p:sp>
        </p:grpSp>
        <p:grpSp>
          <p:nvGrpSpPr>
            <p:cNvPr name="Group 21" id="21"/>
            <p:cNvGrpSpPr>
              <a:grpSpLocks noChangeAspect="true"/>
            </p:cNvGrpSpPr>
            <p:nvPr/>
          </p:nvGrpSpPr>
          <p:grpSpPr>
            <a:xfrm rot="0">
              <a:off x="0" y="9729688"/>
              <a:ext cx="3594610" cy="3594610"/>
              <a:chOff x="0" y="0"/>
              <a:chExt cx="6350000" cy="6350000"/>
            </a:xfrm>
          </p:grpSpPr>
          <p:sp>
            <p:nvSpPr>
              <p:cNvPr name="Freeform 22" id="22"/>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true">
                <a:gsLst>
                  <a:gs pos="0">
                    <a:srgbClr val="FFDE59">
                      <a:alpha val="100000"/>
                    </a:srgbClr>
                  </a:gs>
                  <a:gs pos="100000">
                    <a:srgbClr val="C9912D">
                      <a:alpha val="100000"/>
                    </a:srgbClr>
                  </a:gs>
                </a:gsLst>
                <a:lin ang="5400000"/>
              </a:gradFill>
            </p:spPr>
          </p:sp>
          <p:sp>
            <p:nvSpPr>
              <p:cNvPr name="Freeform 23" id="23"/>
              <p:cNvSpPr/>
              <p:nvPr/>
            </p:nvSpPr>
            <p:spPr>
              <a:xfrm flipH="false" flipV="false" rot="0">
                <a:off x="284320" y="415956"/>
                <a:ext cx="5781360" cy="5518089"/>
              </a:xfrm>
              <a:custGeom>
                <a:avLst/>
                <a:gdLst/>
                <a:ahLst/>
                <a:cxnLst/>
                <a:rect r="r" b="b" t="t" l="l"/>
                <a:pathLst>
                  <a:path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6"/>
                <a:stretch>
                  <a:fillRect l="-24712" t="0" r="-24712" b="0"/>
                </a:stretch>
              </a:blipFill>
            </p:spPr>
          </p:sp>
        </p:grpSp>
      </p:grpSp>
      <p:grpSp>
        <p:nvGrpSpPr>
          <p:cNvPr name="Group 24" id="24"/>
          <p:cNvGrpSpPr/>
          <p:nvPr/>
        </p:nvGrpSpPr>
        <p:grpSpPr>
          <a:xfrm rot="0">
            <a:off x="10507454" y="277417"/>
            <a:ext cx="7965097" cy="1000131"/>
            <a:chOff x="0" y="0"/>
            <a:chExt cx="2097803" cy="263409"/>
          </a:xfrm>
        </p:grpSpPr>
        <p:sp>
          <p:nvSpPr>
            <p:cNvPr name="Freeform 25" id="25"/>
            <p:cNvSpPr/>
            <p:nvPr/>
          </p:nvSpPr>
          <p:spPr>
            <a:xfrm flipH="false" flipV="false" rot="0">
              <a:off x="0" y="0"/>
              <a:ext cx="2097803" cy="263409"/>
            </a:xfrm>
            <a:custGeom>
              <a:avLst/>
              <a:gdLst/>
              <a:ahLst/>
              <a:cxnLst/>
              <a:rect r="r" b="b" t="t" l="l"/>
              <a:pathLst>
                <a:path h="263409" w="2097803">
                  <a:moveTo>
                    <a:pt x="69983" y="0"/>
                  </a:moveTo>
                  <a:lnTo>
                    <a:pt x="2027821" y="0"/>
                  </a:lnTo>
                  <a:cubicBezTo>
                    <a:pt x="2046381" y="0"/>
                    <a:pt x="2064182" y="7373"/>
                    <a:pt x="2077306" y="20497"/>
                  </a:cubicBezTo>
                  <a:cubicBezTo>
                    <a:pt x="2090430" y="33622"/>
                    <a:pt x="2097803" y="51422"/>
                    <a:pt x="2097803" y="69983"/>
                  </a:cubicBezTo>
                  <a:lnTo>
                    <a:pt x="2097803" y="193426"/>
                  </a:lnTo>
                  <a:cubicBezTo>
                    <a:pt x="2097803" y="232077"/>
                    <a:pt x="2066471" y="263409"/>
                    <a:pt x="2027821" y="263409"/>
                  </a:cubicBezTo>
                  <a:lnTo>
                    <a:pt x="69983" y="263409"/>
                  </a:lnTo>
                  <a:cubicBezTo>
                    <a:pt x="31332" y="263409"/>
                    <a:pt x="0" y="232077"/>
                    <a:pt x="0" y="193426"/>
                  </a:cubicBezTo>
                  <a:lnTo>
                    <a:pt x="0" y="69983"/>
                  </a:lnTo>
                  <a:cubicBezTo>
                    <a:pt x="0" y="31332"/>
                    <a:pt x="31332" y="0"/>
                    <a:pt x="69983" y="0"/>
                  </a:cubicBezTo>
                  <a:close/>
                </a:path>
              </a:pathLst>
            </a:custGeom>
            <a:solidFill>
              <a:srgbClr val="FFD230"/>
            </a:solidFill>
          </p:spPr>
        </p:sp>
        <p:sp>
          <p:nvSpPr>
            <p:cNvPr name="TextBox 26" id="26"/>
            <p:cNvSpPr txBox="true"/>
            <p:nvPr/>
          </p:nvSpPr>
          <p:spPr>
            <a:xfrm>
              <a:off x="0" y="-104775"/>
              <a:ext cx="2097803" cy="368184"/>
            </a:xfrm>
            <a:prstGeom prst="rect">
              <a:avLst/>
            </a:prstGeom>
          </p:spPr>
          <p:txBody>
            <a:bodyPr anchor="ctr" rtlCol="false" tIns="50800" lIns="50800" bIns="50800" rIns="50800"/>
            <a:lstStyle/>
            <a:p>
              <a:pPr algn="ctr">
                <a:lnSpc>
                  <a:spcPts val="6719"/>
                </a:lnSpc>
                <a:spcBef>
                  <a:spcPct val="0"/>
                </a:spcBef>
              </a:pPr>
              <a:r>
                <a:rPr lang="en-US" b="true" sz="4799">
                  <a:solidFill>
                    <a:srgbClr val="000002"/>
                  </a:solidFill>
                  <a:latin typeface="Glacial Indifference Bold"/>
                  <a:ea typeface="Glacial Indifference Bold"/>
                  <a:cs typeface="Glacial Indifference Bold"/>
                  <a:sym typeface="Glacial Indifference Bold"/>
                </a:rPr>
                <a:t>PROGRAM PEMBINAAN</a:t>
              </a:r>
            </a:p>
          </p:txBody>
        </p:sp>
      </p:grpSp>
      <p:grpSp>
        <p:nvGrpSpPr>
          <p:cNvPr name="Group 27" id="27"/>
          <p:cNvGrpSpPr/>
          <p:nvPr/>
        </p:nvGrpSpPr>
        <p:grpSpPr>
          <a:xfrm rot="0">
            <a:off x="1183364" y="5143500"/>
            <a:ext cx="5260058" cy="4487555"/>
            <a:chOff x="0" y="0"/>
            <a:chExt cx="2189700" cy="1868116"/>
          </a:xfrm>
        </p:grpSpPr>
        <p:sp>
          <p:nvSpPr>
            <p:cNvPr name="Freeform 28" id="28"/>
            <p:cNvSpPr/>
            <p:nvPr/>
          </p:nvSpPr>
          <p:spPr>
            <a:xfrm flipH="false" flipV="false" rot="0">
              <a:off x="0" y="0"/>
              <a:ext cx="2189700" cy="1868116"/>
            </a:xfrm>
            <a:custGeom>
              <a:avLst/>
              <a:gdLst/>
              <a:ahLst/>
              <a:cxnLst/>
              <a:rect r="r" b="b" t="t" l="l"/>
              <a:pathLst>
                <a:path h="1868116" w="2189700">
                  <a:moveTo>
                    <a:pt x="116275" y="0"/>
                  </a:moveTo>
                  <a:lnTo>
                    <a:pt x="2073426" y="0"/>
                  </a:lnTo>
                  <a:cubicBezTo>
                    <a:pt x="2104264" y="0"/>
                    <a:pt x="2133839" y="12250"/>
                    <a:pt x="2155644" y="34056"/>
                  </a:cubicBezTo>
                  <a:cubicBezTo>
                    <a:pt x="2177450" y="55862"/>
                    <a:pt x="2189700" y="85437"/>
                    <a:pt x="2189700" y="116275"/>
                  </a:cubicBezTo>
                  <a:lnTo>
                    <a:pt x="2189700" y="1751842"/>
                  </a:lnTo>
                  <a:cubicBezTo>
                    <a:pt x="2189700" y="1782680"/>
                    <a:pt x="2177450" y="1812254"/>
                    <a:pt x="2155644" y="1834060"/>
                  </a:cubicBezTo>
                  <a:cubicBezTo>
                    <a:pt x="2133839" y="1855866"/>
                    <a:pt x="2104264" y="1868116"/>
                    <a:pt x="2073426" y="1868116"/>
                  </a:cubicBezTo>
                  <a:lnTo>
                    <a:pt x="116275" y="1868116"/>
                  </a:lnTo>
                  <a:cubicBezTo>
                    <a:pt x="85437" y="1868116"/>
                    <a:pt x="55862" y="1855866"/>
                    <a:pt x="34056" y="1834060"/>
                  </a:cubicBezTo>
                  <a:cubicBezTo>
                    <a:pt x="12250" y="1812254"/>
                    <a:pt x="0" y="1782680"/>
                    <a:pt x="0" y="1751842"/>
                  </a:cubicBezTo>
                  <a:lnTo>
                    <a:pt x="0" y="116275"/>
                  </a:lnTo>
                  <a:cubicBezTo>
                    <a:pt x="0" y="85437"/>
                    <a:pt x="12250" y="55862"/>
                    <a:pt x="34056" y="34056"/>
                  </a:cubicBezTo>
                  <a:cubicBezTo>
                    <a:pt x="55862" y="12250"/>
                    <a:pt x="85437" y="0"/>
                    <a:pt x="116275" y="0"/>
                  </a:cubicBezTo>
                  <a:close/>
                </a:path>
              </a:pathLst>
            </a:custGeom>
            <a:solidFill>
              <a:srgbClr val="085138"/>
            </a:solidFill>
          </p:spPr>
        </p:sp>
        <p:sp>
          <p:nvSpPr>
            <p:cNvPr name="TextBox 29" id="29"/>
            <p:cNvSpPr txBox="true"/>
            <p:nvPr/>
          </p:nvSpPr>
          <p:spPr>
            <a:xfrm>
              <a:off x="0" y="-38100"/>
              <a:ext cx="2189700" cy="1906216"/>
            </a:xfrm>
            <a:prstGeom prst="rect">
              <a:avLst/>
            </a:prstGeom>
          </p:spPr>
          <p:txBody>
            <a:bodyPr anchor="ctr" rtlCol="false" tIns="50800" lIns="50800" bIns="50800" rIns="50800"/>
            <a:lstStyle/>
            <a:p>
              <a:pPr algn="ctr">
                <a:lnSpc>
                  <a:spcPts val="2659"/>
                </a:lnSpc>
              </a:pPr>
            </a:p>
          </p:txBody>
        </p:sp>
      </p:grpSp>
      <p:sp>
        <p:nvSpPr>
          <p:cNvPr name="TextBox 30" id="30"/>
          <p:cNvSpPr txBox="true"/>
          <p:nvPr/>
        </p:nvSpPr>
        <p:spPr>
          <a:xfrm rot="0">
            <a:off x="1317313" y="6102238"/>
            <a:ext cx="4915790" cy="2905765"/>
          </a:xfrm>
          <a:prstGeom prst="rect">
            <a:avLst/>
          </a:prstGeom>
        </p:spPr>
        <p:txBody>
          <a:bodyPr anchor="t" rtlCol="false" tIns="0" lIns="0" bIns="0" rIns="0">
            <a:spAutoFit/>
          </a:bodyPr>
          <a:lstStyle/>
          <a:p>
            <a:pPr algn="just" marL="399372" indent="-199686" lvl="1">
              <a:lnSpc>
                <a:spcPts val="2589"/>
              </a:lnSpc>
              <a:buFont typeface="Arial"/>
              <a:buChar char="•"/>
            </a:pPr>
            <a:r>
              <a:rPr lang="en-US" sz="1849">
                <a:solidFill>
                  <a:srgbClr val="FFFFFF"/>
                </a:solidFill>
                <a:latin typeface="Glacial Indifference"/>
                <a:ea typeface="Glacial Indifference"/>
                <a:cs typeface="Glacial Indifference"/>
                <a:sym typeface="Glacial Indifference"/>
              </a:rPr>
              <a:t>Pembinaan manasik fisik haji di lapangan melalui simulasi dan modul KTKHU bertujuan mencapai istitha’ah, disesuaikan dengan masa tunggu haji.</a:t>
            </a:r>
          </a:p>
          <a:p>
            <a:pPr algn="just" marL="399372" indent="-199686" lvl="1">
              <a:lnSpc>
                <a:spcPts val="2589"/>
              </a:lnSpc>
              <a:buFont typeface="Arial"/>
              <a:buChar char="•"/>
            </a:pPr>
            <a:r>
              <a:rPr lang="en-US" sz="1849">
                <a:solidFill>
                  <a:srgbClr val="FFFFFF"/>
                </a:solidFill>
                <a:latin typeface="Glacial Indifference"/>
                <a:ea typeface="Glacial Indifference"/>
                <a:cs typeface="Glacial Indifference"/>
                <a:sym typeface="Glacial Indifference"/>
              </a:rPr>
              <a:t>Pembinaan preventif klinis dan laboratoris di rumah sakit melalui deteksi dini bertujuan optimalisasi istitha’ah, termasuk penanganan kasus klinis gagal berangkat secara invasif atau non-invasif.</a:t>
            </a:r>
          </a:p>
        </p:txBody>
      </p:sp>
      <p:sp>
        <p:nvSpPr>
          <p:cNvPr name="TextBox 31" id="31"/>
          <p:cNvSpPr txBox="true"/>
          <p:nvPr/>
        </p:nvSpPr>
        <p:spPr>
          <a:xfrm rot="0">
            <a:off x="894752" y="5535222"/>
            <a:ext cx="5728656" cy="494990"/>
          </a:xfrm>
          <a:prstGeom prst="rect">
            <a:avLst/>
          </a:prstGeom>
        </p:spPr>
        <p:txBody>
          <a:bodyPr anchor="t" rtlCol="false" tIns="0" lIns="0" bIns="0" rIns="0">
            <a:spAutoFit/>
          </a:bodyPr>
          <a:lstStyle/>
          <a:p>
            <a:pPr algn="ctr">
              <a:lnSpc>
                <a:spcPts val="3704"/>
              </a:lnSpc>
            </a:pPr>
            <a:r>
              <a:rPr lang="en-US" b="true" sz="3704">
                <a:solidFill>
                  <a:srgbClr val="FFFFFF"/>
                </a:solidFill>
                <a:latin typeface="Glacial Indifference Bold"/>
                <a:ea typeface="Glacial Indifference Bold"/>
                <a:cs typeface="Glacial Indifference Bold"/>
                <a:sym typeface="Glacial Indifference Bold"/>
              </a:rPr>
              <a:t>PREVENTIF</a:t>
            </a:r>
          </a:p>
        </p:txBody>
      </p:sp>
      <p:grpSp>
        <p:nvGrpSpPr>
          <p:cNvPr name="Group 32" id="32"/>
          <p:cNvGrpSpPr/>
          <p:nvPr/>
        </p:nvGrpSpPr>
        <p:grpSpPr>
          <a:xfrm rot="0">
            <a:off x="7454605" y="1497816"/>
            <a:ext cx="5260058" cy="4034660"/>
            <a:chOff x="0" y="0"/>
            <a:chExt cx="2189700" cy="1679581"/>
          </a:xfrm>
        </p:grpSpPr>
        <p:sp>
          <p:nvSpPr>
            <p:cNvPr name="Freeform 33" id="33"/>
            <p:cNvSpPr/>
            <p:nvPr/>
          </p:nvSpPr>
          <p:spPr>
            <a:xfrm flipH="false" flipV="false" rot="0">
              <a:off x="0" y="0"/>
              <a:ext cx="2189700" cy="1679581"/>
            </a:xfrm>
            <a:custGeom>
              <a:avLst/>
              <a:gdLst/>
              <a:ahLst/>
              <a:cxnLst/>
              <a:rect r="r" b="b" t="t" l="l"/>
              <a:pathLst>
                <a:path h="1679581" w="2189700">
                  <a:moveTo>
                    <a:pt x="116275" y="0"/>
                  </a:moveTo>
                  <a:lnTo>
                    <a:pt x="2073426" y="0"/>
                  </a:lnTo>
                  <a:cubicBezTo>
                    <a:pt x="2104264" y="0"/>
                    <a:pt x="2133839" y="12250"/>
                    <a:pt x="2155644" y="34056"/>
                  </a:cubicBezTo>
                  <a:cubicBezTo>
                    <a:pt x="2177450" y="55862"/>
                    <a:pt x="2189700" y="85437"/>
                    <a:pt x="2189700" y="116275"/>
                  </a:cubicBezTo>
                  <a:lnTo>
                    <a:pt x="2189700" y="1563307"/>
                  </a:lnTo>
                  <a:cubicBezTo>
                    <a:pt x="2189700" y="1594145"/>
                    <a:pt x="2177450" y="1623720"/>
                    <a:pt x="2155644" y="1645525"/>
                  </a:cubicBezTo>
                  <a:cubicBezTo>
                    <a:pt x="2133839" y="1667331"/>
                    <a:pt x="2104264" y="1679581"/>
                    <a:pt x="2073426" y="1679581"/>
                  </a:cubicBezTo>
                  <a:lnTo>
                    <a:pt x="116275" y="1679581"/>
                  </a:lnTo>
                  <a:cubicBezTo>
                    <a:pt x="85437" y="1679581"/>
                    <a:pt x="55862" y="1667331"/>
                    <a:pt x="34056" y="1645525"/>
                  </a:cubicBezTo>
                  <a:cubicBezTo>
                    <a:pt x="12250" y="1623720"/>
                    <a:pt x="0" y="1594145"/>
                    <a:pt x="0" y="1563307"/>
                  </a:cubicBezTo>
                  <a:lnTo>
                    <a:pt x="0" y="116275"/>
                  </a:lnTo>
                  <a:cubicBezTo>
                    <a:pt x="0" y="85437"/>
                    <a:pt x="12250" y="55862"/>
                    <a:pt x="34056" y="34056"/>
                  </a:cubicBezTo>
                  <a:cubicBezTo>
                    <a:pt x="55862" y="12250"/>
                    <a:pt x="85437" y="0"/>
                    <a:pt x="116275" y="0"/>
                  </a:cubicBezTo>
                  <a:close/>
                </a:path>
              </a:pathLst>
            </a:custGeom>
            <a:solidFill>
              <a:srgbClr val="085138"/>
            </a:solidFill>
          </p:spPr>
        </p:sp>
        <p:sp>
          <p:nvSpPr>
            <p:cNvPr name="TextBox 34" id="34"/>
            <p:cNvSpPr txBox="true"/>
            <p:nvPr/>
          </p:nvSpPr>
          <p:spPr>
            <a:xfrm>
              <a:off x="0" y="-38100"/>
              <a:ext cx="2189700" cy="1717681"/>
            </a:xfrm>
            <a:prstGeom prst="rect">
              <a:avLst/>
            </a:prstGeom>
          </p:spPr>
          <p:txBody>
            <a:bodyPr anchor="ctr" rtlCol="false" tIns="50800" lIns="50800" bIns="50800" rIns="50800"/>
            <a:lstStyle/>
            <a:p>
              <a:pPr algn="ctr">
                <a:lnSpc>
                  <a:spcPts val="2659"/>
                </a:lnSpc>
              </a:pPr>
            </a:p>
          </p:txBody>
        </p:sp>
      </p:grpSp>
      <p:sp>
        <p:nvSpPr>
          <p:cNvPr name="TextBox 35" id="35"/>
          <p:cNvSpPr txBox="true"/>
          <p:nvPr/>
        </p:nvSpPr>
        <p:spPr>
          <a:xfrm rot="0">
            <a:off x="7572426" y="2561585"/>
            <a:ext cx="4915790" cy="2581915"/>
          </a:xfrm>
          <a:prstGeom prst="rect">
            <a:avLst/>
          </a:prstGeom>
        </p:spPr>
        <p:txBody>
          <a:bodyPr anchor="t" rtlCol="false" tIns="0" lIns="0" bIns="0" rIns="0">
            <a:spAutoFit/>
          </a:bodyPr>
          <a:lstStyle/>
          <a:p>
            <a:pPr algn="just" marL="399372" indent="-199686" lvl="1">
              <a:lnSpc>
                <a:spcPts val="2589"/>
              </a:lnSpc>
              <a:buFont typeface="Arial"/>
              <a:buChar char="•"/>
            </a:pPr>
            <a:r>
              <a:rPr lang="en-US" sz="1849">
                <a:solidFill>
                  <a:srgbClr val="FFFFFF"/>
                </a:solidFill>
                <a:latin typeface="Glacial Indifference"/>
                <a:ea typeface="Glacial Indifference"/>
                <a:cs typeface="Glacial Indifference"/>
                <a:sym typeface="Glacial Indifference"/>
              </a:rPr>
              <a:t>Adalah penatalakasanaan kasus klinis secara multi disiplin dengan mengutakaman life saving dan qualty of life untuk pelaksanan haji dan umrah ( indikasi utama adalah ibadah bukan berobat, yang diperlukan adalah pengendalian dari sisi klinis dan fungsionalnya untuk mencapai rukun fi’liyah haji).</a:t>
            </a:r>
          </a:p>
        </p:txBody>
      </p:sp>
      <p:sp>
        <p:nvSpPr>
          <p:cNvPr name="TextBox 36" id="36"/>
          <p:cNvSpPr txBox="true"/>
          <p:nvPr/>
        </p:nvSpPr>
        <p:spPr>
          <a:xfrm rot="0">
            <a:off x="7165993" y="1889538"/>
            <a:ext cx="5728656" cy="494990"/>
          </a:xfrm>
          <a:prstGeom prst="rect">
            <a:avLst/>
          </a:prstGeom>
        </p:spPr>
        <p:txBody>
          <a:bodyPr anchor="t" rtlCol="false" tIns="0" lIns="0" bIns="0" rIns="0">
            <a:spAutoFit/>
          </a:bodyPr>
          <a:lstStyle/>
          <a:p>
            <a:pPr algn="ctr">
              <a:lnSpc>
                <a:spcPts val="3704"/>
              </a:lnSpc>
            </a:pPr>
            <a:r>
              <a:rPr lang="en-US" b="true" sz="3704">
                <a:solidFill>
                  <a:srgbClr val="FFFFFF"/>
                </a:solidFill>
                <a:latin typeface="Glacial Indifference Bold"/>
                <a:ea typeface="Glacial Indifference Bold"/>
                <a:cs typeface="Glacial Indifference Bold"/>
                <a:sym typeface="Glacial Indifference Bold"/>
              </a:rPr>
              <a:t>KURATIF</a:t>
            </a:r>
          </a:p>
        </p:txBody>
      </p:sp>
      <p:grpSp>
        <p:nvGrpSpPr>
          <p:cNvPr name="Group 37" id="37"/>
          <p:cNvGrpSpPr/>
          <p:nvPr/>
        </p:nvGrpSpPr>
        <p:grpSpPr>
          <a:xfrm rot="0">
            <a:off x="7454605" y="5704032"/>
            <a:ext cx="5260058" cy="3740278"/>
            <a:chOff x="0" y="0"/>
            <a:chExt cx="2189700" cy="1557034"/>
          </a:xfrm>
        </p:grpSpPr>
        <p:sp>
          <p:nvSpPr>
            <p:cNvPr name="Freeform 38" id="38"/>
            <p:cNvSpPr/>
            <p:nvPr/>
          </p:nvSpPr>
          <p:spPr>
            <a:xfrm flipH="false" flipV="false" rot="0">
              <a:off x="0" y="0"/>
              <a:ext cx="2189700" cy="1557034"/>
            </a:xfrm>
            <a:custGeom>
              <a:avLst/>
              <a:gdLst/>
              <a:ahLst/>
              <a:cxnLst/>
              <a:rect r="r" b="b" t="t" l="l"/>
              <a:pathLst>
                <a:path h="1557034" w="2189700">
                  <a:moveTo>
                    <a:pt x="116275" y="0"/>
                  </a:moveTo>
                  <a:lnTo>
                    <a:pt x="2073426" y="0"/>
                  </a:lnTo>
                  <a:cubicBezTo>
                    <a:pt x="2104264" y="0"/>
                    <a:pt x="2133839" y="12250"/>
                    <a:pt x="2155644" y="34056"/>
                  </a:cubicBezTo>
                  <a:cubicBezTo>
                    <a:pt x="2177450" y="55862"/>
                    <a:pt x="2189700" y="85437"/>
                    <a:pt x="2189700" y="116275"/>
                  </a:cubicBezTo>
                  <a:lnTo>
                    <a:pt x="2189700" y="1440759"/>
                  </a:lnTo>
                  <a:cubicBezTo>
                    <a:pt x="2189700" y="1471597"/>
                    <a:pt x="2177450" y="1501172"/>
                    <a:pt x="2155644" y="1522978"/>
                  </a:cubicBezTo>
                  <a:cubicBezTo>
                    <a:pt x="2133839" y="1544783"/>
                    <a:pt x="2104264" y="1557034"/>
                    <a:pt x="2073426" y="1557034"/>
                  </a:cubicBezTo>
                  <a:lnTo>
                    <a:pt x="116275" y="1557034"/>
                  </a:lnTo>
                  <a:cubicBezTo>
                    <a:pt x="52058" y="1557034"/>
                    <a:pt x="0" y="1504976"/>
                    <a:pt x="0" y="1440759"/>
                  </a:cubicBezTo>
                  <a:lnTo>
                    <a:pt x="0" y="116275"/>
                  </a:lnTo>
                  <a:cubicBezTo>
                    <a:pt x="0" y="85437"/>
                    <a:pt x="12250" y="55862"/>
                    <a:pt x="34056" y="34056"/>
                  </a:cubicBezTo>
                  <a:cubicBezTo>
                    <a:pt x="55862" y="12250"/>
                    <a:pt x="85437" y="0"/>
                    <a:pt x="116275" y="0"/>
                  </a:cubicBezTo>
                  <a:close/>
                </a:path>
              </a:pathLst>
            </a:custGeom>
            <a:solidFill>
              <a:srgbClr val="085138"/>
            </a:solidFill>
          </p:spPr>
        </p:sp>
        <p:sp>
          <p:nvSpPr>
            <p:cNvPr name="TextBox 39" id="39"/>
            <p:cNvSpPr txBox="true"/>
            <p:nvPr/>
          </p:nvSpPr>
          <p:spPr>
            <a:xfrm>
              <a:off x="0" y="-38100"/>
              <a:ext cx="2189700" cy="1595134"/>
            </a:xfrm>
            <a:prstGeom prst="rect">
              <a:avLst/>
            </a:prstGeom>
          </p:spPr>
          <p:txBody>
            <a:bodyPr anchor="ctr" rtlCol="false" tIns="50800" lIns="50800" bIns="50800" rIns="50800"/>
            <a:lstStyle/>
            <a:p>
              <a:pPr algn="ctr">
                <a:lnSpc>
                  <a:spcPts val="2659"/>
                </a:lnSpc>
              </a:pPr>
            </a:p>
          </p:txBody>
        </p:sp>
      </p:grpSp>
      <p:sp>
        <p:nvSpPr>
          <p:cNvPr name="TextBox 40" id="40"/>
          <p:cNvSpPr txBox="true"/>
          <p:nvPr/>
        </p:nvSpPr>
        <p:spPr>
          <a:xfrm rot="0">
            <a:off x="7626739" y="6749938"/>
            <a:ext cx="4915790" cy="2258065"/>
          </a:xfrm>
          <a:prstGeom prst="rect">
            <a:avLst/>
          </a:prstGeom>
        </p:spPr>
        <p:txBody>
          <a:bodyPr anchor="t" rtlCol="false" tIns="0" lIns="0" bIns="0" rIns="0">
            <a:spAutoFit/>
          </a:bodyPr>
          <a:lstStyle/>
          <a:p>
            <a:pPr algn="just" marL="399372" indent="-199686" lvl="1">
              <a:lnSpc>
                <a:spcPts val="2589"/>
              </a:lnSpc>
              <a:buFont typeface="Arial"/>
              <a:buChar char="•"/>
            </a:pPr>
            <a:r>
              <a:rPr lang="en-US" sz="1849">
                <a:solidFill>
                  <a:srgbClr val="FFFFFF"/>
                </a:solidFill>
                <a:latin typeface="Glacial Indifference"/>
                <a:ea typeface="Glacial Indifference"/>
                <a:cs typeface="Glacial Indifference"/>
                <a:sym typeface="Glacial Indifference"/>
              </a:rPr>
              <a:t>Sebagai penatalaksanaan klinis fungsional dan koreksi kasus kasus kronis serta disabilitas melalui upaya kedokteran fisik dan rehabilitasi yang memerlukan ortotik prostetik, serta kasus parsial dependen lainnya seperti kasus geriatri, tirah baring dan disabilitas lainnya</a:t>
            </a:r>
          </a:p>
        </p:txBody>
      </p:sp>
      <p:sp>
        <p:nvSpPr>
          <p:cNvPr name="TextBox 41" id="41"/>
          <p:cNvSpPr txBox="true"/>
          <p:nvPr/>
        </p:nvSpPr>
        <p:spPr>
          <a:xfrm rot="0">
            <a:off x="7165993" y="6095754"/>
            <a:ext cx="5728656" cy="494990"/>
          </a:xfrm>
          <a:prstGeom prst="rect">
            <a:avLst/>
          </a:prstGeom>
        </p:spPr>
        <p:txBody>
          <a:bodyPr anchor="t" rtlCol="false" tIns="0" lIns="0" bIns="0" rIns="0">
            <a:spAutoFit/>
          </a:bodyPr>
          <a:lstStyle/>
          <a:p>
            <a:pPr algn="ctr">
              <a:lnSpc>
                <a:spcPts val="3704"/>
              </a:lnSpc>
            </a:pPr>
            <a:r>
              <a:rPr lang="en-US" b="true" sz="3704">
                <a:solidFill>
                  <a:srgbClr val="FFFFFF"/>
                </a:solidFill>
                <a:latin typeface="Glacial Indifference Bold"/>
                <a:ea typeface="Glacial Indifference Bold"/>
                <a:cs typeface="Glacial Indifference Bold"/>
                <a:sym typeface="Glacial Indifference Bold"/>
              </a:rPr>
              <a:t>REHABILITATIF</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grpSp>
        <p:nvGrpSpPr>
          <p:cNvPr name="Group 3" id="3"/>
          <p:cNvGrpSpPr/>
          <p:nvPr/>
        </p:nvGrpSpPr>
        <p:grpSpPr>
          <a:xfrm rot="0">
            <a:off x="7589878" y="5113599"/>
            <a:ext cx="7874956" cy="1179426"/>
            <a:chOff x="0" y="0"/>
            <a:chExt cx="2074063" cy="310631"/>
          </a:xfrm>
        </p:grpSpPr>
        <p:sp>
          <p:nvSpPr>
            <p:cNvPr name="Freeform 4" id="4"/>
            <p:cNvSpPr/>
            <p:nvPr/>
          </p:nvSpPr>
          <p:spPr>
            <a:xfrm flipH="false" flipV="false" rot="0">
              <a:off x="0" y="0"/>
              <a:ext cx="2074063" cy="310631"/>
            </a:xfrm>
            <a:custGeom>
              <a:avLst/>
              <a:gdLst/>
              <a:ahLst/>
              <a:cxnLst/>
              <a:rect r="r" b="b" t="t" l="l"/>
              <a:pathLst>
                <a:path h="310631" w="2074063">
                  <a:moveTo>
                    <a:pt x="50138" y="0"/>
                  </a:moveTo>
                  <a:lnTo>
                    <a:pt x="2023924" y="0"/>
                  </a:lnTo>
                  <a:cubicBezTo>
                    <a:pt x="2051615" y="0"/>
                    <a:pt x="2074063" y="22448"/>
                    <a:pt x="2074063" y="50138"/>
                  </a:cubicBezTo>
                  <a:lnTo>
                    <a:pt x="2074063" y="260492"/>
                  </a:lnTo>
                  <a:cubicBezTo>
                    <a:pt x="2074063" y="288183"/>
                    <a:pt x="2051615" y="310631"/>
                    <a:pt x="2023924" y="310631"/>
                  </a:cubicBezTo>
                  <a:lnTo>
                    <a:pt x="50138" y="310631"/>
                  </a:lnTo>
                  <a:cubicBezTo>
                    <a:pt x="22448" y="310631"/>
                    <a:pt x="0" y="288183"/>
                    <a:pt x="0" y="260492"/>
                  </a:cubicBezTo>
                  <a:lnTo>
                    <a:pt x="0" y="50138"/>
                  </a:lnTo>
                  <a:cubicBezTo>
                    <a:pt x="0" y="22448"/>
                    <a:pt x="22448" y="0"/>
                    <a:pt x="50138" y="0"/>
                  </a:cubicBezTo>
                  <a:close/>
                </a:path>
              </a:pathLst>
            </a:custGeom>
            <a:solidFill>
              <a:srgbClr val="085138"/>
            </a:solidFill>
          </p:spPr>
        </p:sp>
        <p:sp>
          <p:nvSpPr>
            <p:cNvPr name="TextBox 5" id="5"/>
            <p:cNvSpPr txBox="true"/>
            <p:nvPr/>
          </p:nvSpPr>
          <p:spPr>
            <a:xfrm>
              <a:off x="0" y="-95250"/>
              <a:ext cx="2074063" cy="405881"/>
            </a:xfrm>
            <a:prstGeom prst="rect">
              <a:avLst/>
            </a:prstGeom>
          </p:spPr>
          <p:txBody>
            <a:bodyPr anchor="ctr" rtlCol="false" tIns="50800" lIns="50800" bIns="50800" rIns="50800"/>
            <a:lstStyle/>
            <a:p>
              <a:pPr algn="ctr">
                <a:lnSpc>
                  <a:spcPts val="6159"/>
                </a:lnSpc>
              </a:pPr>
              <a:r>
                <a:rPr lang="en-US" b="true" sz="4399">
                  <a:solidFill>
                    <a:srgbClr val="E2B808"/>
                  </a:solidFill>
                  <a:latin typeface="Glacial Indifference Bold"/>
                  <a:ea typeface="Glacial Indifference Bold"/>
                  <a:cs typeface="Glacial Indifference Bold"/>
                  <a:sym typeface="Glacial Indifference Bold"/>
                </a:rPr>
                <a:t>D072017055082</a:t>
              </a:r>
            </a:p>
          </p:txBody>
        </p:sp>
      </p:grpSp>
      <p:grpSp>
        <p:nvGrpSpPr>
          <p:cNvPr name="Group 6" id="6"/>
          <p:cNvGrpSpPr/>
          <p:nvPr/>
        </p:nvGrpSpPr>
        <p:grpSpPr>
          <a:xfrm rot="0">
            <a:off x="7589878" y="6596236"/>
            <a:ext cx="7874956" cy="1179426"/>
            <a:chOff x="0" y="0"/>
            <a:chExt cx="2074063" cy="310631"/>
          </a:xfrm>
        </p:grpSpPr>
        <p:sp>
          <p:nvSpPr>
            <p:cNvPr name="Freeform 7" id="7"/>
            <p:cNvSpPr/>
            <p:nvPr/>
          </p:nvSpPr>
          <p:spPr>
            <a:xfrm flipH="false" flipV="false" rot="0">
              <a:off x="0" y="0"/>
              <a:ext cx="2074063" cy="310631"/>
            </a:xfrm>
            <a:custGeom>
              <a:avLst/>
              <a:gdLst/>
              <a:ahLst/>
              <a:cxnLst/>
              <a:rect r="r" b="b" t="t" l="l"/>
              <a:pathLst>
                <a:path h="310631" w="2074063">
                  <a:moveTo>
                    <a:pt x="50138" y="0"/>
                  </a:moveTo>
                  <a:lnTo>
                    <a:pt x="2023924" y="0"/>
                  </a:lnTo>
                  <a:cubicBezTo>
                    <a:pt x="2051615" y="0"/>
                    <a:pt x="2074063" y="22448"/>
                    <a:pt x="2074063" y="50138"/>
                  </a:cubicBezTo>
                  <a:lnTo>
                    <a:pt x="2074063" y="260492"/>
                  </a:lnTo>
                  <a:cubicBezTo>
                    <a:pt x="2074063" y="288183"/>
                    <a:pt x="2051615" y="310631"/>
                    <a:pt x="2023924" y="310631"/>
                  </a:cubicBezTo>
                  <a:lnTo>
                    <a:pt x="50138" y="310631"/>
                  </a:lnTo>
                  <a:cubicBezTo>
                    <a:pt x="22448" y="310631"/>
                    <a:pt x="0" y="288183"/>
                    <a:pt x="0" y="260492"/>
                  </a:cubicBezTo>
                  <a:lnTo>
                    <a:pt x="0" y="50138"/>
                  </a:lnTo>
                  <a:cubicBezTo>
                    <a:pt x="0" y="22448"/>
                    <a:pt x="22448" y="0"/>
                    <a:pt x="50138" y="0"/>
                  </a:cubicBezTo>
                  <a:close/>
                </a:path>
              </a:pathLst>
            </a:custGeom>
            <a:solidFill>
              <a:srgbClr val="085138"/>
            </a:solidFill>
          </p:spPr>
        </p:sp>
        <p:sp>
          <p:nvSpPr>
            <p:cNvPr name="TextBox 8" id="8"/>
            <p:cNvSpPr txBox="true"/>
            <p:nvPr/>
          </p:nvSpPr>
          <p:spPr>
            <a:xfrm>
              <a:off x="0" y="-95250"/>
              <a:ext cx="2074063" cy="405881"/>
            </a:xfrm>
            <a:prstGeom prst="rect">
              <a:avLst/>
            </a:prstGeom>
          </p:spPr>
          <p:txBody>
            <a:bodyPr anchor="ctr" rtlCol="false" tIns="50800" lIns="50800" bIns="50800" rIns="50800"/>
            <a:lstStyle/>
            <a:p>
              <a:pPr algn="ctr">
                <a:lnSpc>
                  <a:spcPts val="6159"/>
                </a:lnSpc>
              </a:pPr>
              <a:r>
                <a:rPr lang="en-US" b="true" sz="4399">
                  <a:solidFill>
                    <a:srgbClr val="E2B808"/>
                  </a:solidFill>
                  <a:latin typeface="Glacial Indifference Bold"/>
                  <a:ea typeface="Glacial Indifference Bold"/>
                  <a:cs typeface="Glacial Indifference Bold"/>
                  <a:sym typeface="Glacial Indifference Bold"/>
                </a:rPr>
                <a:t>J072017055083</a:t>
              </a:r>
            </a:p>
          </p:txBody>
        </p:sp>
      </p:grpSp>
      <p:grpSp>
        <p:nvGrpSpPr>
          <p:cNvPr name="Group 9" id="9"/>
          <p:cNvGrpSpPr/>
          <p:nvPr/>
        </p:nvGrpSpPr>
        <p:grpSpPr>
          <a:xfrm rot="0">
            <a:off x="7589878" y="8078874"/>
            <a:ext cx="7874956" cy="1179426"/>
            <a:chOff x="0" y="0"/>
            <a:chExt cx="2074063" cy="310631"/>
          </a:xfrm>
        </p:grpSpPr>
        <p:sp>
          <p:nvSpPr>
            <p:cNvPr name="Freeform 10" id="10"/>
            <p:cNvSpPr/>
            <p:nvPr/>
          </p:nvSpPr>
          <p:spPr>
            <a:xfrm flipH="false" flipV="false" rot="0">
              <a:off x="0" y="0"/>
              <a:ext cx="2074063" cy="310631"/>
            </a:xfrm>
            <a:custGeom>
              <a:avLst/>
              <a:gdLst/>
              <a:ahLst/>
              <a:cxnLst/>
              <a:rect r="r" b="b" t="t" l="l"/>
              <a:pathLst>
                <a:path h="310631" w="2074063">
                  <a:moveTo>
                    <a:pt x="50138" y="0"/>
                  </a:moveTo>
                  <a:lnTo>
                    <a:pt x="2023924" y="0"/>
                  </a:lnTo>
                  <a:cubicBezTo>
                    <a:pt x="2051615" y="0"/>
                    <a:pt x="2074063" y="22448"/>
                    <a:pt x="2074063" y="50138"/>
                  </a:cubicBezTo>
                  <a:lnTo>
                    <a:pt x="2074063" y="260492"/>
                  </a:lnTo>
                  <a:cubicBezTo>
                    <a:pt x="2074063" y="288183"/>
                    <a:pt x="2051615" y="310631"/>
                    <a:pt x="2023924" y="310631"/>
                  </a:cubicBezTo>
                  <a:lnTo>
                    <a:pt x="50138" y="310631"/>
                  </a:lnTo>
                  <a:cubicBezTo>
                    <a:pt x="22448" y="310631"/>
                    <a:pt x="0" y="288183"/>
                    <a:pt x="0" y="260492"/>
                  </a:cubicBezTo>
                  <a:lnTo>
                    <a:pt x="0" y="50138"/>
                  </a:lnTo>
                  <a:cubicBezTo>
                    <a:pt x="0" y="22448"/>
                    <a:pt x="22448" y="0"/>
                    <a:pt x="50138" y="0"/>
                  </a:cubicBezTo>
                  <a:close/>
                </a:path>
              </a:pathLst>
            </a:custGeom>
            <a:solidFill>
              <a:srgbClr val="085138"/>
            </a:solidFill>
          </p:spPr>
        </p:sp>
        <p:sp>
          <p:nvSpPr>
            <p:cNvPr name="TextBox 11" id="11"/>
            <p:cNvSpPr txBox="true"/>
            <p:nvPr/>
          </p:nvSpPr>
          <p:spPr>
            <a:xfrm>
              <a:off x="0" y="-95250"/>
              <a:ext cx="2074063" cy="405881"/>
            </a:xfrm>
            <a:prstGeom prst="rect">
              <a:avLst/>
            </a:prstGeom>
          </p:spPr>
          <p:txBody>
            <a:bodyPr anchor="ctr" rtlCol="false" tIns="50800" lIns="50800" bIns="50800" rIns="50800"/>
            <a:lstStyle/>
            <a:p>
              <a:pPr algn="ctr">
                <a:lnSpc>
                  <a:spcPts val="6160"/>
                </a:lnSpc>
              </a:pPr>
              <a:r>
                <a:rPr lang="en-US" b="true" sz="4400">
                  <a:solidFill>
                    <a:srgbClr val="E2B808"/>
                  </a:solidFill>
                  <a:latin typeface="Glacial Indifference Bold"/>
                  <a:ea typeface="Glacial Indifference Bold"/>
                  <a:cs typeface="Glacial Indifference Bold"/>
                  <a:sym typeface="Glacial Indifference Bold"/>
                </a:rPr>
                <a:t>J072017055024</a:t>
              </a:r>
            </a:p>
          </p:txBody>
        </p:sp>
      </p:grpSp>
      <p:grpSp>
        <p:nvGrpSpPr>
          <p:cNvPr name="Group 12" id="12"/>
          <p:cNvGrpSpPr/>
          <p:nvPr/>
        </p:nvGrpSpPr>
        <p:grpSpPr>
          <a:xfrm rot="0">
            <a:off x="7081817" y="-360424"/>
            <a:ext cx="1016122" cy="11007848"/>
            <a:chOff x="0" y="0"/>
            <a:chExt cx="267621" cy="2899186"/>
          </a:xfrm>
        </p:grpSpPr>
        <p:sp>
          <p:nvSpPr>
            <p:cNvPr name="Freeform 13" id="13"/>
            <p:cNvSpPr/>
            <p:nvPr/>
          </p:nvSpPr>
          <p:spPr>
            <a:xfrm flipH="false" flipV="false" rot="0">
              <a:off x="0" y="0"/>
              <a:ext cx="267621" cy="2899186"/>
            </a:xfrm>
            <a:custGeom>
              <a:avLst/>
              <a:gdLst/>
              <a:ahLst/>
              <a:cxnLst/>
              <a:rect r="r" b="b" t="t" l="l"/>
              <a:pathLst>
                <a:path h="2899186" w="267621">
                  <a:moveTo>
                    <a:pt x="0" y="0"/>
                  </a:moveTo>
                  <a:lnTo>
                    <a:pt x="267621" y="0"/>
                  </a:lnTo>
                  <a:lnTo>
                    <a:pt x="267621" y="2899186"/>
                  </a:lnTo>
                  <a:lnTo>
                    <a:pt x="0" y="2899186"/>
                  </a:lnTo>
                  <a:close/>
                </a:path>
              </a:pathLst>
            </a:custGeom>
            <a:solidFill>
              <a:srgbClr val="085138"/>
            </a:solidFill>
          </p:spPr>
        </p:sp>
        <p:sp>
          <p:nvSpPr>
            <p:cNvPr name="TextBox 14" id="14"/>
            <p:cNvSpPr txBox="true"/>
            <p:nvPr/>
          </p:nvSpPr>
          <p:spPr>
            <a:xfrm>
              <a:off x="0" y="-38100"/>
              <a:ext cx="267621" cy="2937286"/>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514350" y="-321149"/>
            <a:ext cx="8104228" cy="11007848"/>
            <a:chOff x="0" y="0"/>
            <a:chExt cx="2134447" cy="2899186"/>
          </a:xfrm>
        </p:grpSpPr>
        <p:sp>
          <p:nvSpPr>
            <p:cNvPr name="Freeform 16" id="16"/>
            <p:cNvSpPr/>
            <p:nvPr/>
          </p:nvSpPr>
          <p:spPr>
            <a:xfrm flipH="false" flipV="false" rot="0">
              <a:off x="0" y="0"/>
              <a:ext cx="2134447" cy="2899186"/>
            </a:xfrm>
            <a:custGeom>
              <a:avLst/>
              <a:gdLst/>
              <a:ahLst/>
              <a:cxnLst/>
              <a:rect r="r" b="b" t="t" l="l"/>
              <a:pathLst>
                <a:path h="2899186" w="2134447">
                  <a:moveTo>
                    <a:pt x="0" y="0"/>
                  </a:moveTo>
                  <a:lnTo>
                    <a:pt x="2134447" y="0"/>
                  </a:lnTo>
                  <a:lnTo>
                    <a:pt x="2134447" y="2899186"/>
                  </a:lnTo>
                  <a:lnTo>
                    <a:pt x="0" y="2899186"/>
                  </a:lnTo>
                  <a:close/>
                </a:path>
              </a:pathLst>
            </a:custGeom>
            <a:solidFill>
              <a:srgbClr val="05412D"/>
            </a:solidFill>
          </p:spPr>
        </p:sp>
        <p:sp>
          <p:nvSpPr>
            <p:cNvPr name="TextBox 17" id="17"/>
            <p:cNvSpPr txBox="true"/>
            <p:nvPr/>
          </p:nvSpPr>
          <p:spPr>
            <a:xfrm>
              <a:off x="0" y="-38100"/>
              <a:ext cx="2134447" cy="2937286"/>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5400000">
            <a:off x="5533353" y="1935758"/>
            <a:ext cx="2131119" cy="317004"/>
          </a:xfrm>
          <a:custGeom>
            <a:avLst/>
            <a:gdLst/>
            <a:ahLst/>
            <a:cxnLst/>
            <a:rect r="r" b="b" t="t" l="l"/>
            <a:pathLst>
              <a:path h="317004" w="2131119">
                <a:moveTo>
                  <a:pt x="0" y="0"/>
                </a:moveTo>
                <a:lnTo>
                  <a:pt x="2131119" y="0"/>
                </a:lnTo>
                <a:lnTo>
                  <a:pt x="2131119" y="317004"/>
                </a:lnTo>
                <a:lnTo>
                  <a:pt x="0" y="31700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9" id="19"/>
          <p:cNvGrpSpPr/>
          <p:nvPr/>
        </p:nvGrpSpPr>
        <p:grpSpPr>
          <a:xfrm rot="0">
            <a:off x="-286811" y="0"/>
            <a:ext cx="8139419" cy="10287000"/>
            <a:chOff x="0" y="0"/>
            <a:chExt cx="912171" cy="1152846"/>
          </a:xfrm>
        </p:grpSpPr>
        <p:sp>
          <p:nvSpPr>
            <p:cNvPr name="Freeform 20" id="20"/>
            <p:cNvSpPr/>
            <p:nvPr/>
          </p:nvSpPr>
          <p:spPr>
            <a:xfrm flipH="false" flipV="false" rot="0">
              <a:off x="0" y="0"/>
              <a:ext cx="912171" cy="1152846"/>
            </a:xfrm>
            <a:custGeom>
              <a:avLst/>
              <a:gdLst/>
              <a:ahLst/>
              <a:cxnLst/>
              <a:rect r="r" b="b" t="t" l="l"/>
              <a:pathLst>
                <a:path h="1152846" w="912171">
                  <a:moveTo>
                    <a:pt x="0" y="0"/>
                  </a:moveTo>
                  <a:lnTo>
                    <a:pt x="912171" y="0"/>
                  </a:lnTo>
                  <a:lnTo>
                    <a:pt x="912171" y="1152846"/>
                  </a:lnTo>
                  <a:lnTo>
                    <a:pt x="0" y="1152846"/>
                  </a:lnTo>
                  <a:close/>
                </a:path>
              </a:pathLst>
            </a:custGeom>
            <a:blipFill>
              <a:blip r:embed="rId5"/>
              <a:stretch>
                <a:fillRect l="0" t="-2748" r="0" b="-2748"/>
              </a:stretch>
            </a:blipFill>
          </p:spPr>
        </p:sp>
      </p:grpSp>
      <p:sp>
        <p:nvSpPr>
          <p:cNvPr name="TextBox 21" id="21"/>
          <p:cNvSpPr txBox="true"/>
          <p:nvPr/>
        </p:nvSpPr>
        <p:spPr>
          <a:xfrm rot="0">
            <a:off x="9144000" y="2521987"/>
            <a:ext cx="9474971" cy="1219831"/>
          </a:xfrm>
          <a:prstGeom prst="rect">
            <a:avLst/>
          </a:prstGeom>
        </p:spPr>
        <p:txBody>
          <a:bodyPr anchor="t" rtlCol="false" tIns="0" lIns="0" bIns="0" rIns="0">
            <a:spAutoFit/>
          </a:bodyPr>
          <a:lstStyle/>
          <a:p>
            <a:pPr algn="l">
              <a:lnSpc>
                <a:spcPts val="9940"/>
              </a:lnSpc>
            </a:pPr>
            <a:r>
              <a:rPr lang="en-US" sz="7100">
                <a:solidFill>
                  <a:srgbClr val="231F20"/>
                </a:solidFill>
                <a:latin typeface="League Gothic"/>
                <a:ea typeface="League Gothic"/>
                <a:cs typeface="League Gothic"/>
                <a:sym typeface="League Gothic"/>
              </a:rPr>
              <a:t>HAK PATEN MENGENAI KTKHU</a:t>
            </a:r>
          </a:p>
        </p:txBody>
      </p:sp>
      <p:sp>
        <p:nvSpPr>
          <p:cNvPr name="TextBox 22" id="22"/>
          <p:cNvSpPr txBox="true"/>
          <p:nvPr/>
        </p:nvSpPr>
        <p:spPr>
          <a:xfrm rot="0">
            <a:off x="9144000" y="3998993"/>
            <a:ext cx="9474971" cy="382268"/>
          </a:xfrm>
          <a:prstGeom prst="rect">
            <a:avLst/>
          </a:prstGeom>
        </p:spPr>
        <p:txBody>
          <a:bodyPr anchor="t" rtlCol="false" tIns="0" lIns="0" bIns="0" rIns="0">
            <a:spAutoFit/>
          </a:bodyPr>
          <a:lstStyle/>
          <a:p>
            <a:pPr algn="just">
              <a:lnSpc>
                <a:spcPts val="3080"/>
              </a:lnSpc>
            </a:pPr>
            <a:r>
              <a:rPr lang="en-US" sz="2200" b="true">
                <a:solidFill>
                  <a:srgbClr val="231F20"/>
                </a:solidFill>
                <a:latin typeface="Glacial Indifference Bold"/>
                <a:ea typeface="Glacial Indifference Bold"/>
                <a:cs typeface="Glacial Indifference Bold"/>
                <a:sym typeface="Glacial Indifference Bold"/>
              </a:rPr>
              <a:t>NOMOR HAK PATEN KTKHU TELAH </a:t>
            </a:r>
            <a:r>
              <a:rPr lang="en-US" sz="2200" b="true">
                <a:solidFill>
                  <a:srgbClr val="231F20"/>
                </a:solidFill>
                <a:latin typeface="Glacial Indifference Bold"/>
                <a:ea typeface="Glacial Indifference Bold"/>
                <a:cs typeface="Glacial Indifference Bold"/>
                <a:sym typeface="Glacial Indifference Bold"/>
              </a:rPr>
              <a:t>TERDAFTAR : </a:t>
            </a:r>
          </a:p>
        </p:txBody>
      </p:sp>
      <p:grpSp>
        <p:nvGrpSpPr>
          <p:cNvPr name="Group 23" id="23"/>
          <p:cNvGrpSpPr/>
          <p:nvPr/>
        </p:nvGrpSpPr>
        <p:grpSpPr>
          <a:xfrm rot="0">
            <a:off x="9144000" y="881089"/>
            <a:ext cx="5354998" cy="1210927"/>
            <a:chOff x="0" y="0"/>
            <a:chExt cx="7139997" cy="1614570"/>
          </a:xfrm>
        </p:grpSpPr>
        <p:sp>
          <p:nvSpPr>
            <p:cNvPr name="Freeform 24" id="24"/>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6"/>
              <a:stretch>
                <a:fillRect l="0" t="0" r="0" b="0"/>
              </a:stretch>
            </a:blipFill>
          </p:spPr>
        </p:sp>
        <p:sp>
          <p:nvSpPr>
            <p:cNvPr name="TextBox 25" id="25"/>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false" flipV="false" rot="0">
            <a:off x="1267987" y="480871"/>
            <a:ext cx="15502005" cy="9474115"/>
          </a:xfrm>
          <a:custGeom>
            <a:avLst/>
            <a:gdLst/>
            <a:ahLst/>
            <a:cxnLst/>
            <a:rect r="r" b="b" t="t" l="l"/>
            <a:pathLst>
              <a:path h="9474115" w="15502005">
                <a:moveTo>
                  <a:pt x="0" y="0"/>
                </a:moveTo>
                <a:lnTo>
                  <a:pt x="15502005" y="0"/>
                </a:lnTo>
                <a:lnTo>
                  <a:pt x="15502005" y="9474115"/>
                </a:lnTo>
                <a:lnTo>
                  <a:pt x="0" y="9474115"/>
                </a:lnTo>
                <a:lnTo>
                  <a:pt x="0" y="0"/>
                </a:lnTo>
                <a:close/>
              </a:path>
            </a:pathLst>
          </a:custGeom>
          <a:blipFill>
            <a:blip r:embed="rId3"/>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false" flipV="true" rot="0">
            <a:off x="-258520" y="-110604"/>
            <a:ext cx="3882600" cy="3423159"/>
          </a:xfrm>
          <a:custGeom>
            <a:avLst/>
            <a:gdLst/>
            <a:ahLst/>
            <a:cxnLst/>
            <a:rect r="r" b="b" t="t" l="l"/>
            <a:pathLst>
              <a:path h="3423159" w="3882600">
                <a:moveTo>
                  <a:pt x="0" y="3423159"/>
                </a:moveTo>
                <a:lnTo>
                  <a:pt x="3882601" y="3423159"/>
                </a:lnTo>
                <a:lnTo>
                  <a:pt x="3882601" y="0"/>
                </a:lnTo>
                <a:lnTo>
                  <a:pt x="0" y="0"/>
                </a:lnTo>
                <a:lnTo>
                  <a:pt x="0" y="3423159"/>
                </a:lnTo>
                <a:close/>
              </a:path>
            </a:pathLst>
          </a:custGeom>
          <a:blipFill>
            <a:blip r:embed="rId3"/>
            <a:stretch>
              <a:fillRect l="0" t="0" r="0" b="0"/>
            </a:stretch>
          </a:blipFill>
        </p:spPr>
      </p:sp>
      <p:sp>
        <p:nvSpPr>
          <p:cNvPr name="Freeform 4" id="4"/>
          <p:cNvSpPr/>
          <p:nvPr/>
        </p:nvSpPr>
        <p:spPr>
          <a:xfrm flipH="true" flipV="true" rot="0">
            <a:off x="14663919" y="-110604"/>
            <a:ext cx="3882600" cy="3423159"/>
          </a:xfrm>
          <a:custGeom>
            <a:avLst/>
            <a:gdLst/>
            <a:ahLst/>
            <a:cxnLst/>
            <a:rect r="r" b="b" t="t" l="l"/>
            <a:pathLst>
              <a:path h="3423159" w="3882600">
                <a:moveTo>
                  <a:pt x="3882601" y="3423159"/>
                </a:moveTo>
                <a:lnTo>
                  <a:pt x="0" y="3423159"/>
                </a:lnTo>
                <a:lnTo>
                  <a:pt x="0" y="0"/>
                </a:lnTo>
                <a:lnTo>
                  <a:pt x="3882601" y="0"/>
                </a:lnTo>
                <a:lnTo>
                  <a:pt x="3882601" y="3423159"/>
                </a:lnTo>
                <a:close/>
              </a:path>
            </a:pathLst>
          </a:custGeom>
          <a:blipFill>
            <a:blip r:embed="rId3"/>
            <a:stretch>
              <a:fillRect l="0" t="0" r="0" b="0"/>
            </a:stretch>
          </a:blipFill>
        </p:spPr>
      </p:sp>
      <p:sp>
        <p:nvSpPr>
          <p:cNvPr name="TextBox 5" id="5"/>
          <p:cNvSpPr txBox="true"/>
          <p:nvPr/>
        </p:nvSpPr>
        <p:spPr>
          <a:xfrm rot="0">
            <a:off x="4644601" y="1333148"/>
            <a:ext cx="8115300" cy="1190619"/>
          </a:xfrm>
          <a:prstGeom prst="rect">
            <a:avLst/>
          </a:prstGeom>
        </p:spPr>
        <p:txBody>
          <a:bodyPr anchor="t" rtlCol="false" tIns="0" lIns="0" bIns="0" rIns="0">
            <a:spAutoFit/>
          </a:bodyPr>
          <a:lstStyle/>
          <a:p>
            <a:pPr algn="ctr">
              <a:lnSpc>
                <a:spcPts val="8999"/>
              </a:lnSpc>
            </a:pPr>
            <a:r>
              <a:rPr lang="en-US" sz="8999">
                <a:solidFill>
                  <a:srgbClr val="05412D"/>
                </a:solidFill>
                <a:latin typeface="League Gothic"/>
                <a:ea typeface="League Gothic"/>
                <a:cs typeface="League Gothic"/>
                <a:sym typeface="League Gothic"/>
              </a:rPr>
              <a:t>IMPLEMENTASI ISTITAAH</a:t>
            </a:r>
          </a:p>
        </p:txBody>
      </p:sp>
      <p:sp>
        <p:nvSpPr>
          <p:cNvPr name="TextBox 6" id="6"/>
          <p:cNvSpPr txBox="true"/>
          <p:nvPr/>
        </p:nvSpPr>
        <p:spPr>
          <a:xfrm rot="0">
            <a:off x="2027120" y="7936808"/>
            <a:ext cx="13608516" cy="1163318"/>
          </a:xfrm>
          <a:prstGeom prst="rect">
            <a:avLst/>
          </a:prstGeom>
        </p:spPr>
        <p:txBody>
          <a:bodyPr anchor="t" rtlCol="false" tIns="0" lIns="0" bIns="0" rIns="0">
            <a:spAutoFit/>
          </a:bodyPr>
          <a:lstStyle/>
          <a:p>
            <a:pPr algn="ctr">
              <a:lnSpc>
                <a:spcPts val="3080"/>
              </a:lnSpc>
            </a:pPr>
            <a:r>
              <a:rPr lang="en-US" sz="2200">
                <a:solidFill>
                  <a:srgbClr val="231F20"/>
                </a:solidFill>
                <a:latin typeface="Glacial Indifference"/>
                <a:ea typeface="Glacial Indifference"/>
                <a:cs typeface="Glacial Indifference"/>
                <a:sym typeface="Glacial Indifference"/>
              </a:rPr>
              <a:t>“ Mengerjakan haji adalah kewajiban manusia terhadap Allah, yaitu (bagi) orang yang sanggup mengadakan perjalanan ke Baitullah. Barangsiapa mengingkari (kewajiban haji), makasesungguhnya Allah Maha Kaya (tidak memerlukan sesuatu) dari semesta alam.”</a:t>
            </a:r>
          </a:p>
        </p:txBody>
      </p:sp>
      <p:sp>
        <p:nvSpPr>
          <p:cNvPr name="Freeform 7" id="7"/>
          <p:cNvSpPr/>
          <p:nvPr/>
        </p:nvSpPr>
        <p:spPr>
          <a:xfrm flipH="false" flipV="false" rot="0">
            <a:off x="2817761" y="4489137"/>
            <a:ext cx="11338555" cy="2719721"/>
          </a:xfrm>
          <a:custGeom>
            <a:avLst/>
            <a:gdLst/>
            <a:ahLst/>
            <a:cxnLst/>
            <a:rect r="r" b="b" t="t" l="l"/>
            <a:pathLst>
              <a:path h="2719721" w="11338555">
                <a:moveTo>
                  <a:pt x="0" y="0"/>
                </a:moveTo>
                <a:lnTo>
                  <a:pt x="11338555" y="0"/>
                </a:lnTo>
                <a:lnTo>
                  <a:pt x="11338555" y="2719721"/>
                </a:lnTo>
                <a:lnTo>
                  <a:pt x="0" y="2719721"/>
                </a:lnTo>
                <a:lnTo>
                  <a:pt x="0" y="0"/>
                </a:lnTo>
                <a:close/>
              </a:path>
            </a:pathLst>
          </a:custGeom>
          <a:blipFill>
            <a:blip r:embed="rId4"/>
            <a:stretch>
              <a:fillRect l="0" t="0" r="0" b="0"/>
            </a:stretch>
          </a:blipFill>
        </p:spPr>
      </p:sp>
      <p:sp>
        <p:nvSpPr>
          <p:cNvPr name="TextBox 8" id="8"/>
          <p:cNvSpPr txBox="true"/>
          <p:nvPr/>
        </p:nvSpPr>
        <p:spPr>
          <a:xfrm rot="0">
            <a:off x="1897993" y="2831227"/>
            <a:ext cx="13608516" cy="481329"/>
          </a:xfrm>
          <a:prstGeom prst="rect">
            <a:avLst/>
          </a:prstGeom>
        </p:spPr>
        <p:txBody>
          <a:bodyPr anchor="t" rtlCol="false" tIns="0" lIns="0" bIns="0" rIns="0">
            <a:spAutoFit/>
          </a:bodyPr>
          <a:lstStyle/>
          <a:p>
            <a:pPr algn="ctr">
              <a:lnSpc>
                <a:spcPts val="3920"/>
              </a:lnSpc>
            </a:pPr>
            <a:r>
              <a:rPr lang="en-US" sz="2800" b="true">
                <a:solidFill>
                  <a:srgbClr val="231F20"/>
                </a:solidFill>
                <a:latin typeface="Glacial Indifference Bold"/>
                <a:ea typeface="Glacial Indifference Bold"/>
                <a:cs typeface="Glacial Indifference Bold"/>
                <a:sym typeface="Glacial Indifference Bold"/>
              </a:rPr>
              <a:t>Al Qur’an Surat Ali Imran Ayat 97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15572678" y="0"/>
            <a:ext cx="2715322" cy="2715322"/>
          </a:xfrm>
          <a:custGeom>
            <a:avLst/>
            <a:gdLst/>
            <a:ahLst/>
            <a:cxnLst/>
            <a:rect r="r" b="b" t="t" l="l"/>
            <a:pathLst>
              <a:path h="2715322" w="2715322">
                <a:moveTo>
                  <a:pt x="0" y="0"/>
                </a:moveTo>
                <a:lnTo>
                  <a:pt x="2715322" y="0"/>
                </a:lnTo>
                <a:lnTo>
                  <a:pt x="2715322" y="2715322"/>
                </a:lnTo>
                <a:lnTo>
                  <a:pt x="0" y="27153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0" y="0"/>
            <a:ext cx="2715322" cy="2715322"/>
          </a:xfrm>
          <a:custGeom>
            <a:avLst/>
            <a:gdLst/>
            <a:ahLst/>
            <a:cxnLst/>
            <a:rect r="r" b="b" t="t" l="l"/>
            <a:pathLst>
              <a:path h="2715322" w="2715322">
                <a:moveTo>
                  <a:pt x="0" y="0"/>
                </a:moveTo>
                <a:lnTo>
                  <a:pt x="2715322" y="0"/>
                </a:lnTo>
                <a:lnTo>
                  <a:pt x="2715322" y="2715322"/>
                </a:lnTo>
                <a:lnTo>
                  <a:pt x="0" y="27153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2359279" y="3151581"/>
            <a:ext cx="13063457" cy="6106719"/>
          </a:xfrm>
          <a:custGeom>
            <a:avLst/>
            <a:gdLst/>
            <a:ahLst/>
            <a:cxnLst/>
            <a:rect r="r" b="b" t="t" l="l"/>
            <a:pathLst>
              <a:path h="6106719" w="13063457">
                <a:moveTo>
                  <a:pt x="0" y="0"/>
                </a:moveTo>
                <a:lnTo>
                  <a:pt x="13063457" y="0"/>
                </a:lnTo>
                <a:lnTo>
                  <a:pt x="13063457" y="6106719"/>
                </a:lnTo>
                <a:lnTo>
                  <a:pt x="0" y="6106719"/>
                </a:lnTo>
                <a:lnTo>
                  <a:pt x="0" y="0"/>
                </a:lnTo>
                <a:close/>
              </a:path>
            </a:pathLst>
          </a:custGeom>
          <a:blipFill>
            <a:blip r:embed="rId4"/>
            <a:stretch>
              <a:fillRect l="0" t="0" r="0" b="0"/>
            </a:stretch>
          </a:blipFill>
        </p:spPr>
      </p:sp>
      <p:sp>
        <p:nvSpPr>
          <p:cNvPr name="TextBox 5" id="5"/>
          <p:cNvSpPr txBox="true"/>
          <p:nvPr/>
        </p:nvSpPr>
        <p:spPr>
          <a:xfrm rot="0">
            <a:off x="3090569" y="1481486"/>
            <a:ext cx="11874949" cy="906149"/>
          </a:xfrm>
          <a:prstGeom prst="rect">
            <a:avLst/>
          </a:prstGeom>
        </p:spPr>
        <p:txBody>
          <a:bodyPr anchor="t" rtlCol="false" tIns="0" lIns="0" bIns="0" rIns="0">
            <a:spAutoFit/>
          </a:bodyPr>
          <a:lstStyle/>
          <a:p>
            <a:pPr algn="ctr">
              <a:lnSpc>
                <a:spcPts val="6800"/>
              </a:lnSpc>
            </a:pPr>
            <a:r>
              <a:rPr lang="en-US" sz="6800">
                <a:solidFill>
                  <a:srgbClr val="05412D"/>
                </a:solidFill>
                <a:latin typeface="League Gothic"/>
                <a:ea typeface="League Gothic"/>
                <a:cs typeface="League Gothic"/>
                <a:sym typeface="League Gothic"/>
              </a:rPr>
              <a:t>STRUKTUR ORGANISASI KTKHU</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15572678" y="0"/>
            <a:ext cx="2715322" cy="2715322"/>
          </a:xfrm>
          <a:custGeom>
            <a:avLst/>
            <a:gdLst/>
            <a:ahLst/>
            <a:cxnLst/>
            <a:rect r="r" b="b" t="t" l="l"/>
            <a:pathLst>
              <a:path h="2715322" w="2715322">
                <a:moveTo>
                  <a:pt x="0" y="0"/>
                </a:moveTo>
                <a:lnTo>
                  <a:pt x="2715322" y="0"/>
                </a:lnTo>
                <a:lnTo>
                  <a:pt x="2715322" y="2715322"/>
                </a:lnTo>
                <a:lnTo>
                  <a:pt x="0" y="27153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0" y="0"/>
            <a:ext cx="2715322" cy="2715322"/>
          </a:xfrm>
          <a:custGeom>
            <a:avLst/>
            <a:gdLst/>
            <a:ahLst/>
            <a:cxnLst/>
            <a:rect r="r" b="b" t="t" l="l"/>
            <a:pathLst>
              <a:path h="2715322" w="2715322">
                <a:moveTo>
                  <a:pt x="0" y="0"/>
                </a:moveTo>
                <a:lnTo>
                  <a:pt x="2715322" y="0"/>
                </a:lnTo>
                <a:lnTo>
                  <a:pt x="2715322" y="2715322"/>
                </a:lnTo>
                <a:lnTo>
                  <a:pt x="0" y="27153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2302633" y="3338835"/>
            <a:ext cx="12662885" cy="5919465"/>
          </a:xfrm>
          <a:custGeom>
            <a:avLst/>
            <a:gdLst/>
            <a:ahLst/>
            <a:cxnLst/>
            <a:rect r="r" b="b" t="t" l="l"/>
            <a:pathLst>
              <a:path h="5919465" w="12662885">
                <a:moveTo>
                  <a:pt x="0" y="0"/>
                </a:moveTo>
                <a:lnTo>
                  <a:pt x="12662885" y="0"/>
                </a:lnTo>
                <a:lnTo>
                  <a:pt x="12662885" y="5919465"/>
                </a:lnTo>
                <a:lnTo>
                  <a:pt x="0" y="5919465"/>
                </a:lnTo>
                <a:lnTo>
                  <a:pt x="0" y="0"/>
                </a:lnTo>
                <a:close/>
              </a:path>
            </a:pathLst>
          </a:custGeom>
          <a:blipFill>
            <a:blip r:embed="rId4"/>
            <a:stretch>
              <a:fillRect l="0" t="0" r="0" b="0"/>
            </a:stretch>
          </a:blipFill>
        </p:spPr>
      </p:sp>
      <p:sp>
        <p:nvSpPr>
          <p:cNvPr name="TextBox 5" id="5"/>
          <p:cNvSpPr txBox="true"/>
          <p:nvPr/>
        </p:nvSpPr>
        <p:spPr>
          <a:xfrm rot="0">
            <a:off x="3090569" y="1481486"/>
            <a:ext cx="11874949" cy="906149"/>
          </a:xfrm>
          <a:prstGeom prst="rect">
            <a:avLst/>
          </a:prstGeom>
        </p:spPr>
        <p:txBody>
          <a:bodyPr anchor="t" rtlCol="false" tIns="0" lIns="0" bIns="0" rIns="0">
            <a:spAutoFit/>
          </a:bodyPr>
          <a:lstStyle/>
          <a:p>
            <a:pPr algn="ctr">
              <a:lnSpc>
                <a:spcPts val="6800"/>
              </a:lnSpc>
            </a:pPr>
            <a:r>
              <a:rPr lang="en-US" sz="6800">
                <a:solidFill>
                  <a:srgbClr val="05412D"/>
                </a:solidFill>
                <a:latin typeface="League Gothic"/>
                <a:ea typeface="League Gothic"/>
                <a:cs typeface="League Gothic"/>
                <a:sym typeface="League Gothic"/>
              </a:rPr>
              <a:t>POSISI KTKHU DALAM STRUKTUR ORGANISASI</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false" flipV="true" rot="0">
            <a:off x="-258520" y="-110604"/>
            <a:ext cx="3882600" cy="3423159"/>
          </a:xfrm>
          <a:custGeom>
            <a:avLst/>
            <a:gdLst/>
            <a:ahLst/>
            <a:cxnLst/>
            <a:rect r="r" b="b" t="t" l="l"/>
            <a:pathLst>
              <a:path h="3423159" w="3882600">
                <a:moveTo>
                  <a:pt x="0" y="3423159"/>
                </a:moveTo>
                <a:lnTo>
                  <a:pt x="3882601" y="3423159"/>
                </a:lnTo>
                <a:lnTo>
                  <a:pt x="3882601" y="0"/>
                </a:lnTo>
                <a:lnTo>
                  <a:pt x="0" y="0"/>
                </a:lnTo>
                <a:lnTo>
                  <a:pt x="0" y="3423159"/>
                </a:lnTo>
                <a:close/>
              </a:path>
            </a:pathLst>
          </a:custGeom>
          <a:blipFill>
            <a:blip r:embed="rId3"/>
            <a:stretch>
              <a:fillRect l="0" t="0" r="0" b="0"/>
            </a:stretch>
          </a:blipFill>
        </p:spPr>
      </p:sp>
      <p:sp>
        <p:nvSpPr>
          <p:cNvPr name="Freeform 4" id="4"/>
          <p:cNvSpPr/>
          <p:nvPr/>
        </p:nvSpPr>
        <p:spPr>
          <a:xfrm flipH="true" flipV="true" rot="0">
            <a:off x="14663919" y="-110604"/>
            <a:ext cx="3882600" cy="3423159"/>
          </a:xfrm>
          <a:custGeom>
            <a:avLst/>
            <a:gdLst/>
            <a:ahLst/>
            <a:cxnLst/>
            <a:rect r="r" b="b" t="t" l="l"/>
            <a:pathLst>
              <a:path h="3423159" w="3882600">
                <a:moveTo>
                  <a:pt x="3882601" y="3423159"/>
                </a:moveTo>
                <a:lnTo>
                  <a:pt x="0" y="3423159"/>
                </a:lnTo>
                <a:lnTo>
                  <a:pt x="0" y="0"/>
                </a:lnTo>
                <a:lnTo>
                  <a:pt x="3882601" y="0"/>
                </a:lnTo>
                <a:lnTo>
                  <a:pt x="3882601" y="3423159"/>
                </a:lnTo>
                <a:close/>
              </a:path>
            </a:pathLst>
          </a:custGeom>
          <a:blipFill>
            <a:blip r:embed="rId3"/>
            <a:stretch>
              <a:fillRect l="0" t="0" r="0" b="0"/>
            </a:stretch>
          </a:blipFill>
        </p:spPr>
      </p:sp>
      <p:grpSp>
        <p:nvGrpSpPr>
          <p:cNvPr name="Group 5" id="5"/>
          <p:cNvGrpSpPr/>
          <p:nvPr/>
        </p:nvGrpSpPr>
        <p:grpSpPr>
          <a:xfrm rot="0">
            <a:off x="437163" y="5552744"/>
            <a:ext cx="7874956" cy="1648358"/>
            <a:chOff x="0" y="0"/>
            <a:chExt cx="2074063" cy="434136"/>
          </a:xfrm>
        </p:grpSpPr>
        <p:sp>
          <p:nvSpPr>
            <p:cNvPr name="Freeform 6" id="6"/>
            <p:cNvSpPr/>
            <p:nvPr/>
          </p:nvSpPr>
          <p:spPr>
            <a:xfrm flipH="false" flipV="false" rot="0">
              <a:off x="0" y="0"/>
              <a:ext cx="2074063" cy="434136"/>
            </a:xfrm>
            <a:custGeom>
              <a:avLst/>
              <a:gdLst/>
              <a:ahLst/>
              <a:cxnLst/>
              <a:rect r="r" b="b" t="t" l="l"/>
              <a:pathLst>
                <a:path h="434136" w="2074063">
                  <a:moveTo>
                    <a:pt x="50138" y="0"/>
                  </a:moveTo>
                  <a:lnTo>
                    <a:pt x="2023924" y="0"/>
                  </a:lnTo>
                  <a:cubicBezTo>
                    <a:pt x="2051615" y="0"/>
                    <a:pt x="2074063" y="22448"/>
                    <a:pt x="2074063" y="50138"/>
                  </a:cubicBezTo>
                  <a:lnTo>
                    <a:pt x="2074063" y="383997"/>
                  </a:lnTo>
                  <a:cubicBezTo>
                    <a:pt x="2074063" y="411688"/>
                    <a:pt x="2051615" y="434136"/>
                    <a:pt x="2023924" y="434136"/>
                  </a:cubicBezTo>
                  <a:lnTo>
                    <a:pt x="50138" y="434136"/>
                  </a:lnTo>
                  <a:cubicBezTo>
                    <a:pt x="22448" y="434136"/>
                    <a:pt x="0" y="411688"/>
                    <a:pt x="0" y="383997"/>
                  </a:cubicBezTo>
                  <a:lnTo>
                    <a:pt x="0" y="50138"/>
                  </a:lnTo>
                  <a:cubicBezTo>
                    <a:pt x="0" y="22448"/>
                    <a:pt x="22448" y="0"/>
                    <a:pt x="50138" y="0"/>
                  </a:cubicBezTo>
                  <a:close/>
                </a:path>
              </a:pathLst>
            </a:custGeom>
            <a:solidFill>
              <a:srgbClr val="085138"/>
            </a:solidFill>
          </p:spPr>
        </p:sp>
        <p:sp>
          <p:nvSpPr>
            <p:cNvPr name="TextBox 7" id="7"/>
            <p:cNvSpPr txBox="true"/>
            <p:nvPr/>
          </p:nvSpPr>
          <p:spPr>
            <a:xfrm>
              <a:off x="0" y="-95250"/>
              <a:ext cx="2074063" cy="529386"/>
            </a:xfrm>
            <a:prstGeom prst="rect">
              <a:avLst/>
            </a:prstGeom>
          </p:spPr>
          <p:txBody>
            <a:bodyPr anchor="ctr" rtlCol="false" tIns="50800" lIns="50800" bIns="50800" rIns="50800"/>
            <a:lstStyle/>
            <a:p>
              <a:pPr algn="ctr">
                <a:lnSpc>
                  <a:spcPts val="6159"/>
                </a:lnSpc>
              </a:pPr>
              <a:r>
                <a:rPr lang="en-US" sz="4399" b="true">
                  <a:solidFill>
                    <a:srgbClr val="E2B808"/>
                  </a:solidFill>
                  <a:latin typeface="Glacial Indifference Bold"/>
                  <a:ea typeface="Glacial Indifference Bold"/>
                  <a:cs typeface="Glacial Indifference Bold"/>
                  <a:sym typeface="Glacial Indifference Bold"/>
                </a:rPr>
                <a:t>URAIAN TUGAS </a:t>
              </a:r>
            </a:p>
            <a:p>
              <a:pPr algn="ctr">
                <a:lnSpc>
                  <a:spcPts val="6159"/>
                </a:lnSpc>
              </a:pPr>
              <a:r>
                <a:rPr lang="en-US" b="true" sz="4399">
                  <a:solidFill>
                    <a:srgbClr val="E2B808"/>
                  </a:solidFill>
                  <a:latin typeface="Glacial Indifference Bold"/>
                  <a:ea typeface="Glacial Indifference Bold"/>
                  <a:cs typeface="Glacial Indifference Bold"/>
                  <a:sym typeface="Glacial Indifference Bold"/>
                </a:rPr>
                <a:t>KEPALA TKKHU</a:t>
              </a:r>
            </a:p>
          </p:txBody>
        </p:sp>
      </p:grpSp>
      <p:sp>
        <p:nvSpPr>
          <p:cNvPr name="Freeform 8" id="8"/>
          <p:cNvSpPr/>
          <p:nvPr/>
        </p:nvSpPr>
        <p:spPr>
          <a:xfrm flipH="false" flipV="false" rot="0">
            <a:off x="7661322" y="1545758"/>
            <a:ext cx="9288301" cy="8374909"/>
          </a:xfrm>
          <a:custGeom>
            <a:avLst/>
            <a:gdLst/>
            <a:ahLst/>
            <a:cxnLst/>
            <a:rect r="r" b="b" t="t" l="l"/>
            <a:pathLst>
              <a:path h="8374909" w="9288301">
                <a:moveTo>
                  <a:pt x="0" y="0"/>
                </a:moveTo>
                <a:lnTo>
                  <a:pt x="9288301" y="0"/>
                </a:lnTo>
                <a:lnTo>
                  <a:pt x="9288301" y="8374909"/>
                </a:lnTo>
                <a:lnTo>
                  <a:pt x="0" y="8374909"/>
                </a:lnTo>
                <a:lnTo>
                  <a:pt x="0" y="0"/>
                </a:lnTo>
                <a:close/>
              </a:path>
            </a:pathLst>
          </a:custGeom>
          <a:blipFill>
            <a:blip r:embed="rId4"/>
            <a:stretch>
              <a:fillRect l="0" t="0" r="0" b="0"/>
            </a:stretch>
          </a:blipFill>
        </p:spPr>
      </p:sp>
      <p:grpSp>
        <p:nvGrpSpPr>
          <p:cNvPr name="Group 9" id="9"/>
          <p:cNvGrpSpPr/>
          <p:nvPr/>
        </p:nvGrpSpPr>
        <p:grpSpPr>
          <a:xfrm rot="0">
            <a:off x="1550329" y="3527404"/>
            <a:ext cx="5354998" cy="1210927"/>
            <a:chOff x="0" y="0"/>
            <a:chExt cx="7139997" cy="1614570"/>
          </a:xfrm>
        </p:grpSpPr>
        <p:sp>
          <p:nvSpPr>
            <p:cNvPr name="Freeform 10" id="10"/>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5"/>
              <a:stretch>
                <a:fillRect l="0" t="0" r="0" b="0"/>
              </a:stretch>
            </a:blipFill>
          </p:spPr>
        </p:sp>
        <p:sp>
          <p:nvSpPr>
            <p:cNvPr name="TextBox 11" id="11"/>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false" flipV="true" rot="0">
            <a:off x="-258520" y="-110604"/>
            <a:ext cx="3882600" cy="3423159"/>
          </a:xfrm>
          <a:custGeom>
            <a:avLst/>
            <a:gdLst/>
            <a:ahLst/>
            <a:cxnLst/>
            <a:rect r="r" b="b" t="t" l="l"/>
            <a:pathLst>
              <a:path h="3423159" w="3882600">
                <a:moveTo>
                  <a:pt x="0" y="3423159"/>
                </a:moveTo>
                <a:lnTo>
                  <a:pt x="3882601" y="3423159"/>
                </a:lnTo>
                <a:lnTo>
                  <a:pt x="3882601" y="0"/>
                </a:lnTo>
                <a:lnTo>
                  <a:pt x="0" y="0"/>
                </a:lnTo>
                <a:lnTo>
                  <a:pt x="0" y="3423159"/>
                </a:lnTo>
                <a:close/>
              </a:path>
            </a:pathLst>
          </a:custGeom>
          <a:blipFill>
            <a:blip r:embed="rId3"/>
            <a:stretch>
              <a:fillRect l="0" t="0" r="0" b="0"/>
            </a:stretch>
          </a:blipFill>
        </p:spPr>
      </p:sp>
      <p:sp>
        <p:nvSpPr>
          <p:cNvPr name="Freeform 4" id="4"/>
          <p:cNvSpPr/>
          <p:nvPr/>
        </p:nvSpPr>
        <p:spPr>
          <a:xfrm flipH="true" flipV="true" rot="0">
            <a:off x="14663919" y="-110604"/>
            <a:ext cx="3882600" cy="3423159"/>
          </a:xfrm>
          <a:custGeom>
            <a:avLst/>
            <a:gdLst/>
            <a:ahLst/>
            <a:cxnLst/>
            <a:rect r="r" b="b" t="t" l="l"/>
            <a:pathLst>
              <a:path h="3423159" w="3882600">
                <a:moveTo>
                  <a:pt x="3882601" y="3423159"/>
                </a:moveTo>
                <a:lnTo>
                  <a:pt x="0" y="3423159"/>
                </a:lnTo>
                <a:lnTo>
                  <a:pt x="0" y="0"/>
                </a:lnTo>
                <a:lnTo>
                  <a:pt x="3882601" y="0"/>
                </a:lnTo>
                <a:lnTo>
                  <a:pt x="3882601" y="3423159"/>
                </a:lnTo>
                <a:close/>
              </a:path>
            </a:pathLst>
          </a:custGeom>
          <a:blipFill>
            <a:blip r:embed="rId3"/>
            <a:stretch>
              <a:fillRect l="0" t="0" r="0" b="0"/>
            </a:stretch>
          </a:blipFill>
        </p:spPr>
      </p:sp>
      <p:grpSp>
        <p:nvGrpSpPr>
          <p:cNvPr name="Group 5" id="5"/>
          <p:cNvGrpSpPr/>
          <p:nvPr/>
        </p:nvGrpSpPr>
        <p:grpSpPr>
          <a:xfrm rot="0">
            <a:off x="437163" y="5552744"/>
            <a:ext cx="7874956" cy="1648358"/>
            <a:chOff x="0" y="0"/>
            <a:chExt cx="2074063" cy="434136"/>
          </a:xfrm>
        </p:grpSpPr>
        <p:sp>
          <p:nvSpPr>
            <p:cNvPr name="Freeform 6" id="6"/>
            <p:cNvSpPr/>
            <p:nvPr/>
          </p:nvSpPr>
          <p:spPr>
            <a:xfrm flipH="false" flipV="false" rot="0">
              <a:off x="0" y="0"/>
              <a:ext cx="2074063" cy="434136"/>
            </a:xfrm>
            <a:custGeom>
              <a:avLst/>
              <a:gdLst/>
              <a:ahLst/>
              <a:cxnLst/>
              <a:rect r="r" b="b" t="t" l="l"/>
              <a:pathLst>
                <a:path h="434136" w="2074063">
                  <a:moveTo>
                    <a:pt x="50138" y="0"/>
                  </a:moveTo>
                  <a:lnTo>
                    <a:pt x="2023924" y="0"/>
                  </a:lnTo>
                  <a:cubicBezTo>
                    <a:pt x="2051615" y="0"/>
                    <a:pt x="2074063" y="22448"/>
                    <a:pt x="2074063" y="50138"/>
                  </a:cubicBezTo>
                  <a:lnTo>
                    <a:pt x="2074063" y="383997"/>
                  </a:lnTo>
                  <a:cubicBezTo>
                    <a:pt x="2074063" y="411688"/>
                    <a:pt x="2051615" y="434136"/>
                    <a:pt x="2023924" y="434136"/>
                  </a:cubicBezTo>
                  <a:lnTo>
                    <a:pt x="50138" y="434136"/>
                  </a:lnTo>
                  <a:cubicBezTo>
                    <a:pt x="22448" y="434136"/>
                    <a:pt x="0" y="411688"/>
                    <a:pt x="0" y="383997"/>
                  </a:cubicBezTo>
                  <a:lnTo>
                    <a:pt x="0" y="50138"/>
                  </a:lnTo>
                  <a:cubicBezTo>
                    <a:pt x="0" y="22448"/>
                    <a:pt x="22448" y="0"/>
                    <a:pt x="50138" y="0"/>
                  </a:cubicBezTo>
                  <a:close/>
                </a:path>
              </a:pathLst>
            </a:custGeom>
            <a:solidFill>
              <a:srgbClr val="085138"/>
            </a:solidFill>
          </p:spPr>
        </p:sp>
        <p:sp>
          <p:nvSpPr>
            <p:cNvPr name="TextBox 7" id="7"/>
            <p:cNvSpPr txBox="true"/>
            <p:nvPr/>
          </p:nvSpPr>
          <p:spPr>
            <a:xfrm>
              <a:off x="0" y="-95250"/>
              <a:ext cx="2074063" cy="529386"/>
            </a:xfrm>
            <a:prstGeom prst="rect">
              <a:avLst/>
            </a:prstGeom>
          </p:spPr>
          <p:txBody>
            <a:bodyPr anchor="ctr" rtlCol="false" tIns="50800" lIns="50800" bIns="50800" rIns="50800"/>
            <a:lstStyle/>
            <a:p>
              <a:pPr algn="ctr">
                <a:lnSpc>
                  <a:spcPts val="6159"/>
                </a:lnSpc>
              </a:pPr>
              <a:r>
                <a:rPr lang="en-US" sz="4399" b="true">
                  <a:solidFill>
                    <a:srgbClr val="E2B808"/>
                  </a:solidFill>
                  <a:latin typeface="Glacial Indifference Bold"/>
                  <a:ea typeface="Glacial Indifference Bold"/>
                  <a:cs typeface="Glacial Indifference Bold"/>
                  <a:sym typeface="Glacial Indifference Bold"/>
                </a:rPr>
                <a:t>URAIAN TUGAS </a:t>
              </a:r>
            </a:p>
            <a:p>
              <a:pPr algn="ctr">
                <a:lnSpc>
                  <a:spcPts val="6159"/>
                </a:lnSpc>
              </a:pPr>
              <a:r>
                <a:rPr lang="en-US" b="true" sz="4399">
                  <a:solidFill>
                    <a:srgbClr val="E2B808"/>
                  </a:solidFill>
                  <a:latin typeface="Glacial Indifference Bold"/>
                  <a:ea typeface="Glacial Indifference Bold"/>
                  <a:cs typeface="Glacial Indifference Bold"/>
                  <a:sym typeface="Glacial Indifference Bold"/>
                </a:rPr>
                <a:t>SEKRETARIS TKKHU</a:t>
              </a:r>
            </a:p>
          </p:txBody>
        </p:sp>
      </p:grpSp>
      <p:grpSp>
        <p:nvGrpSpPr>
          <p:cNvPr name="Group 8" id="8"/>
          <p:cNvGrpSpPr/>
          <p:nvPr/>
        </p:nvGrpSpPr>
        <p:grpSpPr>
          <a:xfrm rot="0">
            <a:off x="1550329" y="3527404"/>
            <a:ext cx="5354998" cy="1210927"/>
            <a:chOff x="0" y="0"/>
            <a:chExt cx="7139997" cy="1614570"/>
          </a:xfrm>
        </p:grpSpPr>
        <p:sp>
          <p:nvSpPr>
            <p:cNvPr name="Freeform 9" id="9"/>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4"/>
              <a:stretch>
                <a:fillRect l="0" t="0" r="0" b="0"/>
              </a:stretch>
            </a:blipFill>
          </p:spPr>
        </p:sp>
        <p:sp>
          <p:nvSpPr>
            <p:cNvPr name="TextBox 10" id="10"/>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
        <p:nvSpPr>
          <p:cNvPr name="Freeform 11" id="11"/>
          <p:cNvSpPr/>
          <p:nvPr/>
        </p:nvSpPr>
        <p:spPr>
          <a:xfrm flipH="false" flipV="false" rot="0">
            <a:off x="7296794" y="1600976"/>
            <a:ext cx="8781718" cy="8281737"/>
          </a:xfrm>
          <a:custGeom>
            <a:avLst/>
            <a:gdLst/>
            <a:ahLst/>
            <a:cxnLst/>
            <a:rect r="r" b="b" t="t" l="l"/>
            <a:pathLst>
              <a:path h="8281737" w="8781718">
                <a:moveTo>
                  <a:pt x="0" y="0"/>
                </a:moveTo>
                <a:lnTo>
                  <a:pt x="8781718" y="0"/>
                </a:lnTo>
                <a:lnTo>
                  <a:pt x="8781718" y="8281736"/>
                </a:lnTo>
                <a:lnTo>
                  <a:pt x="0" y="8281736"/>
                </a:lnTo>
                <a:lnTo>
                  <a:pt x="0" y="0"/>
                </a:lnTo>
                <a:close/>
              </a:path>
            </a:pathLst>
          </a:custGeom>
          <a:blipFill>
            <a:blip r:embed="rId5"/>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false" flipV="true" rot="0">
            <a:off x="-258520" y="-110604"/>
            <a:ext cx="3882600" cy="3423159"/>
          </a:xfrm>
          <a:custGeom>
            <a:avLst/>
            <a:gdLst/>
            <a:ahLst/>
            <a:cxnLst/>
            <a:rect r="r" b="b" t="t" l="l"/>
            <a:pathLst>
              <a:path h="3423159" w="3882600">
                <a:moveTo>
                  <a:pt x="0" y="3423159"/>
                </a:moveTo>
                <a:lnTo>
                  <a:pt x="3882601" y="3423159"/>
                </a:lnTo>
                <a:lnTo>
                  <a:pt x="3882601" y="0"/>
                </a:lnTo>
                <a:lnTo>
                  <a:pt x="0" y="0"/>
                </a:lnTo>
                <a:lnTo>
                  <a:pt x="0" y="3423159"/>
                </a:lnTo>
                <a:close/>
              </a:path>
            </a:pathLst>
          </a:custGeom>
          <a:blipFill>
            <a:blip r:embed="rId3"/>
            <a:stretch>
              <a:fillRect l="0" t="0" r="0" b="0"/>
            </a:stretch>
          </a:blipFill>
        </p:spPr>
      </p:sp>
      <p:sp>
        <p:nvSpPr>
          <p:cNvPr name="Freeform 4" id="4"/>
          <p:cNvSpPr/>
          <p:nvPr/>
        </p:nvSpPr>
        <p:spPr>
          <a:xfrm flipH="true" flipV="true" rot="0">
            <a:off x="14663919" y="-110604"/>
            <a:ext cx="3882600" cy="3423159"/>
          </a:xfrm>
          <a:custGeom>
            <a:avLst/>
            <a:gdLst/>
            <a:ahLst/>
            <a:cxnLst/>
            <a:rect r="r" b="b" t="t" l="l"/>
            <a:pathLst>
              <a:path h="3423159" w="3882600">
                <a:moveTo>
                  <a:pt x="3882601" y="3423159"/>
                </a:moveTo>
                <a:lnTo>
                  <a:pt x="0" y="3423159"/>
                </a:lnTo>
                <a:lnTo>
                  <a:pt x="0" y="0"/>
                </a:lnTo>
                <a:lnTo>
                  <a:pt x="3882601" y="0"/>
                </a:lnTo>
                <a:lnTo>
                  <a:pt x="3882601" y="3423159"/>
                </a:lnTo>
                <a:close/>
              </a:path>
            </a:pathLst>
          </a:custGeom>
          <a:blipFill>
            <a:blip r:embed="rId3"/>
            <a:stretch>
              <a:fillRect l="0" t="0" r="0" b="0"/>
            </a:stretch>
          </a:blipFill>
        </p:spPr>
      </p:sp>
      <p:grpSp>
        <p:nvGrpSpPr>
          <p:cNvPr name="Group 5" id="5"/>
          <p:cNvGrpSpPr/>
          <p:nvPr/>
        </p:nvGrpSpPr>
        <p:grpSpPr>
          <a:xfrm rot="0">
            <a:off x="437163" y="5552744"/>
            <a:ext cx="7874956" cy="1648358"/>
            <a:chOff x="0" y="0"/>
            <a:chExt cx="2074063" cy="434136"/>
          </a:xfrm>
        </p:grpSpPr>
        <p:sp>
          <p:nvSpPr>
            <p:cNvPr name="Freeform 6" id="6"/>
            <p:cNvSpPr/>
            <p:nvPr/>
          </p:nvSpPr>
          <p:spPr>
            <a:xfrm flipH="false" flipV="false" rot="0">
              <a:off x="0" y="0"/>
              <a:ext cx="2074063" cy="434136"/>
            </a:xfrm>
            <a:custGeom>
              <a:avLst/>
              <a:gdLst/>
              <a:ahLst/>
              <a:cxnLst/>
              <a:rect r="r" b="b" t="t" l="l"/>
              <a:pathLst>
                <a:path h="434136" w="2074063">
                  <a:moveTo>
                    <a:pt x="50138" y="0"/>
                  </a:moveTo>
                  <a:lnTo>
                    <a:pt x="2023924" y="0"/>
                  </a:lnTo>
                  <a:cubicBezTo>
                    <a:pt x="2051615" y="0"/>
                    <a:pt x="2074063" y="22448"/>
                    <a:pt x="2074063" y="50138"/>
                  </a:cubicBezTo>
                  <a:lnTo>
                    <a:pt x="2074063" y="383997"/>
                  </a:lnTo>
                  <a:cubicBezTo>
                    <a:pt x="2074063" y="411688"/>
                    <a:pt x="2051615" y="434136"/>
                    <a:pt x="2023924" y="434136"/>
                  </a:cubicBezTo>
                  <a:lnTo>
                    <a:pt x="50138" y="434136"/>
                  </a:lnTo>
                  <a:cubicBezTo>
                    <a:pt x="22448" y="434136"/>
                    <a:pt x="0" y="411688"/>
                    <a:pt x="0" y="383997"/>
                  </a:cubicBezTo>
                  <a:lnTo>
                    <a:pt x="0" y="50138"/>
                  </a:lnTo>
                  <a:cubicBezTo>
                    <a:pt x="0" y="22448"/>
                    <a:pt x="22448" y="0"/>
                    <a:pt x="50138" y="0"/>
                  </a:cubicBezTo>
                  <a:close/>
                </a:path>
              </a:pathLst>
            </a:custGeom>
            <a:solidFill>
              <a:srgbClr val="085138"/>
            </a:solidFill>
          </p:spPr>
        </p:sp>
        <p:sp>
          <p:nvSpPr>
            <p:cNvPr name="TextBox 7" id="7"/>
            <p:cNvSpPr txBox="true"/>
            <p:nvPr/>
          </p:nvSpPr>
          <p:spPr>
            <a:xfrm>
              <a:off x="0" y="-95250"/>
              <a:ext cx="2074063" cy="529386"/>
            </a:xfrm>
            <a:prstGeom prst="rect">
              <a:avLst/>
            </a:prstGeom>
          </p:spPr>
          <p:txBody>
            <a:bodyPr anchor="ctr" rtlCol="false" tIns="50800" lIns="50800" bIns="50800" rIns="50800"/>
            <a:lstStyle/>
            <a:p>
              <a:pPr algn="ctr">
                <a:lnSpc>
                  <a:spcPts val="6159"/>
                </a:lnSpc>
              </a:pPr>
              <a:r>
                <a:rPr lang="en-US" sz="4399" b="true">
                  <a:solidFill>
                    <a:srgbClr val="E2B808"/>
                  </a:solidFill>
                  <a:latin typeface="Glacial Indifference Bold"/>
                  <a:ea typeface="Glacial Indifference Bold"/>
                  <a:cs typeface="Glacial Indifference Bold"/>
                  <a:sym typeface="Glacial Indifference Bold"/>
                </a:rPr>
                <a:t>URAIAN TUGAS </a:t>
              </a:r>
            </a:p>
            <a:p>
              <a:pPr algn="ctr">
                <a:lnSpc>
                  <a:spcPts val="6159"/>
                </a:lnSpc>
              </a:pPr>
              <a:r>
                <a:rPr lang="en-US" b="true" sz="4399">
                  <a:solidFill>
                    <a:srgbClr val="E2B808"/>
                  </a:solidFill>
                  <a:latin typeface="Glacial Indifference Bold"/>
                  <a:ea typeface="Glacial Indifference Bold"/>
                  <a:cs typeface="Glacial Indifference Bold"/>
                  <a:sym typeface="Glacial Indifference Bold"/>
                </a:rPr>
                <a:t>PJ PELAYANAN TKKHU</a:t>
              </a:r>
            </a:p>
          </p:txBody>
        </p:sp>
      </p:grpSp>
      <p:grpSp>
        <p:nvGrpSpPr>
          <p:cNvPr name="Group 8" id="8"/>
          <p:cNvGrpSpPr/>
          <p:nvPr/>
        </p:nvGrpSpPr>
        <p:grpSpPr>
          <a:xfrm rot="0">
            <a:off x="1550329" y="3527404"/>
            <a:ext cx="5354998" cy="1210927"/>
            <a:chOff x="0" y="0"/>
            <a:chExt cx="7139997" cy="1614570"/>
          </a:xfrm>
        </p:grpSpPr>
        <p:sp>
          <p:nvSpPr>
            <p:cNvPr name="Freeform 9" id="9"/>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4"/>
              <a:stretch>
                <a:fillRect l="0" t="0" r="0" b="0"/>
              </a:stretch>
            </a:blipFill>
          </p:spPr>
        </p:sp>
        <p:sp>
          <p:nvSpPr>
            <p:cNvPr name="TextBox 10" id="10"/>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
        <p:nvSpPr>
          <p:cNvPr name="Freeform 11" id="11"/>
          <p:cNvSpPr/>
          <p:nvPr/>
        </p:nvSpPr>
        <p:spPr>
          <a:xfrm flipH="false" flipV="false" rot="0">
            <a:off x="7768412" y="1028700"/>
            <a:ext cx="6648825" cy="8803045"/>
          </a:xfrm>
          <a:custGeom>
            <a:avLst/>
            <a:gdLst/>
            <a:ahLst/>
            <a:cxnLst/>
            <a:rect r="r" b="b" t="t" l="l"/>
            <a:pathLst>
              <a:path h="8803045" w="6648825">
                <a:moveTo>
                  <a:pt x="0" y="0"/>
                </a:moveTo>
                <a:lnTo>
                  <a:pt x="6648826" y="0"/>
                </a:lnTo>
                <a:lnTo>
                  <a:pt x="6648826" y="8803045"/>
                </a:lnTo>
                <a:lnTo>
                  <a:pt x="0" y="8803045"/>
                </a:lnTo>
                <a:lnTo>
                  <a:pt x="0" y="0"/>
                </a:lnTo>
                <a:close/>
              </a:path>
            </a:pathLst>
          </a:custGeom>
          <a:blipFill>
            <a:blip r:embed="rId5"/>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false" flipV="true" rot="0">
            <a:off x="-258520" y="-110604"/>
            <a:ext cx="3882600" cy="3423159"/>
          </a:xfrm>
          <a:custGeom>
            <a:avLst/>
            <a:gdLst/>
            <a:ahLst/>
            <a:cxnLst/>
            <a:rect r="r" b="b" t="t" l="l"/>
            <a:pathLst>
              <a:path h="3423159" w="3882600">
                <a:moveTo>
                  <a:pt x="0" y="3423159"/>
                </a:moveTo>
                <a:lnTo>
                  <a:pt x="3882601" y="3423159"/>
                </a:lnTo>
                <a:lnTo>
                  <a:pt x="3882601" y="0"/>
                </a:lnTo>
                <a:lnTo>
                  <a:pt x="0" y="0"/>
                </a:lnTo>
                <a:lnTo>
                  <a:pt x="0" y="3423159"/>
                </a:lnTo>
                <a:close/>
              </a:path>
            </a:pathLst>
          </a:custGeom>
          <a:blipFill>
            <a:blip r:embed="rId3"/>
            <a:stretch>
              <a:fillRect l="0" t="0" r="0" b="0"/>
            </a:stretch>
          </a:blipFill>
        </p:spPr>
      </p:sp>
      <p:sp>
        <p:nvSpPr>
          <p:cNvPr name="Freeform 4" id="4"/>
          <p:cNvSpPr/>
          <p:nvPr/>
        </p:nvSpPr>
        <p:spPr>
          <a:xfrm flipH="true" flipV="true" rot="0">
            <a:off x="14663919" y="-110604"/>
            <a:ext cx="3882600" cy="3423159"/>
          </a:xfrm>
          <a:custGeom>
            <a:avLst/>
            <a:gdLst/>
            <a:ahLst/>
            <a:cxnLst/>
            <a:rect r="r" b="b" t="t" l="l"/>
            <a:pathLst>
              <a:path h="3423159" w="3882600">
                <a:moveTo>
                  <a:pt x="3882601" y="3423159"/>
                </a:moveTo>
                <a:lnTo>
                  <a:pt x="0" y="3423159"/>
                </a:lnTo>
                <a:lnTo>
                  <a:pt x="0" y="0"/>
                </a:lnTo>
                <a:lnTo>
                  <a:pt x="3882601" y="0"/>
                </a:lnTo>
                <a:lnTo>
                  <a:pt x="3882601" y="3423159"/>
                </a:lnTo>
                <a:close/>
              </a:path>
            </a:pathLst>
          </a:custGeom>
          <a:blipFill>
            <a:blip r:embed="rId3"/>
            <a:stretch>
              <a:fillRect l="0" t="0" r="0" b="0"/>
            </a:stretch>
          </a:blipFill>
        </p:spPr>
      </p:sp>
      <p:grpSp>
        <p:nvGrpSpPr>
          <p:cNvPr name="Group 5" id="5"/>
          <p:cNvGrpSpPr/>
          <p:nvPr/>
        </p:nvGrpSpPr>
        <p:grpSpPr>
          <a:xfrm rot="0">
            <a:off x="6466501" y="390048"/>
            <a:ext cx="5354998" cy="1210927"/>
            <a:chOff x="0" y="0"/>
            <a:chExt cx="7139997" cy="1614570"/>
          </a:xfrm>
        </p:grpSpPr>
        <p:sp>
          <p:nvSpPr>
            <p:cNvPr name="Freeform 6" id="6"/>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4"/>
              <a:stretch>
                <a:fillRect l="0" t="0" r="0" b="0"/>
              </a:stretch>
            </a:blipFill>
          </p:spPr>
        </p:sp>
        <p:sp>
          <p:nvSpPr>
            <p:cNvPr name="TextBox 7" id="7"/>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
        <p:nvSpPr>
          <p:cNvPr name="Freeform 8" id="8"/>
          <p:cNvSpPr/>
          <p:nvPr/>
        </p:nvSpPr>
        <p:spPr>
          <a:xfrm flipH="false" flipV="false" rot="0">
            <a:off x="2550997" y="1946541"/>
            <a:ext cx="13515929" cy="7981096"/>
          </a:xfrm>
          <a:custGeom>
            <a:avLst/>
            <a:gdLst/>
            <a:ahLst/>
            <a:cxnLst/>
            <a:rect r="r" b="b" t="t" l="l"/>
            <a:pathLst>
              <a:path h="7981096" w="13515929">
                <a:moveTo>
                  <a:pt x="0" y="0"/>
                </a:moveTo>
                <a:lnTo>
                  <a:pt x="13515929" y="0"/>
                </a:lnTo>
                <a:lnTo>
                  <a:pt x="13515929" y="7981095"/>
                </a:lnTo>
                <a:lnTo>
                  <a:pt x="0" y="7981095"/>
                </a:lnTo>
                <a:lnTo>
                  <a:pt x="0" y="0"/>
                </a:lnTo>
                <a:close/>
              </a:path>
            </a:pathLst>
          </a:custGeom>
          <a:blipFill>
            <a:blip r:embed="rId5"/>
            <a:stretch>
              <a:fillRect l="-13520" t="-22419" r="-19716" b="-18603"/>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false" flipV="true" rot="0">
            <a:off x="-258520" y="-110604"/>
            <a:ext cx="3882600" cy="3423159"/>
          </a:xfrm>
          <a:custGeom>
            <a:avLst/>
            <a:gdLst/>
            <a:ahLst/>
            <a:cxnLst/>
            <a:rect r="r" b="b" t="t" l="l"/>
            <a:pathLst>
              <a:path h="3423159" w="3882600">
                <a:moveTo>
                  <a:pt x="0" y="3423159"/>
                </a:moveTo>
                <a:lnTo>
                  <a:pt x="3882601" y="3423159"/>
                </a:lnTo>
                <a:lnTo>
                  <a:pt x="3882601" y="0"/>
                </a:lnTo>
                <a:lnTo>
                  <a:pt x="0" y="0"/>
                </a:lnTo>
                <a:lnTo>
                  <a:pt x="0" y="3423159"/>
                </a:lnTo>
                <a:close/>
              </a:path>
            </a:pathLst>
          </a:custGeom>
          <a:blipFill>
            <a:blip r:embed="rId3"/>
            <a:stretch>
              <a:fillRect l="0" t="0" r="0" b="0"/>
            </a:stretch>
          </a:blipFill>
        </p:spPr>
      </p:sp>
      <p:sp>
        <p:nvSpPr>
          <p:cNvPr name="Freeform 4" id="4"/>
          <p:cNvSpPr/>
          <p:nvPr/>
        </p:nvSpPr>
        <p:spPr>
          <a:xfrm flipH="true" flipV="true" rot="0">
            <a:off x="14663919" y="-110604"/>
            <a:ext cx="3882600" cy="3423159"/>
          </a:xfrm>
          <a:custGeom>
            <a:avLst/>
            <a:gdLst/>
            <a:ahLst/>
            <a:cxnLst/>
            <a:rect r="r" b="b" t="t" l="l"/>
            <a:pathLst>
              <a:path h="3423159" w="3882600">
                <a:moveTo>
                  <a:pt x="3882601" y="3423159"/>
                </a:moveTo>
                <a:lnTo>
                  <a:pt x="0" y="3423159"/>
                </a:lnTo>
                <a:lnTo>
                  <a:pt x="0" y="0"/>
                </a:lnTo>
                <a:lnTo>
                  <a:pt x="3882601" y="0"/>
                </a:lnTo>
                <a:lnTo>
                  <a:pt x="3882601" y="3423159"/>
                </a:lnTo>
                <a:close/>
              </a:path>
            </a:pathLst>
          </a:custGeom>
          <a:blipFill>
            <a:blip r:embed="rId3"/>
            <a:stretch>
              <a:fillRect l="0" t="0" r="0" b="0"/>
            </a:stretch>
          </a:blipFill>
        </p:spPr>
      </p:sp>
      <p:grpSp>
        <p:nvGrpSpPr>
          <p:cNvPr name="Group 5" id="5"/>
          <p:cNvGrpSpPr/>
          <p:nvPr/>
        </p:nvGrpSpPr>
        <p:grpSpPr>
          <a:xfrm rot="0">
            <a:off x="6466501" y="390048"/>
            <a:ext cx="5354998" cy="1210927"/>
            <a:chOff x="0" y="0"/>
            <a:chExt cx="7139997" cy="1614570"/>
          </a:xfrm>
        </p:grpSpPr>
        <p:sp>
          <p:nvSpPr>
            <p:cNvPr name="Freeform 6" id="6"/>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4"/>
              <a:stretch>
                <a:fillRect l="0" t="0" r="0" b="0"/>
              </a:stretch>
            </a:blipFill>
          </p:spPr>
        </p:sp>
        <p:sp>
          <p:nvSpPr>
            <p:cNvPr name="TextBox 7" id="7"/>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
        <p:nvSpPr>
          <p:cNvPr name="Freeform 8" id="8"/>
          <p:cNvSpPr/>
          <p:nvPr/>
        </p:nvSpPr>
        <p:spPr>
          <a:xfrm flipH="false" flipV="false" rot="0">
            <a:off x="2944789" y="1880315"/>
            <a:ext cx="12398421" cy="7840565"/>
          </a:xfrm>
          <a:custGeom>
            <a:avLst/>
            <a:gdLst/>
            <a:ahLst/>
            <a:cxnLst/>
            <a:rect r="r" b="b" t="t" l="l"/>
            <a:pathLst>
              <a:path h="7840565" w="12398421">
                <a:moveTo>
                  <a:pt x="0" y="0"/>
                </a:moveTo>
                <a:lnTo>
                  <a:pt x="12398422" y="0"/>
                </a:lnTo>
                <a:lnTo>
                  <a:pt x="12398422" y="7840565"/>
                </a:lnTo>
                <a:lnTo>
                  <a:pt x="0" y="7840565"/>
                </a:lnTo>
                <a:lnTo>
                  <a:pt x="0" y="0"/>
                </a:lnTo>
                <a:close/>
              </a:path>
            </a:pathLst>
          </a:custGeom>
          <a:blipFill>
            <a:blip r:embed="rId5"/>
            <a:stretch>
              <a:fillRect l="-20907" t="-21052" r="-22422" b="-20603"/>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grpSp>
        <p:nvGrpSpPr>
          <p:cNvPr name="Group 3" id="3"/>
          <p:cNvGrpSpPr/>
          <p:nvPr/>
        </p:nvGrpSpPr>
        <p:grpSpPr>
          <a:xfrm rot="0">
            <a:off x="413070" y="652927"/>
            <a:ext cx="5354998" cy="1210927"/>
            <a:chOff x="0" y="0"/>
            <a:chExt cx="7139997" cy="1614570"/>
          </a:xfrm>
        </p:grpSpPr>
        <p:sp>
          <p:nvSpPr>
            <p:cNvPr name="Freeform 4" id="4"/>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3"/>
              <a:stretch>
                <a:fillRect l="0" t="0" r="0" b="0"/>
              </a:stretch>
            </a:blipFill>
          </p:spPr>
        </p:sp>
        <p:sp>
          <p:nvSpPr>
            <p:cNvPr name="TextBox 5" id="5"/>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
        <p:nvSpPr>
          <p:cNvPr name="Freeform 6" id="6"/>
          <p:cNvSpPr/>
          <p:nvPr/>
        </p:nvSpPr>
        <p:spPr>
          <a:xfrm flipH="false" flipV="false" rot="0">
            <a:off x="887500" y="3213332"/>
            <a:ext cx="16513001" cy="5280389"/>
          </a:xfrm>
          <a:custGeom>
            <a:avLst/>
            <a:gdLst/>
            <a:ahLst/>
            <a:cxnLst/>
            <a:rect r="r" b="b" t="t" l="l"/>
            <a:pathLst>
              <a:path h="5280389" w="16513001">
                <a:moveTo>
                  <a:pt x="0" y="0"/>
                </a:moveTo>
                <a:lnTo>
                  <a:pt x="16513000" y="0"/>
                </a:lnTo>
                <a:lnTo>
                  <a:pt x="16513000" y="5280388"/>
                </a:lnTo>
                <a:lnTo>
                  <a:pt x="0" y="5280388"/>
                </a:lnTo>
                <a:lnTo>
                  <a:pt x="0" y="0"/>
                </a:lnTo>
                <a:close/>
              </a:path>
            </a:pathLst>
          </a:custGeom>
          <a:blipFill>
            <a:blip r:embed="rId4"/>
            <a:stretch>
              <a:fillRect l="0" t="0" r="0" b="0"/>
            </a:stretch>
          </a:blipFill>
        </p:spPr>
      </p:sp>
      <p:sp>
        <p:nvSpPr>
          <p:cNvPr name="TextBox 7" id="7"/>
          <p:cNvSpPr txBox="true"/>
          <p:nvPr/>
        </p:nvSpPr>
        <p:spPr>
          <a:xfrm rot="0">
            <a:off x="10879799" y="1125041"/>
            <a:ext cx="6357426" cy="1234442"/>
          </a:xfrm>
          <a:prstGeom prst="rect">
            <a:avLst/>
          </a:prstGeom>
        </p:spPr>
        <p:txBody>
          <a:bodyPr anchor="t" rtlCol="false" tIns="0" lIns="0" bIns="0" rIns="0">
            <a:spAutoFit/>
          </a:bodyPr>
          <a:lstStyle/>
          <a:p>
            <a:pPr algn="r">
              <a:lnSpc>
                <a:spcPts val="10184"/>
              </a:lnSpc>
              <a:spcBef>
                <a:spcPct val="0"/>
              </a:spcBef>
            </a:pPr>
            <a:r>
              <a:rPr lang="en-US" sz="7274">
                <a:solidFill>
                  <a:srgbClr val="05412D"/>
                </a:solidFill>
                <a:latin typeface="League Gothic"/>
                <a:ea typeface="League Gothic"/>
                <a:cs typeface="League Gothic"/>
                <a:sym typeface="League Gothic"/>
              </a:rPr>
              <a:t>DENAH RUANG KTHU</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04" t="0" r="-2204" b="0"/>
            </a:stretch>
          </a:blipFill>
        </p:spPr>
      </p:sp>
      <p:grpSp>
        <p:nvGrpSpPr>
          <p:cNvPr name="Group 3" id="3"/>
          <p:cNvGrpSpPr/>
          <p:nvPr/>
        </p:nvGrpSpPr>
        <p:grpSpPr>
          <a:xfrm rot="0">
            <a:off x="849457" y="2216650"/>
            <a:ext cx="7449180" cy="1073752"/>
            <a:chOff x="0" y="0"/>
            <a:chExt cx="2332667" cy="336239"/>
          </a:xfrm>
        </p:grpSpPr>
        <p:sp>
          <p:nvSpPr>
            <p:cNvPr name="Freeform 4" id="4"/>
            <p:cNvSpPr/>
            <p:nvPr/>
          </p:nvSpPr>
          <p:spPr>
            <a:xfrm flipH="false" flipV="false" rot="0">
              <a:off x="0" y="0"/>
              <a:ext cx="2332668" cy="336239"/>
            </a:xfrm>
            <a:custGeom>
              <a:avLst/>
              <a:gdLst/>
              <a:ahLst/>
              <a:cxnLst/>
              <a:rect r="r" b="b" t="t" l="l"/>
              <a:pathLst>
                <a:path h="336239" w="2332668">
                  <a:moveTo>
                    <a:pt x="20786" y="0"/>
                  </a:moveTo>
                  <a:lnTo>
                    <a:pt x="2311882" y="0"/>
                  </a:lnTo>
                  <a:cubicBezTo>
                    <a:pt x="2323361" y="0"/>
                    <a:pt x="2332668" y="9306"/>
                    <a:pt x="2332668" y="20786"/>
                  </a:cubicBezTo>
                  <a:lnTo>
                    <a:pt x="2332668" y="315453"/>
                  </a:lnTo>
                  <a:cubicBezTo>
                    <a:pt x="2332668" y="320966"/>
                    <a:pt x="2330478" y="326253"/>
                    <a:pt x="2326579" y="330151"/>
                  </a:cubicBezTo>
                  <a:cubicBezTo>
                    <a:pt x="2322681" y="334049"/>
                    <a:pt x="2317394" y="336239"/>
                    <a:pt x="2311882" y="336239"/>
                  </a:cubicBezTo>
                  <a:lnTo>
                    <a:pt x="20786" y="336239"/>
                  </a:lnTo>
                  <a:cubicBezTo>
                    <a:pt x="15273" y="336239"/>
                    <a:pt x="9986" y="334049"/>
                    <a:pt x="6088" y="330151"/>
                  </a:cubicBezTo>
                  <a:cubicBezTo>
                    <a:pt x="2190" y="326253"/>
                    <a:pt x="0" y="320966"/>
                    <a:pt x="0" y="315453"/>
                  </a:cubicBezTo>
                  <a:lnTo>
                    <a:pt x="0" y="20786"/>
                  </a:lnTo>
                  <a:cubicBezTo>
                    <a:pt x="0" y="15273"/>
                    <a:pt x="2190" y="9986"/>
                    <a:pt x="6088" y="6088"/>
                  </a:cubicBezTo>
                  <a:cubicBezTo>
                    <a:pt x="9986" y="2190"/>
                    <a:pt x="15273" y="0"/>
                    <a:pt x="20786" y="0"/>
                  </a:cubicBezTo>
                  <a:close/>
                </a:path>
              </a:pathLst>
            </a:custGeom>
            <a:solidFill>
              <a:srgbClr val="085138"/>
            </a:solidFill>
          </p:spPr>
        </p:sp>
        <p:sp>
          <p:nvSpPr>
            <p:cNvPr name="TextBox 5" id="5"/>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9411049" y="2216650"/>
            <a:ext cx="7449180" cy="1073752"/>
            <a:chOff x="0" y="0"/>
            <a:chExt cx="2332667" cy="336239"/>
          </a:xfrm>
        </p:grpSpPr>
        <p:sp>
          <p:nvSpPr>
            <p:cNvPr name="Freeform 7" id="7"/>
            <p:cNvSpPr/>
            <p:nvPr/>
          </p:nvSpPr>
          <p:spPr>
            <a:xfrm flipH="false" flipV="false" rot="0">
              <a:off x="0" y="0"/>
              <a:ext cx="2332668" cy="336239"/>
            </a:xfrm>
            <a:custGeom>
              <a:avLst/>
              <a:gdLst/>
              <a:ahLst/>
              <a:cxnLst/>
              <a:rect r="r" b="b" t="t" l="l"/>
              <a:pathLst>
                <a:path h="336239" w="2332668">
                  <a:moveTo>
                    <a:pt x="20786" y="0"/>
                  </a:moveTo>
                  <a:lnTo>
                    <a:pt x="2311882" y="0"/>
                  </a:lnTo>
                  <a:cubicBezTo>
                    <a:pt x="2323361" y="0"/>
                    <a:pt x="2332668" y="9306"/>
                    <a:pt x="2332668" y="20786"/>
                  </a:cubicBezTo>
                  <a:lnTo>
                    <a:pt x="2332668" y="315453"/>
                  </a:lnTo>
                  <a:cubicBezTo>
                    <a:pt x="2332668" y="320966"/>
                    <a:pt x="2330478" y="326253"/>
                    <a:pt x="2326579" y="330151"/>
                  </a:cubicBezTo>
                  <a:cubicBezTo>
                    <a:pt x="2322681" y="334049"/>
                    <a:pt x="2317394" y="336239"/>
                    <a:pt x="2311882" y="336239"/>
                  </a:cubicBezTo>
                  <a:lnTo>
                    <a:pt x="20786" y="336239"/>
                  </a:lnTo>
                  <a:cubicBezTo>
                    <a:pt x="15273" y="336239"/>
                    <a:pt x="9986" y="334049"/>
                    <a:pt x="6088" y="330151"/>
                  </a:cubicBezTo>
                  <a:cubicBezTo>
                    <a:pt x="2190" y="326253"/>
                    <a:pt x="0" y="320966"/>
                    <a:pt x="0" y="315453"/>
                  </a:cubicBezTo>
                  <a:lnTo>
                    <a:pt x="0" y="20786"/>
                  </a:lnTo>
                  <a:cubicBezTo>
                    <a:pt x="0" y="15273"/>
                    <a:pt x="2190" y="9986"/>
                    <a:pt x="6088" y="6088"/>
                  </a:cubicBezTo>
                  <a:cubicBezTo>
                    <a:pt x="9986" y="2190"/>
                    <a:pt x="15273" y="0"/>
                    <a:pt x="20786" y="0"/>
                  </a:cubicBezTo>
                  <a:close/>
                </a:path>
              </a:pathLst>
            </a:custGeom>
            <a:solidFill>
              <a:srgbClr val="085138"/>
            </a:solidFill>
          </p:spPr>
        </p:sp>
        <p:sp>
          <p:nvSpPr>
            <p:cNvPr name="TextBox 8" id="8"/>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849457" y="3464156"/>
            <a:ext cx="7449180" cy="1073752"/>
            <a:chOff x="0" y="0"/>
            <a:chExt cx="2332667" cy="336239"/>
          </a:xfrm>
        </p:grpSpPr>
        <p:sp>
          <p:nvSpPr>
            <p:cNvPr name="Freeform 10" id="10"/>
            <p:cNvSpPr/>
            <p:nvPr/>
          </p:nvSpPr>
          <p:spPr>
            <a:xfrm flipH="false" flipV="false" rot="0">
              <a:off x="0" y="0"/>
              <a:ext cx="2332668" cy="336239"/>
            </a:xfrm>
            <a:custGeom>
              <a:avLst/>
              <a:gdLst/>
              <a:ahLst/>
              <a:cxnLst/>
              <a:rect r="r" b="b" t="t" l="l"/>
              <a:pathLst>
                <a:path h="336239" w="2332668">
                  <a:moveTo>
                    <a:pt x="20786" y="0"/>
                  </a:moveTo>
                  <a:lnTo>
                    <a:pt x="2311882" y="0"/>
                  </a:lnTo>
                  <a:cubicBezTo>
                    <a:pt x="2323361" y="0"/>
                    <a:pt x="2332668" y="9306"/>
                    <a:pt x="2332668" y="20786"/>
                  </a:cubicBezTo>
                  <a:lnTo>
                    <a:pt x="2332668" y="315453"/>
                  </a:lnTo>
                  <a:cubicBezTo>
                    <a:pt x="2332668" y="320966"/>
                    <a:pt x="2330478" y="326253"/>
                    <a:pt x="2326579" y="330151"/>
                  </a:cubicBezTo>
                  <a:cubicBezTo>
                    <a:pt x="2322681" y="334049"/>
                    <a:pt x="2317394" y="336239"/>
                    <a:pt x="2311882" y="336239"/>
                  </a:cubicBezTo>
                  <a:lnTo>
                    <a:pt x="20786" y="336239"/>
                  </a:lnTo>
                  <a:cubicBezTo>
                    <a:pt x="15273" y="336239"/>
                    <a:pt x="9986" y="334049"/>
                    <a:pt x="6088" y="330151"/>
                  </a:cubicBezTo>
                  <a:cubicBezTo>
                    <a:pt x="2190" y="326253"/>
                    <a:pt x="0" y="320966"/>
                    <a:pt x="0" y="315453"/>
                  </a:cubicBezTo>
                  <a:lnTo>
                    <a:pt x="0" y="20786"/>
                  </a:lnTo>
                  <a:cubicBezTo>
                    <a:pt x="0" y="15273"/>
                    <a:pt x="2190" y="9986"/>
                    <a:pt x="6088" y="6088"/>
                  </a:cubicBezTo>
                  <a:cubicBezTo>
                    <a:pt x="9986" y="2190"/>
                    <a:pt x="15273" y="0"/>
                    <a:pt x="20786" y="0"/>
                  </a:cubicBezTo>
                  <a:close/>
                </a:path>
              </a:pathLst>
            </a:custGeom>
            <a:solidFill>
              <a:srgbClr val="085138"/>
            </a:solidFill>
          </p:spPr>
        </p:sp>
        <p:sp>
          <p:nvSpPr>
            <p:cNvPr name="TextBox 11" id="11"/>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9411049" y="3464156"/>
            <a:ext cx="7449180" cy="1073752"/>
            <a:chOff x="0" y="0"/>
            <a:chExt cx="2332667" cy="336239"/>
          </a:xfrm>
        </p:grpSpPr>
        <p:sp>
          <p:nvSpPr>
            <p:cNvPr name="Freeform 13" id="13"/>
            <p:cNvSpPr/>
            <p:nvPr/>
          </p:nvSpPr>
          <p:spPr>
            <a:xfrm flipH="false" flipV="false" rot="0">
              <a:off x="0" y="0"/>
              <a:ext cx="2332668" cy="336239"/>
            </a:xfrm>
            <a:custGeom>
              <a:avLst/>
              <a:gdLst/>
              <a:ahLst/>
              <a:cxnLst/>
              <a:rect r="r" b="b" t="t" l="l"/>
              <a:pathLst>
                <a:path h="336239" w="2332668">
                  <a:moveTo>
                    <a:pt x="20786" y="0"/>
                  </a:moveTo>
                  <a:lnTo>
                    <a:pt x="2311882" y="0"/>
                  </a:lnTo>
                  <a:cubicBezTo>
                    <a:pt x="2323361" y="0"/>
                    <a:pt x="2332668" y="9306"/>
                    <a:pt x="2332668" y="20786"/>
                  </a:cubicBezTo>
                  <a:lnTo>
                    <a:pt x="2332668" y="315453"/>
                  </a:lnTo>
                  <a:cubicBezTo>
                    <a:pt x="2332668" y="320966"/>
                    <a:pt x="2330478" y="326253"/>
                    <a:pt x="2326579" y="330151"/>
                  </a:cubicBezTo>
                  <a:cubicBezTo>
                    <a:pt x="2322681" y="334049"/>
                    <a:pt x="2317394" y="336239"/>
                    <a:pt x="2311882" y="336239"/>
                  </a:cubicBezTo>
                  <a:lnTo>
                    <a:pt x="20786" y="336239"/>
                  </a:lnTo>
                  <a:cubicBezTo>
                    <a:pt x="15273" y="336239"/>
                    <a:pt x="9986" y="334049"/>
                    <a:pt x="6088" y="330151"/>
                  </a:cubicBezTo>
                  <a:cubicBezTo>
                    <a:pt x="2190" y="326253"/>
                    <a:pt x="0" y="320966"/>
                    <a:pt x="0" y="315453"/>
                  </a:cubicBezTo>
                  <a:lnTo>
                    <a:pt x="0" y="20786"/>
                  </a:lnTo>
                  <a:cubicBezTo>
                    <a:pt x="0" y="15273"/>
                    <a:pt x="2190" y="9986"/>
                    <a:pt x="6088" y="6088"/>
                  </a:cubicBezTo>
                  <a:cubicBezTo>
                    <a:pt x="9986" y="2190"/>
                    <a:pt x="15273" y="0"/>
                    <a:pt x="20786" y="0"/>
                  </a:cubicBezTo>
                  <a:close/>
                </a:path>
              </a:pathLst>
            </a:custGeom>
            <a:solidFill>
              <a:srgbClr val="085138"/>
            </a:solidFill>
          </p:spPr>
        </p:sp>
        <p:sp>
          <p:nvSpPr>
            <p:cNvPr name="TextBox 14" id="14"/>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849457" y="4711661"/>
            <a:ext cx="7449180" cy="1073752"/>
            <a:chOff x="0" y="0"/>
            <a:chExt cx="2332667" cy="336239"/>
          </a:xfrm>
        </p:grpSpPr>
        <p:sp>
          <p:nvSpPr>
            <p:cNvPr name="Freeform 16" id="16"/>
            <p:cNvSpPr/>
            <p:nvPr/>
          </p:nvSpPr>
          <p:spPr>
            <a:xfrm flipH="false" flipV="false" rot="0">
              <a:off x="0" y="0"/>
              <a:ext cx="2332668" cy="336239"/>
            </a:xfrm>
            <a:custGeom>
              <a:avLst/>
              <a:gdLst/>
              <a:ahLst/>
              <a:cxnLst/>
              <a:rect r="r" b="b" t="t" l="l"/>
              <a:pathLst>
                <a:path h="336239" w="2332668">
                  <a:moveTo>
                    <a:pt x="20786" y="0"/>
                  </a:moveTo>
                  <a:lnTo>
                    <a:pt x="2311882" y="0"/>
                  </a:lnTo>
                  <a:cubicBezTo>
                    <a:pt x="2323361" y="0"/>
                    <a:pt x="2332668" y="9306"/>
                    <a:pt x="2332668" y="20786"/>
                  </a:cubicBezTo>
                  <a:lnTo>
                    <a:pt x="2332668" y="315453"/>
                  </a:lnTo>
                  <a:cubicBezTo>
                    <a:pt x="2332668" y="320966"/>
                    <a:pt x="2330478" y="326253"/>
                    <a:pt x="2326579" y="330151"/>
                  </a:cubicBezTo>
                  <a:cubicBezTo>
                    <a:pt x="2322681" y="334049"/>
                    <a:pt x="2317394" y="336239"/>
                    <a:pt x="2311882" y="336239"/>
                  </a:cubicBezTo>
                  <a:lnTo>
                    <a:pt x="20786" y="336239"/>
                  </a:lnTo>
                  <a:cubicBezTo>
                    <a:pt x="15273" y="336239"/>
                    <a:pt x="9986" y="334049"/>
                    <a:pt x="6088" y="330151"/>
                  </a:cubicBezTo>
                  <a:cubicBezTo>
                    <a:pt x="2190" y="326253"/>
                    <a:pt x="0" y="320966"/>
                    <a:pt x="0" y="315453"/>
                  </a:cubicBezTo>
                  <a:lnTo>
                    <a:pt x="0" y="20786"/>
                  </a:lnTo>
                  <a:cubicBezTo>
                    <a:pt x="0" y="15273"/>
                    <a:pt x="2190" y="9986"/>
                    <a:pt x="6088" y="6088"/>
                  </a:cubicBezTo>
                  <a:cubicBezTo>
                    <a:pt x="9986" y="2190"/>
                    <a:pt x="15273" y="0"/>
                    <a:pt x="20786" y="0"/>
                  </a:cubicBezTo>
                  <a:close/>
                </a:path>
              </a:pathLst>
            </a:custGeom>
            <a:solidFill>
              <a:srgbClr val="085138"/>
            </a:solidFill>
          </p:spPr>
        </p:sp>
        <p:sp>
          <p:nvSpPr>
            <p:cNvPr name="TextBox 17" id="17"/>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9411049" y="4711661"/>
            <a:ext cx="7449180" cy="1073752"/>
            <a:chOff x="0" y="0"/>
            <a:chExt cx="2332667" cy="336239"/>
          </a:xfrm>
        </p:grpSpPr>
        <p:sp>
          <p:nvSpPr>
            <p:cNvPr name="Freeform 19" id="19"/>
            <p:cNvSpPr/>
            <p:nvPr/>
          </p:nvSpPr>
          <p:spPr>
            <a:xfrm flipH="false" flipV="false" rot="0">
              <a:off x="0" y="0"/>
              <a:ext cx="2332668" cy="336239"/>
            </a:xfrm>
            <a:custGeom>
              <a:avLst/>
              <a:gdLst/>
              <a:ahLst/>
              <a:cxnLst/>
              <a:rect r="r" b="b" t="t" l="l"/>
              <a:pathLst>
                <a:path h="336239" w="2332668">
                  <a:moveTo>
                    <a:pt x="20786" y="0"/>
                  </a:moveTo>
                  <a:lnTo>
                    <a:pt x="2311882" y="0"/>
                  </a:lnTo>
                  <a:cubicBezTo>
                    <a:pt x="2323361" y="0"/>
                    <a:pt x="2332668" y="9306"/>
                    <a:pt x="2332668" y="20786"/>
                  </a:cubicBezTo>
                  <a:lnTo>
                    <a:pt x="2332668" y="315453"/>
                  </a:lnTo>
                  <a:cubicBezTo>
                    <a:pt x="2332668" y="320966"/>
                    <a:pt x="2330478" y="326253"/>
                    <a:pt x="2326579" y="330151"/>
                  </a:cubicBezTo>
                  <a:cubicBezTo>
                    <a:pt x="2322681" y="334049"/>
                    <a:pt x="2317394" y="336239"/>
                    <a:pt x="2311882" y="336239"/>
                  </a:cubicBezTo>
                  <a:lnTo>
                    <a:pt x="20786" y="336239"/>
                  </a:lnTo>
                  <a:cubicBezTo>
                    <a:pt x="15273" y="336239"/>
                    <a:pt x="9986" y="334049"/>
                    <a:pt x="6088" y="330151"/>
                  </a:cubicBezTo>
                  <a:cubicBezTo>
                    <a:pt x="2190" y="326253"/>
                    <a:pt x="0" y="320966"/>
                    <a:pt x="0" y="315453"/>
                  </a:cubicBezTo>
                  <a:lnTo>
                    <a:pt x="0" y="20786"/>
                  </a:lnTo>
                  <a:cubicBezTo>
                    <a:pt x="0" y="15273"/>
                    <a:pt x="2190" y="9986"/>
                    <a:pt x="6088" y="6088"/>
                  </a:cubicBezTo>
                  <a:cubicBezTo>
                    <a:pt x="9986" y="2190"/>
                    <a:pt x="15273" y="0"/>
                    <a:pt x="20786" y="0"/>
                  </a:cubicBezTo>
                  <a:close/>
                </a:path>
              </a:pathLst>
            </a:custGeom>
            <a:solidFill>
              <a:srgbClr val="085138"/>
            </a:solidFill>
          </p:spPr>
        </p:sp>
        <p:sp>
          <p:nvSpPr>
            <p:cNvPr name="TextBox 20" id="20"/>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849457" y="5961659"/>
            <a:ext cx="7449180" cy="1073752"/>
            <a:chOff x="0" y="0"/>
            <a:chExt cx="2332667" cy="336239"/>
          </a:xfrm>
        </p:grpSpPr>
        <p:sp>
          <p:nvSpPr>
            <p:cNvPr name="Freeform 22" id="22"/>
            <p:cNvSpPr/>
            <p:nvPr/>
          </p:nvSpPr>
          <p:spPr>
            <a:xfrm flipH="false" flipV="false" rot="0">
              <a:off x="0" y="0"/>
              <a:ext cx="2332668" cy="336239"/>
            </a:xfrm>
            <a:custGeom>
              <a:avLst/>
              <a:gdLst/>
              <a:ahLst/>
              <a:cxnLst/>
              <a:rect r="r" b="b" t="t" l="l"/>
              <a:pathLst>
                <a:path h="336239" w="2332668">
                  <a:moveTo>
                    <a:pt x="20786" y="0"/>
                  </a:moveTo>
                  <a:lnTo>
                    <a:pt x="2311882" y="0"/>
                  </a:lnTo>
                  <a:cubicBezTo>
                    <a:pt x="2323361" y="0"/>
                    <a:pt x="2332668" y="9306"/>
                    <a:pt x="2332668" y="20786"/>
                  </a:cubicBezTo>
                  <a:lnTo>
                    <a:pt x="2332668" y="315453"/>
                  </a:lnTo>
                  <a:cubicBezTo>
                    <a:pt x="2332668" y="320966"/>
                    <a:pt x="2330478" y="326253"/>
                    <a:pt x="2326579" y="330151"/>
                  </a:cubicBezTo>
                  <a:cubicBezTo>
                    <a:pt x="2322681" y="334049"/>
                    <a:pt x="2317394" y="336239"/>
                    <a:pt x="2311882" y="336239"/>
                  </a:cubicBezTo>
                  <a:lnTo>
                    <a:pt x="20786" y="336239"/>
                  </a:lnTo>
                  <a:cubicBezTo>
                    <a:pt x="15273" y="336239"/>
                    <a:pt x="9986" y="334049"/>
                    <a:pt x="6088" y="330151"/>
                  </a:cubicBezTo>
                  <a:cubicBezTo>
                    <a:pt x="2190" y="326253"/>
                    <a:pt x="0" y="320966"/>
                    <a:pt x="0" y="315453"/>
                  </a:cubicBezTo>
                  <a:lnTo>
                    <a:pt x="0" y="20786"/>
                  </a:lnTo>
                  <a:cubicBezTo>
                    <a:pt x="0" y="15273"/>
                    <a:pt x="2190" y="9986"/>
                    <a:pt x="6088" y="6088"/>
                  </a:cubicBezTo>
                  <a:cubicBezTo>
                    <a:pt x="9986" y="2190"/>
                    <a:pt x="15273" y="0"/>
                    <a:pt x="20786" y="0"/>
                  </a:cubicBezTo>
                  <a:close/>
                </a:path>
              </a:pathLst>
            </a:custGeom>
            <a:solidFill>
              <a:srgbClr val="085138"/>
            </a:solidFill>
          </p:spPr>
        </p:sp>
        <p:sp>
          <p:nvSpPr>
            <p:cNvPr name="TextBox 23" id="23"/>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9411049" y="5961659"/>
            <a:ext cx="7449180" cy="1073752"/>
            <a:chOff x="0" y="0"/>
            <a:chExt cx="2332667" cy="336239"/>
          </a:xfrm>
        </p:grpSpPr>
        <p:sp>
          <p:nvSpPr>
            <p:cNvPr name="Freeform 25" id="25"/>
            <p:cNvSpPr/>
            <p:nvPr/>
          </p:nvSpPr>
          <p:spPr>
            <a:xfrm flipH="false" flipV="false" rot="0">
              <a:off x="0" y="0"/>
              <a:ext cx="2332668" cy="336239"/>
            </a:xfrm>
            <a:custGeom>
              <a:avLst/>
              <a:gdLst/>
              <a:ahLst/>
              <a:cxnLst/>
              <a:rect r="r" b="b" t="t" l="l"/>
              <a:pathLst>
                <a:path h="336239" w="2332668">
                  <a:moveTo>
                    <a:pt x="20786" y="0"/>
                  </a:moveTo>
                  <a:lnTo>
                    <a:pt x="2311882" y="0"/>
                  </a:lnTo>
                  <a:cubicBezTo>
                    <a:pt x="2323361" y="0"/>
                    <a:pt x="2332668" y="9306"/>
                    <a:pt x="2332668" y="20786"/>
                  </a:cubicBezTo>
                  <a:lnTo>
                    <a:pt x="2332668" y="315453"/>
                  </a:lnTo>
                  <a:cubicBezTo>
                    <a:pt x="2332668" y="320966"/>
                    <a:pt x="2330478" y="326253"/>
                    <a:pt x="2326579" y="330151"/>
                  </a:cubicBezTo>
                  <a:cubicBezTo>
                    <a:pt x="2322681" y="334049"/>
                    <a:pt x="2317394" y="336239"/>
                    <a:pt x="2311882" y="336239"/>
                  </a:cubicBezTo>
                  <a:lnTo>
                    <a:pt x="20786" y="336239"/>
                  </a:lnTo>
                  <a:cubicBezTo>
                    <a:pt x="15273" y="336239"/>
                    <a:pt x="9986" y="334049"/>
                    <a:pt x="6088" y="330151"/>
                  </a:cubicBezTo>
                  <a:cubicBezTo>
                    <a:pt x="2190" y="326253"/>
                    <a:pt x="0" y="320966"/>
                    <a:pt x="0" y="315453"/>
                  </a:cubicBezTo>
                  <a:lnTo>
                    <a:pt x="0" y="20786"/>
                  </a:lnTo>
                  <a:cubicBezTo>
                    <a:pt x="0" y="15273"/>
                    <a:pt x="2190" y="9986"/>
                    <a:pt x="6088" y="6088"/>
                  </a:cubicBezTo>
                  <a:cubicBezTo>
                    <a:pt x="9986" y="2190"/>
                    <a:pt x="15273" y="0"/>
                    <a:pt x="20786" y="0"/>
                  </a:cubicBezTo>
                  <a:close/>
                </a:path>
              </a:pathLst>
            </a:custGeom>
            <a:solidFill>
              <a:srgbClr val="085138"/>
            </a:solidFill>
          </p:spPr>
        </p:sp>
        <p:sp>
          <p:nvSpPr>
            <p:cNvPr name="TextBox 26" id="26"/>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sp>
        <p:nvSpPr>
          <p:cNvPr name="Freeform 27" id="27"/>
          <p:cNvSpPr/>
          <p:nvPr/>
        </p:nvSpPr>
        <p:spPr>
          <a:xfrm flipH="false" flipV="false" rot="0">
            <a:off x="1249029" y="2420530"/>
            <a:ext cx="648920" cy="654373"/>
          </a:xfrm>
          <a:custGeom>
            <a:avLst/>
            <a:gdLst/>
            <a:ahLst/>
            <a:cxnLst/>
            <a:rect r="r" b="b" t="t" l="l"/>
            <a:pathLst>
              <a:path h="654373" w="648920">
                <a:moveTo>
                  <a:pt x="0" y="0"/>
                </a:moveTo>
                <a:lnTo>
                  <a:pt x="648920" y="0"/>
                </a:lnTo>
                <a:lnTo>
                  <a:pt x="648920" y="654372"/>
                </a:lnTo>
                <a:lnTo>
                  <a:pt x="0" y="65437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8" id="28"/>
          <p:cNvSpPr/>
          <p:nvPr/>
        </p:nvSpPr>
        <p:spPr>
          <a:xfrm flipH="false" flipV="false" rot="0">
            <a:off x="15833121" y="2420530"/>
            <a:ext cx="648920" cy="654373"/>
          </a:xfrm>
          <a:custGeom>
            <a:avLst/>
            <a:gdLst/>
            <a:ahLst/>
            <a:cxnLst/>
            <a:rect r="r" b="b" t="t" l="l"/>
            <a:pathLst>
              <a:path h="654373" w="648920">
                <a:moveTo>
                  <a:pt x="0" y="0"/>
                </a:moveTo>
                <a:lnTo>
                  <a:pt x="648920" y="0"/>
                </a:lnTo>
                <a:lnTo>
                  <a:pt x="648920" y="654372"/>
                </a:lnTo>
                <a:lnTo>
                  <a:pt x="0" y="65437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9" id="29"/>
          <p:cNvSpPr/>
          <p:nvPr/>
        </p:nvSpPr>
        <p:spPr>
          <a:xfrm flipH="false" flipV="false" rot="0">
            <a:off x="1249029" y="3690596"/>
            <a:ext cx="648920" cy="654373"/>
          </a:xfrm>
          <a:custGeom>
            <a:avLst/>
            <a:gdLst/>
            <a:ahLst/>
            <a:cxnLst/>
            <a:rect r="r" b="b" t="t" l="l"/>
            <a:pathLst>
              <a:path h="654373" w="648920">
                <a:moveTo>
                  <a:pt x="0" y="0"/>
                </a:moveTo>
                <a:lnTo>
                  <a:pt x="648920" y="0"/>
                </a:lnTo>
                <a:lnTo>
                  <a:pt x="648920" y="654372"/>
                </a:lnTo>
                <a:lnTo>
                  <a:pt x="0" y="65437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0" id="30"/>
          <p:cNvSpPr/>
          <p:nvPr/>
        </p:nvSpPr>
        <p:spPr>
          <a:xfrm flipH="false" flipV="false" rot="0">
            <a:off x="15833121" y="3690596"/>
            <a:ext cx="648920" cy="654373"/>
          </a:xfrm>
          <a:custGeom>
            <a:avLst/>
            <a:gdLst/>
            <a:ahLst/>
            <a:cxnLst/>
            <a:rect r="r" b="b" t="t" l="l"/>
            <a:pathLst>
              <a:path h="654373" w="648920">
                <a:moveTo>
                  <a:pt x="0" y="0"/>
                </a:moveTo>
                <a:lnTo>
                  <a:pt x="648920" y="0"/>
                </a:lnTo>
                <a:lnTo>
                  <a:pt x="648920" y="654372"/>
                </a:lnTo>
                <a:lnTo>
                  <a:pt x="0" y="65437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1" id="31"/>
          <p:cNvSpPr/>
          <p:nvPr/>
        </p:nvSpPr>
        <p:spPr>
          <a:xfrm flipH="false" flipV="false" rot="0">
            <a:off x="1249029" y="4938101"/>
            <a:ext cx="648920" cy="654373"/>
          </a:xfrm>
          <a:custGeom>
            <a:avLst/>
            <a:gdLst/>
            <a:ahLst/>
            <a:cxnLst/>
            <a:rect r="r" b="b" t="t" l="l"/>
            <a:pathLst>
              <a:path h="654373" w="648920">
                <a:moveTo>
                  <a:pt x="0" y="0"/>
                </a:moveTo>
                <a:lnTo>
                  <a:pt x="648920" y="0"/>
                </a:lnTo>
                <a:lnTo>
                  <a:pt x="648920" y="654373"/>
                </a:lnTo>
                <a:lnTo>
                  <a:pt x="0" y="6543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2" id="32"/>
          <p:cNvSpPr/>
          <p:nvPr/>
        </p:nvSpPr>
        <p:spPr>
          <a:xfrm flipH="false" flipV="false" rot="0">
            <a:off x="15833121" y="4938101"/>
            <a:ext cx="648920" cy="654373"/>
          </a:xfrm>
          <a:custGeom>
            <a:avLst/>
            <a:gdLst/>
            <a:ahLst/>
            <a:cxnLst/>
            <a:rect r="r" b="b" t="t" l="l"/>
            <a:pathLst>
              <a:path h="654373" w="648920">
                <a:moveTo>
                  <a:pt x="0" y="0"/>
                </a:moveTo>
                <a:lnTo>
                  <a:pt x="648920" y="0"/>
                </a:lnTo>
                <a:lnTo>
                  <a:pt x="648920" y="654373"/>
                </a:lnTo>
                <a:lnTo>
                  <a:pt x="0" y="6543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3" id="33"/>
          <p:cNvSpPr/>
          <p:nvPr/>
        </p:nvSpPr>
        <p:spPr>
          <a:xfrm flipH="false" flipV="false" rot="0">
            <a:off x="1249029" y="6188099"/>
            <a:ext cx="648920" cy="654373"/>
          </a:xfrm>
          <a:custGeom>
            <a:avLst/>
            <a:gdLst/>
            <a:ahLst/>
            <a:cxnLst/>
            <a:rect r="r" b="b" t="t" l="l"/>
            <a:pathLst>
              <a:path h="654373" w="648920">
                <a:moveTo>
                  <a:pt x="0" y="0"/>
                </a:moveTo>
                <a:lnTo>
                  <a:pt x="648920" y="0"/>
                </a:lnTo>
                <a:lnTo>
                  <a:pt x="648920" y="654373"/>
                </a:lnTo>
                <a:lnTo>
                  <a:pt x="0" y="6543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4" id="34"/>
          <p:cNvSpPr/>
          <p:nvPr/>
        </p:nvSpPr>
        <p:spPr>
          <a:xfrm flipH="false" flipV="false" rot="0">
            <a:off x="15833121" y="6188099"/>
            <a:ext cx="648920" cy="654373"/>
          </a:xfrm>
          <a:custGeom>
            <a:avLst/>
            <a:gdLst/>
            <a:ahLst/>
            <a:cxnLst/>
            <a:rect r="r" b="b" t="t" l="l"/>
            <a:pathLst>
              <a:path h="654373" w="648920">
                <a:moveTo>
                  <a:pt x="0" y="0"/>
                </a:moveTo>
                <a:lnTo>
                  <a:pt x="648920" y="0"/>
                </a:lnTo>
                <a:lnTo>
                  <a:pt x="648920" y="654373"/>
                </a:lnTo>
                <a:lnTo>
                  <a:pt x="0" y="6543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5" id="35"/>
          <p:cNvSpPr txBox="true"/>
          <p:nvPr/>
        </p:nvSpPr>
        <p:spPr>
          <a:xfrm rot="0">
            <a:off x="3130611" y="743449"/>
            <a:ext cx="13133949" cy="854076"/>
          </a:xfrm>
          <a:prstGeom prst="rect">
            <a:avLst/>
          </a:prstGeom>
        </p:spPr>
        <p:txBody>
          <a:bodyPr anchor="t" rtlCol="false" tIns="0" lIns="0" bIns="0" rIns="0">
            <a:spAutoFit/>
          </a:bodyPr>
          <a:lstStyle/>
          <a:p>
            <a:pPr algn="ctr">
              <a:lnSpc>
                <a:spcPts val="6999"/>
              </a:lnSpc>
            </a:pPr>
            <a:r>
              <a:rPr lang="en-US" b="true" sz="4999">
                <a:solidFill>
                  <a:srgbClr val="03403B"/>
                </a:solidFill>
                <a:latin typeface="Oswald Bold"/>
                <a:ea typeface="Oswald Bold"/>
                <a:cs typeface="Oswald Bold"/>
                <a:sym typeface="Oswald Bold"/>
              </a:rPr>
              <a:t>JENIS PELAYANAN KTKHU</a:t>
            </a:r>
          </a:p>
        </p:txBody>
      </p:sp>
      <p:sp>
        <p:nvSpPr>
          <p:cNvPr name="TextBox 36" id="36"/>
          <p:cNvSpPr txBox="true"/>
          <p:nvPr/>
        </p:nvSpPr>
        <p:spPr>
          <a:xfrm rot="0">
            <a:off x="2202556" y="2395465"/>
            <a:ext cx="6096081" cy="652596"/>
          </a:xfrm>
          <a:prstGeom prst="rect">
            <a:avLst/>
          </a:prstGeom>
        </p:spPr>
        <p:txBody>
          <a:bodyPr anchor="t" rtlCol="false" tIns="0" lIns="0" bIns="0" rIns="0">
            <a:spAutoFit/>
          </a:bodyPr>
          <a:lstStyle/>
          <a:p>
            <a:pPr algn="l">
              <a:lnSpc>
                <a:spcPts val="2615"/>
              </a:lnSpc>
            </a:pPr>
            <a:r>
              <a:rPr lang="en-US" sz="1868" b="true">
                <a:solidFill>
                  <a:srgbClr val="FFFFFF"/>
                </a:solidFill>
                <a:latin typeface="Roboto Bold"/>
                <a:ea typeface="Roboto Bold"/>
                <a:cs typeface="Roboto Bold"/>
                <a:sym typeface="Roboto Bold"/>
              </a:rPr>
              <a:t>Modul KTKHU : TOT manasik fisik haji dan alur pelayanan, dan kurikulum pendidikan mengenai KTKHU </a:t>
            </a:r>
          </a:p>
        </p:txBody>
      </p:sp>
      <p:grpSp>
        <p:nvGrpSpPr>
          <p:cNvPr name="Group 37" id="37"/>
          <p:cNvGrpSpPr/>
          <p:nvPr/>
        </p:nvGrpSpPr>
        <p:grpSpPr>
          <a:xfrm rot="0">
            <a:off x="849457" y="7213344"/>
            <a:ext cx="7449180" cy="1073752"/>
            <a:chOff x="0" y="0"/>
            <a:chExt cx="2332667" cy="336239"/>
          </a:xfrm>
        </p:grpSpPr>
        <p:sp>
          <p:nvSpPr>
            <p:cNvPr name="Freeform 38" id="38"/>
            <p:cNvSpPr/>
            <p:nvPr/>
          </p:nvSpPr>
          <p:spPr>
            <a:xfrm flipH="false" flipV="false" rot="0">
              <a:off x="0" y="0"/>
              <a:ext cx="2332668" cy="336239"/>
            </a:xfrm>
            <a:custGeom>
              <a:avLst/>
              <a:gdLst/>
              <a:ahLst/>
              <a:cxnLst/>
              <a:rect r="r" b="b" t="t" l="l"/>
              <a:pathLst>
                <a:path h="336239" w="2332668">
                  <a:moveTo>
                    <a:pt x="20786" y="0"/>
                  </a:moveTo>
                  <a:lnTo>
                    <a:pt x="2311882" y="0"/>
                  </a:lnTo>
                  <a:cubicBezTo>
                    <a:pt x="2323361" y="0"/>
                    <a:pt x="2332668" y="9306"/>
                    <a:pt x="2332668" y="20786"/>
                  </a:cubicBezTo>
                  <a:lnTo>
                    <a:pt x="2332668" y="315453"/>
                  </a:lnTo>
                  <a:cubicBezTo>
                    <a:pt x="2332668" y="320966"/>
                    <a:pt x="2330478" y="326253"/>
                    <a:pt x="2326579" y="330151"/>
                  </a:cubicBezTo>
                  <a:cubicBezTo>
                    <a:pt x="2322681" y="334049"/>
                    <a:pt x="2317394" y="336239"/>
                    <a:pt x="2311882" y="336239"/>
                  </a:cubicBezTo>
                  <a:lnTo>
                    <a:pt x="20786" y="336239"/>
                  </a:lnTo>
                  <a:cubicBezTo>
                    <a:pt x="15273" y="336239"/>
                    <a:pt x="9986" y="334049"/>
                    <a:pt x="6088" y="330151"/>
                  </a:cubicBezTo>
                  <a:cubicBezTo>
                    <a:pt x="2190" y="326253"/>
                    <a:pt x="0" y="320966"/>
                    <a:pt x="0" y="315453"/>
                  </a:cubicBezTo>
                  <a:lnTo>
                    <a:pt x="0" y="20786"/>
                  </a:lnTo>
                  <a:cubicBezTo>
                    <a:pt x="0" y="15273"/>
                    <a:pt x="2190" y="9986"/>
                    <a:pt x="6088" y="6088"/>
                  </a:cubicBezTo>
                  <a:cubicBezTo>
                    <a:pt x="9986" y="2190"/>
                    <a:pt x="15273" y="0"/>
                    <a:pt x="20786" y="0"/>
                  </a:cubicBezTo>
                  <a:close/>
                </a:path>
              </a:pathLst>
            </a:custGeom>
            <a:solidFill>
              <a:srgbClr val="085138"/>
            </a:solidFill>
          </p:spPr>
        </p:sp>
        <p:sp>
          <p:nvSpPr>
            <p:cNvPr name="TextBox 39" id="39"/>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grpSp>
        <p:nvGrpSpPr>
          <p:cNvPr name="Group 40" id="40"/>
          <p:cNvGrpSpPr/>
          <p:nvPr/>
        </p:nvGrpSpPr>
        <p:grpSpPr>
          <a:xfrm rot="0">
            <a:off x="9411049" y="7213344"/>
            <a:ext cx="7449180" cy="1073752"/>
            <a:chOff x="0" y="0"/>
            <a:chExt cx="2332667" cy="336239"/>
          </a:xfrm>
        </p:grpSpPr>
        <p:sp>
          <p:nvSpPr>
            <p:cNvPr name="Freeform 41" id="41"/>
            <p:cNvSpPr/>
            <p:nvPr/>
          </p:nvSpPr>
          <p:spPr>
            <a:xfrm flipH="false" flipV="false" rot="0">
              <a:off x="0" y="0"/>
              <a:ext cx="2332668" cy="336239"/>
            </a:xfrm>
            <a:custGeom>
              <a:avLst/>
              <a:gdLst/>
              <a:ahLst/>
              <a:cxnLst/>
              <a:rect r="r" b="b" t="t" l="l"/>
              <a:pathLst>
                <a:path h="336239" w="2332668">
                  <a:moveTo>
                    <a:pt x="20786" y="0"/>
                  </a:moveTo>
                  <a:lnTo>
                    <a:pt x="2311882" y="0"/>
                  </a:lnTo>
                  <a:cubicBezTo>
                    <a:pt x="2323361" y="0"/>
                    <a:pt x="2332668" y="9306"/>
                    <a:pt x="2332668" y="20786"/>
                  </a:cubicBezTo>
                  <a:lnTo>
                    <a:pt x="2332668" y="315453"/>
                  </a:lnTo>
                  <a:cubicBezTo>
                    <a:pt x="2332668" y="320966"/>
                    <a:pt x="2330478" y="326253"/>
                    <a:pt x="2326579" y="330151"/>
                  </a:cubicBezTo>
                  <a:cubicBezTo>
                    <a:pt x="2322681" y="334049"/>
                    <a:pt x="2317394" y="336239"/>
                    <a:pt x="2311882" y="336239"/>
                  </a:cubicBezTo>
                  <a:lnTo>
                    <a:pt x="20786" y="336239"/>
                  </a:lnTo>
                  <a:cubicBezTo>
                    <a:pt x="15273" y="336239"/>
                    <a:pt x="9986" y="334049"/>
                    <a:pt x="6088" y="330151"/>
                  </a:cubicBezTo>
                  <a:cubicBezTo>
                    <a:pt x="2190" y="326253"/>
                    <a:pt x="0" y="320966"/>
                    <a:pt x="0" y="315453"/>
                  </a:cubicBezTo>
                  <a:lnTo>
                    <a:pt x="0" y="20786"/>
                  </a:lnTo>
                  <a:cubicBezTo>
                    <a:pt x="0" y="15273"/>
                    <a:pt x="2190" y="9986"/>
                    <a:pt x="6088" y="6088"/>
                  </a:cubicBezTo>
                  <a:cubicBezTo>
                    <a:pt x="9986" y="2190"/>
                    <a:pt x="15273" y="0"/>
                    <a:pt x="20786" y="0"/>
                  </a:cubicBezTo>
                  <a:close/>
                </a:path>
              </a:pathLst>
            </a:custGeom>
            <a:solidFill>
              <a:srgbClr val="085138"/>
            </a:solidFill>
          </p:spPr>
        </p:sp>
        <p:sp>
          <p:nvSpPr>
            <p:cNvPr name="TextBox 42" id="42"/>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sp>
        <p:nvSpPr>
          <p:cNvPr name="Freeform 43" id="43"/>
          <p:cNvSpPr/>
          <p:nvPr/>
        </p:nvSpPr>
        <p:spPr>
          <a:xfrm flipH="false" flipV="false" rot="0">
            <a:off x="1249029" y="7439784"/>
            <a:ext cx="648920" cy="654373"/>
          </a:xfrm>
          <a:custGeom>
            <a:avLst/>
            <a:gdLst/>
            <a:ahLst/>
            <a:cxnLst/>
            <a:rect r="r" b="b" t="t" l="l"/>
            <a:pathLst>
              <a:path h="654373" w="648920">
                <a:moveTo>
                  <a:pt x="0" y="0"/>
                </a:moveTo>
                <a:lnTo>
                  <a:pt x="648920" y="0"/>
                </a:lnTo>
                <a:lnTo>
                  <a:pt x="648920" y="654373"/>
                </a:lnTo>
                <a:lnTo>
                  <a:pt x="0" y="6543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4" id="44"/>
          <p:cNvSpPr/>
          <p:nvPr/>
        </p:nvSpPr>
        <p:spPr>
          <a:xfrm flipH="false" flipV="false" rot="0">
            <a:off x="15833121" y="7439784"/>
            <a:ext cx="648920" cy="654373"/>
          </a:xfrm>
          <a:custGeom>
            <a:avLst/>
            <a:gdLst/>
            <a:ahLst/>
            <a:cxnLst/>
            <a:rect r="r" b="b" t="t" l="l"/>
            <a:pathLst>
              <a:path h="654373" w="648920">
                <a:moveTo>
                  <a:pt x="0" y="0"/>
                </a:moveTo>
                <a:lnTo>
                  <a:pt x="648920" y="0"/>
                </a:lnTo>
                <a:lnTo>
                  <a:pt x="648920" y="654373"/>
                </a:lnTo>
                <a:lnTo>
                  <a:pt x="0" y="6543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5" id="45"/>
          <p:cNvSpPr txBox="true"/>
          <p:nvPr/>
        </p:nvSpPr>
        <p:spPr>
          <a:xfrm rot="0">
            <a:off x="2202556" y="3814026"/>
            <a:ext cx="6096081" cy="382270"/>
          </a:xfrm>
          <a:prstGeom prst="rect">
            <a:avLst/>
          </a:prstGeom>
        </p:spPr>
        <p:txBody>
          <a:bodyPr anchor="t" rtlCol="false" tIns="0" lIns="0" bIns="0" rIns="0">
            <a:spAutoFit/>
          </a:bodyPr>
          <a:lstStyle/>
          <a:p>
            <a:pPr algn="l">
              <a:lnSpc>
                <a:spcPts val="3079"/>
              </a:lnSpc>
            </a:pPr>
            <a:r>
              <a:rPr lang="en-US" sz="2199" b="true">
                <a:solidFill>
                  <a:srgbClr val="FFFFFF"/>
                </a:solidFill>
                <a:latin typeface="Roboto Bold"/>
                <a:ea typeface="Roboto Bold"/>
                <a:cs typeface="Roboto Bold"/>
                <a:sym typeface="Roboto Bold"/>
              </a:rPr>
              <a:t>Bimbingan pembinaan KTKHU</a:t>
            </a:r>
          </a:p>
        </p:txBody>
      </p:sp>
      <p:sp>
        <p:nvSpPr>
          <p:cNvPr name="TextBox 46" id="46"/>
          <p:cNvSpPr txBox="true"/>
          <p:nvPr/>
        </p:nvSpPr>
        <p:spPr>
          <a:xfrm rot="0">
            <a:off x="2202556" y="5078282"/>
            <a:ext cx="6096081" cy="382270"/>
          </a:xfrm>
          <a:prstGeom prst="rect">
            <a:avLst/>
          </a:prstGeom>
        </p:spPr>
        <p:txBody>
          <a:bodyPr anchor="t" rtlCol="false" tIns="0" lIns="0" bIns="0" rIns="0">
            <a:spAutoFit/>
          </a:bodyPr>
          <a:lstStyle/>
          <a:p>
            <a:pPr algn="l">
              <a:lnSpc>
                <a:spcPts val="3079"/>
              </a:lnSpc>
            </a:pPr>
            <a:r>
              <a:rPr lang="en-US" sz="2199" b="true">
                <a:solidFill>
                  <a:srgbClr val="FFFFFF"/>
                </a:solidFill>
                <a:latin typeface="Roboto Bold"/>
                <a:ea typeface="Roboto Bold"/>
                <a:cs typeface="Roboto Bold"/>
                <a:sym typeface="Roboto Bold"/>
              </a:rPr>
              <a:t>Bimbingan pembinaan manasik fisik KTKHU</a:t>
            </a:r>
          </a:p>
        </p:txBody>
      </p:sp>
      <p:sp>
        <p:nvSpPr>
          <p:cNvPr name="TextBox 47" id="47"/>
          <p:cNvSpPr txBox="true"/>
          <p:nvPr/>
        </p:nvSpPr>
        <p:spPr>
          <a:xfrm rot="0">
            <a:off x="2202556" y="6328280"/>
            <a:ext cx="6096081" cy="326386"/>
          </a:xfrm>
          <a:prstGeom prst="rect">
            <a:avLst/>
          </a:prstGeom>
        </p:spPr>
        <p:txBody>
          <a:bodyPr anchor="t" rtlCol="false" tIns="0" lIns="0" bIns="0" rIns="0">
            <a:spAutoFit/>
          </a:bodyPr>
          <a:lstStyle/>
          <a:p>
            <a:pPr algn="l">
              <a:lnSpc>
                <a:spcPts val="2615"/>
              </a:lnSpc>
            </a:pPr>
            <a:r>
              <a:rPr lang="en-US" sz="1868" b="true">
                <a:solidFill>
                  <a:srgbClr val="FFFFFF"/>
                </a:solidFill>
                <a:latin typeface="Roboto Bold"/>
                <a:ea typeface="Roboto Bold"/>
                <a:cs typeface="Roboto Bold"/>
                <a:sym typeface="Roboto Bold"/>
              </a:rPr>
              <a:t>Bimbingan spiritual KTKHU ( filosofi haji, sholat khusu )</a:t>
            </a:r>
          </a:p>
        </p:txBody>
      </p:sp>
      <p:sp>
        <p:nvSpPr>
          <p:cNvPr name="TextBox 48" id="48"/>
          <p:cNvSpPr txBox="true"/>
          <p:nvPr/>
        </p:nvSpPr>
        <p:spPr>
          <a:xfrm rot="0">
            <a:off x="2202556" y="7416860"/>
            <a:ext cx="6096081" cy="652596"/>
          </a:xfrm>
          <a:prstGeom prst="rect">
            <a:avLst/>
          </a:prstGeom>
        </p:spPr>
        <p:txBody>
          <a:bodyPr anchor="t" rtlCol="false" tIns="0" lIns="0" bIns="0" rIns="0">
            <a:spAutoFit/>
          </a:bodyPr>
          <a:lstStyle/>
          <a:p>
            <a:pPr algn="l">
              <a:lnSpc>
                <a:spcPts val="2615"/>
              </a:lnSpc>
            </a:pPr>
            <a:r>
              <a:rPr lang="en-US" sz="1868" b="true">
                <a:solidFill>
                  <a:srgbClr val="FFFFFF"/>
                </a:solidFill>
                <a:latin typeface="Roboto Bold"/>
                <a:ea typeface="Roboto Bold"/>
                <a:cs typeface="Roboto Bold"/>
                <a:sym typeface="Roboto Bold"/>
              </a:rPr>
              <a:t>Pelayanan vaksinasi internasional yang melayani meningitis, influensa, dan lain-lain</a:t>
            </a:r>
          </a:p>
        </p:txBody>
      </p:sp>
      <p:sp>
        <p:nvSpPr>
          <p:cNvPr name="TextBox 49" id="49"/>
          <p:cNvSpPr txBox="true"/>
          <p:nvPr/>
        </p:nvSpPr>
        <p:spPr>
          <a:xfrm rot="0">
            <a:off x="9411049" y="2395465"/>
            <a:ext cx="6096081" cy="652596"/>
          </a:xfrm>
          <a:prstGeom prst="rect">
            <a:avLst/>
          </a:prstGeom>
        </p:spPr>
        <p:txBody>
          <a:bodyPr anchor="t" rtlCol="false" tIns="0" lIns="0" bIns="0" rIns="0">
            <a:spAutoFit/>
          </a:bodyPr>
          <a:lstStyle/>
          <a:p>
            <a:pPr algn="r">
              <a:lnSpc>
                <a:spcPts val="2615"/>
              </a:lnSpc>
            </a:pPr>
            <a:r>
              <a:rPr lang="en-US" sz="1868" b="true">
                <a:solidFill>
                  <a:srgbClr val="FFFFFF"/>
                </a:solidFill>
                <a:latin typeface="Roboto Bold"/>
                <a:ea typeface="Roboto Bold"/>
                <a:cs typeface="Roboto Bold"/>
                <a:sym typeface="Roboto Bold"/>
              </a:rPr>
              <a:t>Pelayanan konsultasi spesialisasi </a:t>
            </a:r>
          </a:p>
          <a:p>
            <a:pPr algn="r">
              <a:lnSpc>
                <a:spcPts val="2615"/>
              </a:lnSpc>
            </a:pPr>
            <a:r>
              <a:rPr lang="en-US" sz="1868" b="true">
                <a:solidFill>
                  <a:srgbClr val="FFFFFF"/>
                </a:solidFill>
                <a:latin typeface="Roboto Bold"/>
                <a:ea typeface="Roboto Bold"/>
                <a:cs typeface="Roboto Bold"/>
                <a:sym typeface="Roboto Bold"/>
              </a:rPr>
              <a:t>kasus-kasus jema’ah haji</a:t>
            </a:r>
          </a:p>
        </p:txBody>
      </p:sp>
      <p:sp>
        <p:nvSpPr>
          <p:cNvPr name="TextBox 50" id="50"/>
          <p:cNvSpPr txBox="true"/>
          <p:nvPr/>
        </p:nvSpPr>
        <p:spPr>
          <a:xfrm rot="0">
            <a:off x="9411049" y="3692372"/>
            <a:ext cx="6096081" cy="978806"/>
          </a:xfrm>
          <a:prstGeom prst="rect">
            <a:avLst/>
          </a:prstGeom>
        </p:spPr>
        <p:txBody>
          <a:bodyPr anchor="t" rtlCol="false" tIns="0" lIns="0" bIns="0" rIns="0">
            <a:spAutoFit/>
          </a:bodyPr>
          <a:lstStyle/>
          <a:p>
            <a:pPr algn="r">
              <a:lnSpc>
                <a:spcPts val="2615"/>
              </a:lnSpc>
            </a:pPr>
            <a:r>
              <a:rPr lang="en-US" sz="1868" b="true">
                <a:solidFill>
                  <a:srgbClr val="FFFFFF"/>
                </a:solidFill>
                <a:latin typeface="Roboto Bold"/>
                <a:ea typeface="Roboto Bold"/>
                <a:cs typeface="Roboto Bold"/>
                <a:sym typeface="Roboto Bold"/>
              </a:rPr>
              <a:t>Pelayanan konsultasi tim inti KTKHU </a:t>
            </a:r>
          </a:p>
          <a:p>
            <a:pPr algn="r">
              <a:lnSpc>
                <a:spcPts val="2615"/>
              </a:lnSpc>
            </a:pPr>
            <a:r>
              <a:rPr lang="en-US" sz="1868" b="true">
                <a:solidFill>
                  <a:srgbClr val="FFFFFF"/>
                </a:solidFill>
                <a:latin typeface="Roboto Bold"/>
                <a:ea typeface="Roboto Bold"/>
                <a:cs typeface="Roboto Bold"/>
                <a:sym typeface="Roboto Bold"/>
              </a:rPr>
              <a:t>untuk mencapai istitha’ah </a:t>
            </a:r>
          </a:p>
          <a:p>
            <a:pPr algn="r">
              <a:lnSpc>
                <a:spcPts val="2615"/>
              </a:lnSpc>
            </a:pPr>
          </a:p>
        </p:txBody>
      </p:sp>
      <p:sp>
        <p:nvSpPr>
          <p:cNvPr name="TextBox 51" id="51"/>
          <p:cNvSpPr txBox="true"/>
          <p:nvPr/>
        </p:nvSpPr>
        <p:spPr>
          <a:xfrm rot="0">
            <a:off x="9411049" y="4898427"/>
            <a:ext cx="6096081" cy="652596"/>
          </a:xfrm>
          <a:prstGeom prst="rect">
            <a:avLst/>
          </a:prstGeom>
        </p:spPr>
        <p:txBody>
          <a:bodyPr anchor="t" rtlCol="false" tIns="0" lIns="0" bIns="0" rIns="0">
            <a:spAutoFit/>
          </a:bodyPr>
          <a:lstStyle/>
          <a:p>
            <a:pPr algn="r">
              <a:lnSpc>
                <a:spcPts val="2615"/>
              </a:lnSpc>
            </a:pPr>
            <a:r>
              <a:rPr lang="en-US" sz="1868" b="true">
                <a:solidFill>
                  <a:srgbClr val="FFFFFF"/>
                </a:solidFill>
                <a:latin typeface="Roboto Bold"/>
                <a:ea typeface="Roboto Bold"/>
                <a:cs typeface="Roboto Bold"/>
                <a:sym typeface="Roboto Bold"/>
              </a:rPr>
              <a:t>Pelayanan rujukan embarkasi </a:t>
            </a:r>
          </a:p>
          <a:p>
            <a:pPr algn="r">
              <a:lnSpc>
                <a:spcPts val="2615"/>
              </a:lnSpc>
            </a:pPr>
            <a:r>
              <a:rPr lang="en-US" sz="1868" b="true">
                <a:solidFill>
                  <a:srgbClr val="FFFFFF"/>
                </a:solidFill>
                <a:latin typeface="Roboto Bold"/>
                <a:ea typeface="Roboto Bold"/>
                <a:cs typeface="Roboto Bold"/>
                <a:sym typeface="Roboto Bold"/>
              </a:rPr>
              <a:t>dan debarkasi selama musim haji</a:t>
            </a:r>
          </a:p>
        </p:txBody>
      </p:sp>
      <p:sp>
        <p:nvSpPr>
          <p:cNvPr name="TextBox 52" id="52"/>
          <p:cNvSpPr txBox="true"/>
          <p:nvPr/>
        </p:nvSpPr>
        <p:spPr>
          <a:xfrm rot="0">
            <a:off x="9411049" y="6311530"/>
            <a:ext cx="6096081" cy="326386"/>
          </a:xfrm>
          <a:prstGeom prst="rect">
            <a:avLst/>
          </a:prstGeom>
        </p:spPr>
        <p:txBody>
          <a:bodyPr anchor="t" rtlCol="false" tIns="0" lIns="0" bIns="0" rIns="0">
            <a:spAutoFit/>
          </a:bodyPr>
          <a:lstStyle/>
          <a:p>
            <a:pPr algn="r">
              <a:lnSpc>
                <a:spcPts val="2615"/>
              </a:lnSpc>
            </a:pPr>
            <a:r>
              <a:rPr lang="en-US" sz="1868" b="true">
                <a:solidFill>
                  <a:srgbClr val="FFFFFF"/>
                </a:solidFill>
                <a:latin typeface="Roboto Bold"/>
                <a:ea typeface="Roboto Bold"/>
                <a:cs typeface="Roboto Bold"/>
                <a:sym typeface="Roboto Bold"/>
              </a:rPr>
              <a:t>Pelayanan konsultasi kesehatan umroh</a:t>
            </a:r>
          </a:p>
        </p:txBody>
      </p:sp>
      <p:sp>
        <p:nvSpPr>
          <p:cNvPr name="TextBox 53" id="53"/>
          <p:cNvSpPr txBox="true"/>
          <p:nvPr/>
        </p:nvSpPr>
        <p:spPr>
          <a:xfrm rot="0">
            <a:off x="9500016" y="7246530"/>
            <a:ext cx="6096081" cy="912606"/>
          </a:xfrm>
          <a:prstGeom prst="rect">
            <a:avLst/>
          </a:prstGeom>
        </p:spPr>
        <p:txBody>
          <a:bodyPr anchor="t" rtlCol="false" tIns="0" lIns="0" bIns="0" rIns="0">
            <a:spAutoFit/>
          </a:bodyPr>
          <a:lstStyle/>
          <a:p>
            <a:pPr algn="r">
              <a:lnSpc>
                <a:spcPts val="2470"/>
              </a:lnSpc>
            </a:pPr>
            <a:r>
              <a:rPr lang="en-US" sz="1764" b="true">
                <a:solidFill>
                  <a:srgbClr val="FFFFFF"/>
                </a:solidFill>
                <a:latin typeface="Roboto Bold"/>
                <a:ea typeface="Roboto Bold"/>
                <a:cs typeface="Roboto Bold"/>
                <a:sym typeface="Roboto Bold"/>
              </a:rPr>
              <a:t>Pelayanan penjualan pengembangan unit bisnis dalam produk-produk KTKHU seperti : jam kesehatan, sandal haji, korslet, sabun haji odol haji dan oleh-oleh haji</a:t>
            </a:r>
            <a:r>
              <a:rPr lang="en-US" sz="1764">
                <a:solidFill>
                  <a:srgbClr val="FFFFFF"/>
                </a:solidFill>
                <a:latin typeface="Roboto"/>
                <a:ea typeface="Roboto"/>
                <a:cs typeface="Roboto"/>
                <a:sym typeface="Roboto"/>
              </a:rPr>
              <a:t>]</a:t>
            </a:r>
          </a:p>
        </p:txBody>
      </p:sp>
      <p:grpSp>
        <p:nvGrpSpPr>
          <p:cNvPr name="Group 54" id="54"/>
          <p:cNvGrpSpPr/>
          <p:nvPr/>
        </p:nvGrpSpPr>
        <p:grpSpPr>
          <a:xfrm rot="0">
            <a:off x="9411049" y="8465029"/>
            <a:ext cx="7449180" cy="1073752"/>
            <a:chOff x="0" y="0"/>
            <a:chExt cx="2332667" cy="336239"/>
          </a:xfrm>
        </p:grpSpPr>
        <p:sp>
          <p:nvSpPr>
            <p:cNvPr name="Freeform 55" id="55"/>
            <p:cNvSpPr/>
            <p:nvPr/>
          </p:nvSpPr>
          <p:spPr>
            <a:xfrm flipH="false" flipV="false" rot="0">
              <a:off x="0" y="0"/>
              <a:ext cx="2332668" cy="336239"/>
            </a:xfrm>
            <a:custGeom>
              <a:avLst/>
              <a:gdLst/>
              <a:ahLst/>
              <a:cxnLst/>
              <a:rect r="r" b="b" t="t" l="l"/>
              <a:pathLst>
                <a:path h="336239" w="2332668">
                  <a:moveTo>
                    <a:pt x="20786" y="0"/>
                  </a:moveTo>
                  <a:lnTo>
                    <a:pt x="2311882" y="0"/>
                  </a:lnTo>
                  <a:cubicBezTo>
                    <a:pt x="2323361" y="0"/>
                    <a:pt x="2332668" y="9306"/>
                    <a:pt x="2332668" y="20786"/>
                  </a:cubicBezTo>
                  <a:lnTo>
                    <a:pt x="2332668" y="315453"/>
                  </a:lnTo>
                  <a:cubicBezTo>
                    <a:pt x="2332668" y="320966"/>
                    <a:pt x="2330478" y="326253"/>
                    <a:pt x="2326579" y="330151"/>
                  </a:cubicBezTo>
                  <a:cubicBezTo>
                    <a:pt x="2322681" y="334049"/>
                    <a:pt x="2317394" y="336239"/>
                    <a:pt x="2311882" y="336239"/>
                  </a:cubicBezTo>
                  <a:lnTo>
                    <a:pt x="20786" y="336239"/>
                  </a:lnTo>
                  <a:cubicBezTo>
                    <a:pt x="15273" y="336239"/>
                    <a:pt x="9986" y="334049"/>
                    <a:pt x="6088" y="330151"/>
                  </a:cubicBezTo>
                  <a:cubicBezTo>
                    <a:pt x="2190" y="326253"/>
                    <a:pt x="0" y="320966"/>
                    <a:pt x="0" y="315453"/>
                  </a:cubicBezTo>
                  <a:lnTo>
                    <a:pt x="0" y="20786"/>
                  </a:lnTo>
                  <a:cubicBezTo>
                    <a:pt x="0" y="15273"/>
                    <a:pt x="2190" y="9986"/>
                    <a:pt x="6088" y="6088"/>
                  </a:cubicBezTo>
                  <a:cubicBezTo>
                    <a:pt x="9986" y="2190"/>
                    <a:pt x="15273" y="0"/>
                    <a:pt x="20786" y="0"/>
                  </a:cubicBezTo>
                  <a:close/>
                </a:path>
              </a:pathLst>
            </a:custGeom>
            <a:solidFill>
              <a:srgbClr val="085138"/>
            </a:solidFill>
          </p:spPr>
        </p:sp>
        <p:sp>
          <p:nvSpPr>
            <p:cNvPr name="TextBox 56" id="56"/>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sp>
        <p:nvSpPr>
          <p:cNvPr name="Freeform 57" id="57"/>
          <p:cNvSpPr/>
          <p:nvPr/>
        </p:nvSpPr>
        <p:spPr>
          <a:xfrm flipH="false" flipV="false" rot="0">
            <a:off x="15833121" y="8691469"/>
            <a:ext cx="648920" cy="654373"/>
          </a:xfrm>
          <a:custGeom>
            <a:avLst/>
            <a:gdLst/>
            <a:ahLst/>
            <a:cxnLst/>
            <a:rect r="r" b="b" t="t" l="l"/>
            <a:pathLst>
              <a:path h="654373" w="648920">
                <a:moveTo>
                  <a:pt x="0" y="0"/>
                </a:moveTo>
                <a:lnTo>
                  <a:pt x="648920" y="0"/>
                </a:lnTo>
                <a:lnTo>
                  <a:pt x="648920" y="654373"/>
                </a:lnTo>
                <a:lnTo>
                  <a:pt x="0" y="6543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8" id="58"/>
          <p:cNvSpPr txBox="true"/>
          <p:nvPr/>
        </p:nvSpPr>
        <p:spPr>
          <a:xfrm rot="0">
            <a:off x="9500016" y="8653369"/>
            <a:ext cx="6096081" cy="606167"/>
          </a:xfrm>
          <a:prstGeom prst="rect">
            <a:avLst/>
          </a:prstGeom>
        </p:spPr>
        <p:txBody>
          <a:bodyPr anchor="t" rtlCol="false" tIns="0" lIns="0" bIns="0" rIns="0">
            <a:spAutoFit/>
          </a:bodyPr>
          <a:lstStyle/>
          <a:p>
            <a:pPr algn="r">
              <a:lnSpc>
                <a:spcPts val="2470"/>
              </a:lnSpc>
            </a:pPr>
            <a:r>
              <a:rPr lang="en-US" sz="1764" b="true">
                <a:solidFill>
                  <a:srgbClr val="FFFFFF"/>
                </a:solidFill>
                <a:latin typeface="Roboto Bold"/>
                <a:ea typeface="Roboto Bold"/>
                <a:cs typeface="Roboto Bold"/>
                <a:sym typeface="Roboto Bold"/>
              </a:rPr>
              <a:t>KTKHU sebagai rujukan pemeriksaan </a:t>
            </a:r>
          </a:p>
          <a:p>
            <a:pPr algn="r">
              <a:lnSpc>
                <a:spcPts val="2470"/>
              </a:lnSpc>
            </a:pPr>
            <a:r>
              <a:rPr lang="en-US" sz="1764" b="true">
                <a:solidFill>
                  <a:srgbClr val="FFFFFF"/>
                </a:solidFill>
                <a:latin typeface="Roboto Bold"/>
                <a:ea typeface="Roboto Bold"/>
                <a:cs typeface="Roboto Bold"/>
                <a:sym typeface="Roboto Bold"/>
              </a:rPr>
              <a:t>dengan parameter istitha’ah</a:t>
            </a:r>
          </a:p>
        </p:txBody>
      </p:sp>
      <p:grpSp>
        <p:nvGrpSpPr>
          <p:cNvPr name="Group 59" id="59"/>
          <p:cNvGrpSpPr/>
          <p:nvPr/>
        </p:nvGrpSpPr>
        <p:grpSpPr>
          <a:xfrm rot="0">
            <a:off x="453112" y="586622"/>
            <a:ext cx="5354998" cy="1210927"/>
            <a:chOff x="0" y="0"/>
            <a:chExt cx="7139997" cy="1614570"/>
          </a:xfrm>
        </p:grpSpPr>
        <p:sp>
          <p:nvSpPr>
            <p:cNvPr name="Freeform 60" id="60"/>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5"/>
              <a:stretch>
                <a:fillRect l="0" t="0" r="0" b="0"/>
              </a:stretch>
            </a:blipFill>
          </p:spPr>
        </p:sp>
        <p:sp>
          <p:nvSpPr>
            <p:cNvPr name="TextBox 61" id="61"/>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04" t="0" r="-2204" b="0"/>
            </a:stretch>
          </a:blipFill>
        </p:spPr>
      </p:sp>
      <p:grpSp>
        <p:nvGrpSpPr>
          <p:cNvPr name="Group 3" id="3"/>
          <p:cNvGrpSpPr/>
          <p:nvPr/>
        </p:nvGrpSpPr>
        <p:grpSpPr>
          <a:xfrm rot="0">
            <a:off x="453112" y="586622"/>
            <a:ext cx="5354998" cy="1210927"/>
            <a:chOff x="0" y="0"/>
            <a:chExt cx="7139997" cy="1614570"/>
          </a:xfrm>
        </p:grpSpPr>
        <p:sp>
          <p:nvSpPr>
            <p:cNvPr name="Freeform 4" id="4"/>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3"/>
              <a:stretch>
                <a:fillRect l="0" t="0" r="0" b="0"/>
              </a:stretch>
            </a:blipFill>
          </p:spPr>
        </p:sp>
        <p:sp>
          <p:nvSpPr>
            <p:cNvPr name="TextBox 5" id="5"/>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grpSp>
        <p:nvGrpSpPr>
          <p:cNvPr name="Group 6" id="6"/>
          <p:cNvGrpSpPr/>
          <p:nvPr/>
        </p:nvGrpSpPr>
        <p:grpSpPr>
          <a:xfrm rot="0">
            <a:off x="1028700" y="3382063"/>
            <a:ext cx="6176062" cy="6176062"/>
            <a:chOff x="0" y="0"/>
            <a:chExt cx="8234749" cy="8234749"/>
          </a:xfrm>
        </p:grpSpPr>
        <p:sp>
          <p:nvSpPr>
            <p:cNvPr name="Freeform 7" id="7"/>
            <p:cNvSpPr/>
            <p:nvPr/>
          </p:nvSpPr>
          <p:spPr>
            <a:xfrm flipH="false" flipV="false" rot="0">
              <a:off x="0" y="0"/>
              <a:ext cx="8234749" cy="8234749"/>
            </a:xfrm>
            <a:custGeom>
              <a:avLst/>
              <a:gdLst/>
              <a:ahLst/>
              <a:cxnLst/>
              <a:rect r="r" b="b" t="t" l="l"/>
              <a:pathLst>
                <a:path h="8234749" w="8234749">
                  <a:moveTo>
                    <a:pt x="0" y="0"/>
                  </a:moveTo>
                  <a:lnTo>
                    <a:pt x="8234749" y="0"/>
                  </a:lnTo>
                  <a:lnTo>
                    <a:pt x="8234749" y="8234749"/>
                  </a:lnTo>
                  <a:lnTo>
                    <a:pt x="0" y="82347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289091" y="289091"/>
              <a:ext cx="7656567" cy="7656567"/>
            </a:xfrm>
            <a:custGeom>
              <a:avLst/>
              <a:gdLst/>
              <a:ahLst/>
              <a:cxnLst/>
              <a:rect r="r" b="b" t="t" l="l"/>
              <a:pathLst>
                <a:path h="7656567" w="7656567">
                  <a:moveTo>
                    <a:pt x="0" y="0"/>
                  </a:moveTo>
                  <a:lnTo>
                    <a:pt x="7656567" y="0"/>
                  </a:lnTo>
                  <a:lnTo>
                    <a:pt x="7656567" y="7656567"/>
                  </a:lnTo>
                  <a:lnTo>
                    <a:pt x="0" y="765656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712251" y="712251"/>
              <a:ext cx="6810246" cy="6810246"/>
            </a:xfrm>
            <a:custGeom>
              <a:avLst/>
              <a:gdLst/>
              <a:ahLst/>
              <a:cxnLst/>
              <a:rect r="r" b="b" t="t" l="l"/>
              <a:pathLst>
                <a:path h="6810246" w="6810246">
                  <a:moveTo>
                    <a:pt x="0" y="0"/>
                  </a:moveTo>
                  <a:lnTo>
                    <a:pt x="6810246" y="0"/>
                  </a:lnTo>
                  <a:lnTo>
                    <a:pt x="6810246" y="6810246"/>
                  </a:lnTo>
                  <a:lnTo>
                    <a:pt x="0" y="68102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0" id="10"/>
            <p:cNvGrpSpPr/>
            <p:nvPr/>
          </p:nvGrpSpPr>
          <p:grpSpPr>
            <a:xfrm rot="0">
              <a:off x="1096555" y="1096555"/>
              <a:ext cx="6041639" cy="6041639"/>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2" id="12"/>
              <p:cNvSpPr txBox="true"/>
              <p:nvPr/>
            </p:nvSpPr>
            <p:spPr>
              <a:xfrm>
                <a:off x="76200" y="19050"/>
                <a:ext cx="660400" cy="717550"/>
              </a:xfrm>
              <a:prstGeom prst="rect">
                <a:avLst/>
              </a:prstGeom>
            </p:spPr>
            <p:txBody>
              <a:bodyPr anchor="ctr" rtlCol="false" tIns="50800" lIns="50800" bIns="50800" rIns="50800"/>
              <a:lstStyle/>
              <a:p>
                <a:pPr algn="ctr">
                  <a:lnSpc>
                    <a:spcPts val="2660"/>
                  </a:lnSpc>
                </a:pPr>
              </a:p>
            </p:txBody>
          </p:sp>
        </p:grpSp>
        <p:grpSp>
          <p:nvGrpSpPr>
            <p:cNvPr name="Group 13" id="13"/>
            <p:cNvGrpSpPr/>
            <p:nvPr/>
          </p:nvGrpSpPr>
          <p:grpSpPr>
            <a:xfrm rot="0">
              <a:off x="1096555" y="1096555"/>
              <a:ext cx="6041639" cy="6041639"/>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0" t="-33590" r="0" b="-168929"/>
                </a:stretch>
              </a:blipFill>
            </p:spPr>
          </p:sp>
        </p:grpSp>
      </p:grpSp>
      <p:grpSp>
        <p:nvGrpSpPr>
          <p:cNvPr name="Group 15" id="15"/>
          <p:cNvGrpSpPr/>
          <p:nvPr/>
        </p:nvGrpSpPr>
        <p:grpSpPr>
          <a:xfrm rot="0">
            <a:off x="11364270" y="3440467"/>
            <a:ext cx="6264363" cy="6264363"/>
            <a:chOff x="0" y="0"/>
            <a:chExt cx="8352484" cy="8352484"/>
          </a:xfrm>
        </p:grpSpPr>
        <p:sp>
          <p:nvSpPr>
            <p:cNvPr name="Freeform 16" id="16"/>
            <p:cNvSpPr/>
            <p:nvPr/>
          </p:nvSpPr>
          <p:spPr>
            <a:xfrm flipH="false" flipV="false" rot="0">
              <a:off x="0" y="0"/>
              <a:ext cx="8352484" cy="8352484"/>
            </a:xfrm>
            <a:custGeom>
              <a:avLst/>
              <a:gdLst/>
              <a:ahLst/>
              <a:cxnLst/>
              <a:rect r="r" b="b" t="t" l="l"/>
              <a:pathLst>
                <a:path h="8352484" w="8352484">
                  <a:moveTo>
                    <a:pt x="0" y="0"/>
                  </a:moveTo>
                  <a:lnTo>
                    <a:pt x="8352484" y="0"/>
                  </a:lnTo>
                  <a:lnTo>
                    <a:pt x="8352484" y="8352484"/>
                  </a:lnTo>
                  <a:lnTo>
                    <a:pt x="0" y="835248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p:cNvSpPr/>
            <p:nvPr/>
          </p:nvSpPr>
          <p:spPr>
            <a:xfrm flipH="false" flipV="false" rot="0">
              <a:off x="293224" y="293224"/>
              <a:ext cx="7766035" cy="7766035"/>
            </a:xfrm>
            <a:custGeom>
              <a:avLst/>
              <a:gdLst/>
              <a:ahLst/>
              <a:cxnLst/>
              <a:rect r="r" b="b" t="t" l="l"/>
              <a:pathLst>
                <a:path h="7766035" w="7766035">
                  <a:moveTo>
                    <a:pt x="0" y="0"/>
                  </a:moveTo>
                  <a:lnTo>
                    <a:pt x="7766036" y="0"/>
                  </a:lnTo>
                  <a:lnTo>
                    <a:pt x="7766036" y="7766036"/>
                  </a:lnTo>
                  <a:lnTo>
                    <a:pt x="0" y="77660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0">
              <a:off x="722435" y="722435"/>
              <a:ext cx="6907614" cy="6907614"/>
            </a:xfrm>
            <a:custGeom>
              <a:avLst/>
              <a:gdLst/>
              <a:ahLst/>
              <a:cxnLst/>
              <a:rect r="r" b="b" t="t" l="l"/>
              <a:pathLst>
                <a:path h="6907614" w="6907614">
                  <a:moveTo>
                    <a:pt x="0" y="0"/>
                  </a:moveTo>
                  <a:lnTo>
                    <a:pt x="6907614" y="0"/>
                  </a:lnTo>
                  <a:lnTo>
                    <a:pt x="6907614" y="6907614"/>
                  </a:lnTo>
                  <a:lnTo>
                    <a:pt x="0" y="69076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9" id="19"/>
            <p:cNvGrpSpPr/>
            <p:nvPr/>
          </p:nvGrpSpPr>
          <p:grpSpPr>
            <a:xfrm rot="0">
              <a:off x="1112233" y="1112233"/>
              <a:ext cx="6128018" cy="6128018"/>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1" id="21"/>
              <p:cNvSpPr txBox="true"/>
              <p:nvPr/>
            </p:nvSpPr>
            <p:spPr>
              <a:xfrm>
                <a:off x="76200" y="19050"/>
                <a:ext cx="660400" cy="717550"/>
              </a:xfrm>
              <a:prstGeom prst="rect">
                <a:avLst/>
              </a:prstGeom>
            </p:spPr>
            <p:txBody>
              <a:bodyPr anchor="ctr" rtlCol="false" tIns="50800" lIns="50800" bIns="50800" rIns="50800"/>
              <a:lstStyle/>
              <a:p>
                <a:pPr algn="ctr">
                  <a:lnSpc>
                    <a:spcPts val="2660"/>
                  </a:lnSpc>
                </a:pPr>
              </a:p>
            </p:txBody>
          </p:sp>
        </p:grpSp>
        <p:grpSp>
          <p:nvGrpSpPr>
            <p:cNvPr name="Group 22" id="22"/>
            <p:cNvGrpSpPr/>
            <p:nvPr/>
          </p:nvGrpSpPr>
          <p:grpSpPr>
            <a:xfrm rot="0">
              <a:off x="1112233" y="1112233"/>
              <a:ext cx="6128018" cy="6128018"/>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27014" t="-5899" r="-33844" b="-3271"/>
                </a:stretch>
              </a:blipFill>
            </p:spPr>
          </p:sp>
        </p:grpSp>
      </p:grpSp>
      <p:grpSp>
        <p:nvGrpSpPr>
          <p:cNvPr name="Group 24" id="24"/>
          <p:cNvGrpSpPr/>
          <p:nvPr/>
        </p:nvGrpSpPr>
        <p:grpSpPr>
          <a:xfrm rot="0">
            <a:off x="-802317" y="2250900"/>
            <a:ext cx="9036784" cy="1387137"/>
            <a:chOff x="0" y="0"/>
            <a:chExt cx="2380058" cy="365337"/>
          </a:xfrm>
        </p:grpSpPr>
        <p:sp>
          <p:nvSpPr>
            <p:cNvPr name="Freeform 25" id="25"/>
            <p:cNvSpPr/>
            <p:nvPr/>
          </p:nvSpPr>
          <p:spPr>
            <a:xfrm flipH="false" flipV="false" rot="0">
              <a:off x="0" y="0"/>
              <a:ext cx="2380058" cy="365336"/>
            </a:xfrm>
            <a:custGeom>
              <a:avLst/>
              <a:gdLst/>
              <a:ahLst/>
              <a:cxnLst/>
              <a:rect r="r" b="b" t="t" l="l"/>
              <a:pathLst>
                <a:path h="365336" w="2380058">
                  <a:moveTo>
                    <a:pt x="43692" y="0"/>
                  </a:moveTo>
                  <a:lnTo>
                    <a:pt x="2336366" y="0"/>
                  </a:lnTo>
                  <a:cubicBezTo>
                    <a:pt x="2347954" y="0"/>
                    <a:pt x="2359067" y="4603"/>
                    <a:pt x="2367261" y="12797"/>
                  </a:cubicBezTo>
                  <a:cubicBezTo>
                    <a:pt x="2375455" y="20991"/>
                    <a:pt x="2380058" y="32104"/>
                    <a:pt x="2380058" y="43692"/>
                  </a:cubicBezTo>
                  <a:lnTo>
                    <a:pt x="2380058" y="321644"/>
                  </a:lnTo>
                  <a:cubicBezTo>
                    <a:pt x="2380058" y="333232"/>
                    <a:pt x="2375455" y="344345"/>
                    <a:pt x="2367261" y="352539"/>
                  </a:cubicBezTo>
                  <a:cubicBezTo>
                    <a:pt x="2359067" y="360733"/>
                    <a:pt x="2347954" y="365336"/>
                    <a:pt x="2336366" y="365336"/>
                  </a:cubicBezTo>
                  <a:lnTo>
                    <a:pt x="43692" y="365336"/>
                  </a:lnTo>
                  <a:cubicBezTo>
                    <a:pt x="32104" y="365336"/>
                    <a:pt x="20991" y="360733"/>
                    <a:pt x="12797" y="352539"/>
                  </a:cubicBezTo>
                  <a:cubicBezTo>
                    <a:pt x="4603" y="344345"/>
                    <a:pt x="0" y="333232"/>
                    <a:pt x="0" y="321644"/>
                  </a:cubicBezTo>
                  <a:lnTo>
                    <a:pt x="0" y="43692"/>
                  </a:lnTo>
                  <a:cubicBezTo>
                    <a:pt x="0" y="32104"/>
                    <a:pt x="4603" y="20991"/>
                    <a:pt x="12797" y="12797"/>
                  </a:cubicBezTo>
                  <a:cubicBezTo>
                    <a:pt x="20991" y="4603"/>
                    <a:pt x="32104" y="0"/>
                    <a:pt x="43692" y="0"/>
                  </a:cubicBezTo>
                  <a:close/>
                </a:path>
              </a:pathLst>
            </a:custGeom>
            <a:solidFill>
              <a:srgbClr val="085138"/>
            </a:solidFill>
          </p:spPr>
        </p:sp>
        <p:sp>
          <p:nvSpPr>
            <p:cNvPr name="TextBox 26" id="26"/>
            <p:cNvSpPr txBox="true"/>
            <p:nvPr/>
          </p:nvSpPr>
          <p:spPr>
            <a:xfrm>
              <a:off x="0" y="-28575"/>
              <a:ext cx="2380058" cy="393912"/>
            </a:xfrm>
            <a:prstGeom prst="rect">
              <a:avLst/>
            </a:prstGeom>
          </p:spPr>
          <p:txBody>
            <a:bodyPr anchor="ctr" rtlCol="false" tIns="50800" lIns="50800" bIns="50800" rIns="50800"/>
            <a:lstStyle/>
            <a:p>
              <a:pPr algn="ctr">
                <a:lnSpc>
                  <a:spcPts val="1960"/>
                </a:lnSpc>
              </a:pPr>
            </a:p>
          </p:txBody>
        </p:sp>
      </p:grpSp>
      <p:sp>
        <p:nvSpPr>
          <p:cNvPr name="TextBox 27" id="27"/>
          <p:cNvSpPr txBox="true"/>
          <p:nvPr/>
        </p:nvSpPr>
        <p:spPr>
          <a:xfrm rot="0">
            <a:off x="192620" y="2457995"/>
            <a:ext cx="7410175" cy="982472"/>
          </a:xfrm>
          <a:prstGeom prst="rect">
            <a:avLst/>
          </a:prstGeom>
        </p:spPr>
        <p:txBody>
          <a:bodyPr anchor="t" rtlCol="false" tIns="0" lIns="0" bIns="0" rIns="0">
            <a:spAutoFit/>
          </a:bodyPr>
          <a:lstStyle/>
          <a:p>
            <a:pPr algn="ctr">
              <a:lnSpc>
                <a:spcPts val="2599"/>
              </a:lnSpc>
            </a:pPr>
            <a:r>
              <a:rPr lang="en-US" b="true" sz="2300" i="true" spc="-69">
                <a:solidFill>
                  <a:srgbClr val="FFFFFF"/>
                </a:solidFill>
                <a:latin typeface="Poppins Bold Italics"/>
                <a:ea typeface="Poppins Bold Italics"/>
                <a:cs typeface="Poppins Bold Italics"/>
                <a:sym typeface="Poppins Bold Italics"/>
              </a:rPr>
              <a:t>Soft Launching </a:t>
            </a:r>
            <a:r>
              <a:rPr lang="en-US" b="true" sz="2300" spc="-69">
                <a:solidFill>
                  <a:srgbClr val="FFFFFF"/>
                </a:solidFill>
                <a:latin typeface="Poppins Bold"/>
                <a:ea typeface="Poppins Bold"/>
                <a:cs typeface="Poppins Bold"/>
                <a:sym typeface="Poppins Bold"/>
              </a:rPr>
              <a:t>KTKHU </a:t>
            </a:r>
          </a:p>
          <a:p>
            <a:pPr algn="ctr">
              <a:lnSpc>
                <a:spcPts val="2599"/>
              </a:lnSpc>
            </a:pPr>
            <a:r>
              <a:rPr lang="en-US" b="true" sz="2300" spc="-69">
                <a:solidFill>
                  <a:srgbClr val="FFFFFF"/>
                </a:solidFill>
                <a:latin typeface="Poppins Bold"/>
                <a:ea typeface="Poppins Bold"/>
                <a:cs typeface="Poppins Bold"/>
                <a:sym typeface="Poppins Bold"/>
              </a:rPr>
              <a:t>Oleh Bapak</a:t>
            </a:r>
            <a:r>
              <a:rPr lang="en-US" b="true" sz="2300" spc="-69">
                <a:solidFill>
                  <a:srgbClr val="FFFFFF"/>
                </a:solidFill>
                <a:latin typeface="Poppins Bold"/>
                <a:ea typeface="Poppins Bold"/>
                <a:cs typeface="Poppins Bold"/>
                <a:sym typeface="Poppins Bold"/>
              </a:rPr>
              <a:t> Sandiaga Salahudin Uno</a:t>
            </a:r>
          </a:p>
          <a:p>
            <a:pPr algn="ctr">
              <a:lnSpc>
                <a:spcPts val="2599"/>
              </a:lnSpc>
            </a:pPr>
            <a:r>
              <a:rPr lang="en-US" b="true" sz="2300" spc="-69">
                <a:solidFill>
                  <a:srgbClr val="FFFFFF"/>
                </a:solidFill>
                <a:latin typeface="Poppins Bold"/>
                <a:ea typeface="Poppins Bold"/>
                <a:cs typeface="Poppins Bold"/>
                <a:sym typeface="Poppins Bold"/>
              </a:rPr>
              <a:t>29 Juli 2017 di RSHJ</a:t>
            </a:r>
          </a:p>
        </p:txBody>
      </p:sp>
      <p:grpSp>
        <p:nvGrpSpPr>
          <p:cNvPr name="Group 28" id="28"/>
          <p:cNvGrpSpPr/>
          <p:nvPr/>
        </p:nvGrpSpPr>
        <p:grpSpPr>
          <a:xfrm rot="0">
            <a:off x="10239346" y="2250900"/>
            <a:ext cx="8414523" cy="1387137"/>
            <a:chOff x="0" y="0"/>
            <a:chExt cx="2216171" cy="365337"/>
          </a:xfrm>
        </p:grpSpPr>
        <p:sp>
          <p:nvSpPr>
            <p:cNvPr name="Freeform 29" id="29"/>
            <p:cNvSpPr/>
            <p:nvPr/>
          </p:nvSpPr>
          <p:spPr>
            <a:xfrm flipH="false" flipV="false" rot="0">
              <a:off x="0" y="0"/>
              <a:ext cx="2216171" cy="365336"/>
            </a:xfrm>
            <a:custGeom>
              <a:avLst/>
              <a:gdLst/>
              <a:ahLst/>
              <a:cxnLst/>
              <a:rect r="r" b="b" t="t" l="l"/>
              <a:pathLst>
                <a:path h="365336" w="2216171">
                  <a:moveTo>
                    <a:pt x="46923" y="0"/>
                  </a:moveTo>
                  <a:lnTo>
                    <a:pt x="2169247" y="0"/>
                  </a:lnTo>
                  <a:cubicBezTo>
                    <a:pt x="2195162" y="0"/>
                    <a:pt x="2216171" y="21008"/>
                    <a:pt x="2216171" y="46923"/>
                  </a:cubicBezTo>
                  <a:lnTo>
                    <a:pt x="2216171" y="318413"/>
                  </a:lnTo>
                  <a:cubicBezTo>
                    <a:pt x="2216171" y="344328"/>
                    <a:pt x="2195162" y="365336"/>
                    <a:pt x="2169247" y="365336"/>
                  </a:cubicBezTo>
                  <a:lnTo>
                    <a:pt x="46923" y="365336"/>
                  </a:lnTo>
                  <a:cubicBezTo>
                    <a:pt x="21008" y="365336"/>
                    <a:pt x="0" y="344328"/>
                    <a:pt x="0" y="318413"/>
                  </a:cubicBezTo>
                  <a:lnTo>
                    <a:pt x="0" y="46923"/>
                  </a:lnTo>
                  <a:cubicBezTo>
                    <a:pt x="0" y="21008"/>
                    <a:pt x="21008" y="0"/>
                    <a:pt x="46923" y="0"/>
                  </a:cubicBezTo>
                  <a:close/>
                </a:path>
              </a:pathLst>
            </a:custGeom>
            <a:solidFill>
              <a:srgbClr val="03403B"/>
            </a:solidFill>
          </p:spPr>
        </p:sp>
        <p:sp>
          <p:nvSpPr>
            <p:cNvPr name="TextBox 30" id="30"/>
            <p:cNvSpPr txBox="true"/>
            <p:nvPr/>
          </p:nvSpPr>
          <p:spPr>
            <a:xfrm>
              <a:off x="0" y="-28575"/>
              <a:ext cx="2216171" cy="393912"/>
            </a:xfrm>
            <a:prstGeom prst="rect">
              <a:avLst/>
            </a:prstGeom>
          </p:spPr>
          <p:txBody>
            <a:bodyPr anchor="ctr" rtlCol="false" tIns="50800" lIns="50800" bIns="50800" rIns="50800"/>
            <a:lstStyle/>
            <a:p>
              <a:pPr algn="ctr">
                <a:lnSpc>
                  <a:spcPts val="1960"/>
                </a:lnSpc>
              </a:pPr>
            </a:p>
          </p:txBody>
        </p:sp>
      </p:grpSp>
      <p:sp>
        <p:nvSpPr>
          <p:cNvPr name="TextBox 31" id="31"/>
          <p:cNvSpPr txBox="true"/>
          <p:nvPr/>
        </p:nvSpPr>
        <p:spPr>
          <a:xfrm rot="0">
            <a:off x="10336838" y="2419383"/>
            <a:ext cx="7990939" cy="992131"/>
          </a:xfrm>
          <a:prstGeom prst="rect">
            <a:avLst/>
          </a:prstGeom>
        </p:spPr>
        <p:txBody>
          <a:bodyPr anchor="t" rtlCol="false" tIns="0" lIns="0" bIns="0" rIns="0">
            <a:spAutoFit/>
          </a:bodyPr>
          <a:lstStyle/>
          <a:p>
            <a:pPr algn="ctr">
              <a:lnSpc>
                <a:spcPts val="2616"/>
              </a:lnSpc>
            </a:pPr>
            <a:r>
              <a:rPr lang="en-US" b="true" sz="2315" i="true" spc="-69">
                <a:solidFill>
                  <a:srgbClr val="FFFFFF"/>
                </a:solidFill>
                <a:latin typeface="Poppins Bold Italics"/>
                <a:ea typeface="Poppins Bold Italics"/>
                <a:cs typeface="Poppins Bold Italics"/>
                <a:sym typeface="Poppins Bold Italics"/>
              </a:rPr>
              <a:t>Grand  Launching </a:t>
            </a:r>
            <a:r>
              <a:rPr lang="en-US" b="true" sz="2315" spc="-69">
                <a:solidFill>
                  <a:srgbClr val="FFFFFF"/>
                </a:solidFill>
                <a:latin typeface="Poppins Bold"/>
                <a:ea typeface="Poppins Bold"/>
                <a:cs typeface="Poppins Bold"/>
                <a:sym typeface="Poppins Bold"/>
              </a:rPr>
              <a:t>KTKHU </a:t>
            </a:r>
          </a:p>
          <a:p>
            <a:pPr algn="ctr">
              <a:lnSpc>
                <a:spcPts val="2616"/>
              </a:lnSpc>
            </a:pPr>
            <a:r>
              <a:rPr lang="en-US" b="true" sz="2315" spc="-69">
                <a:solidFill>
                  <a:srgbClr val="FFFFFF"/>
                </a:solidFill>
                <a:latin typeface="Poppins Bold"/>
                <a:ea typeface="Poppins Bold"/>
                <a:cs typeface="Poppins Bold"/>
                <a:sym typeface="Poppins Bold"/>
              </a:rPr>
              <a:t>Oleh Menteri Agama Bapak</a:t>
            </a:r>
            <a:r>
              <a:rPr lang="en-US" b="true" sz="2315" spc="-69">
                <a:solidFill>
                  <a:srgbClr val="FFFFFF"/>
                </a:solidFill>
                <a:latin typeface="Poppins Bold"/>
                <a:ea typeface="Poppins Bold"/>
                <a:cs typeface="Poppins Bold"/>
                <a:sym typeface="Poppins Bold"/>
              </a:rPr>
              <a:t> Lukman Hakim Saifudin</a:t>
            </a:r>
          </a:p>
          <a:p>
            <a:pPr algn="ctr">
              <a:lnSpc>
                <a:spcPts val="2616"/>
              </a:lnSpc>
            </a:pPr>
            <a:r>
              <a:rPr lang="en-US" b="true" sz="2315" spc="-69">
                <a:solidFill>
                  <a:srgbClr val="FFFFFF"/>
                </a:solidFill>
                <a:latin typeface="Poppins Bold"/>
                <a:ea typeface="Poppins Bold"/>
                <a:cs typeface="Poppins Bold"/>
                <a:sym typeface="Poppins Bold"/>
              </a:rPr>
              <a:t>19 April 2018 </a:t>
            </a:r>
            <a:r>
              <a:rPr lang="en-US" b="true" sz="2315" spc="-69">
                <a:solidFill>
                  <a:srgbClr val="FFFFFF"/>
                </a:solidFill>
                <a:latin typeface="Poppins Bold"/>
                <a:ea typeface="Poppins Bold"/>
                <a:cs typeface="Poppins Bold"/>
                <a:sym typeface="Poppins Bold"/>
              </a:rPr>
              <a:t>di RSHJ</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false" flipV="false" rot="0">
            <a:off x="-1135191" y="3753613"/>
            <a:ext cx="8834842" cy="8879238"/>
          </a:xfrm>
          <a:custGeom>
            <a:avLst/>
            <a:gdLst/>
            <a:ahLst/>
            <a:cxnLst/>
            <a:rect r="r" b="b" t="t" l="l"/>
            <a:pathLst>
              <a:path h="8879238" w="8834842">
                <a:moveTo>
                  <a:pt x="0" y="0"/>
                </a:moveTo>
                <a:lnTo>
                  <a:pt x="8834841" y="0"/>
                </a:lnTo>
                <a:lnTo>
                  <a:pt x="8834841" y="8879238"/>
                </a:lnTo>
                <a:lnTo>
                  <a:pt x="0" y="8879238"/>
                </a:lnTo>
                <a:lnTo>
                  <a:pt x="0" y="0"/>
                </a:lnTo>
                <a:close/>
              </a:path>
            </a:pathLst>
          </a:custGeom>
          <a:blipFill>
            <a:blip r:embed="rId3"/>
            <a:stretch>
              <a:fillRect l="0" t="0" r="0" b="0"/>
            </a:stretch>
          </a:blipFill>
        </p:spPr>
      </p:sp>
      <p:grpSp>
        <p:nvGrpSpPr>
          <p:cNvPr name="Group 4" id="4"/>
          <p:cNvGrpSpPr>
            <a:grpSpLocks noChangeAspect="true"/>
          </p:cNvGrpSpPr>
          <p:nvPr/>
        </p:nvGrpSpPr>
        <p:grpSpPr>
          <a:xfrm rot="0">
            <a:off x="-133378" y="4777625"/>
            <a:ext cx="6831215" cy="6831215"/>
            <a:chOff x="0" y="0"/>
            <a:chExt cx="6350000" cy="6350000"/>
          </a:xfrm>
        </p:grpSpPr>
        <p:sp>
          <p:nvSpPr>
            <p:cNvPr name="Freeform 5" id="5"/>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true">
              <a:gsLst>
                <a:gs pos="0">
                  <a:srgbClr val="FFDE59">
                    <a:alpha val="100000"/>
                  </a:srgbClr>
                </a:gs>
                <a:gs pos="100000">
                  <a:srgbClr val="C9912D">
                    <a:alpha val="100000"/>
                  </a:srgbClr>
                </a:gs>
              </a:gsLst>
              <a:lin ang="5400000"/>
            </a:gradFill>
          </p:spPr>
        </p:sp>
        <p:sp>
          <p:nvSpPr>
            <p:cNvPr name="Freeform 6" id="6"/>
            <p:cNvSpPr/>
            <p:nvPr/>
          </p:nvSpPr>
          <p:spPr>
            <a:xfrm flipH="false" flipV="false" rot="0">
              <a:off x="284320" y="415956"/>
              <a:ext cx="5781360" cy="5518089"/>
            </a:xfrm>
            <a:custGeom>
              <a:avLst/>
              <a:gdLst/>
              <a:ahLst/>
              <a:cxnLst/>
              <a:rect r="r" b="b" t="t" l="l"/>
              <a:pathLst>
                <a:path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4"/>
              <a:stretch>
                <a:fillRect l="-16369" t="0" r="-16369" b="0"/>
              </a:stretch>
            </a:blipFill>
          </p:spPr>
        </p:sp>
      </p:grpSp>
      <p:grpSp>
        <p:nvGrpSpPr>
          <p:cNvPr name="Group 7" id="7"/>
          <p:cNvGrpSpPr/>
          <p:nvPr/>
        </p:nvGrpSpPr>
        <p:grpSpPr>
          <a:xfrm rot="0">
            <a:off x="5018898" y="2597617"/>
            <a:ext cx="12421968" cy="6636787"/>
            <a:chOff x="0" y="0"/>
            <a:chExt cx="3271629" cy="1747960"/>
          </a:xfrm>
        </p:grpSpPr>
        <p:sp>
          <p:nvSpPr>
            <p:cNvPr name="Freeform 8" id="8"/>
            <p:cNvSpPr/>
            <p:nvPr/>
          </p:nvSpPr>
          <p:spPr>
            <a:xfrm flipH="false" flipV="false" rot="0">
              <a:off x="0" y="0"/>
              <a:ext cx="3271629" cy="1747960"/>
            </a:xfrm>
            <a:custGeom>
              <a:avLst/>
              <a:gdLst/>
              <a:ahLst/>
              <a:cxnLst/>
              <a:rect r="r" b="b" t="t" l="l"/>
              <a:pathLst>
                <a:path h="1747960" w="3271629">
                  <a:moveTo>
                    <a:pt x="49236" y="0"/>
                  </a:moveTo>
                  <a:lnTo>
                    <a:pt x="3222393" y="0"/>
                  </a:lnTo>
                  <a:cubicBezTo>
                    <a:pt x="3235451" y="0"/>
                    <a:pt x="3247975" y="5187"/>
                    <a:pt x="3257209" y="14421"/>
                  </a:cubicBezTo>
                  <a:cubicBezTo>
                    <a:pt x="3266442" y="23655"/>
                    <a:pt x="3271629" y="36178"/>
                    <a:pt x="3271629" y="49236"/>
                  </a:cubicBezTo>
                  <a:lnTo>
                    <a:pt x="3271629" y="1698724"/>
                  </a:lnTo>
                  <a:cubicBezTo>
                    <a:pt x="3271629" y="1711782"/>
                    <a:pt x="3266442" y="1724306"/>
                    <a:pt x="3257209" y="1733539"/>
                  </a:cubicBezTo>
                  <a:cubicBezTo>
                    <a:pt x="3247975" y="1742773"/>
                    <a:pt x="3235451" y="1747960"/>
                    <a:pt x="3222393" y="1747960"/>
                  </a:cubicBezTo>
                  <a:lnTo>
                    <a:pt x="49236" y="1747960"/>
                  </a:lnTo>
                  <a:cubicBezTo>
                    <a:pt x="36178" y="1747960"/>
                    <a:pt x="23655" y="1742773"/>
                    <a:pt x="14421" y="1733539"/>
                  </a:cubicBezTo>
                  <a:cubicBezTo>
                    <a:pt x="5187" y="1724306"/>
                    <a:pt x="0" y="1711782"/>
                    <a:pt x="0" y="1698724"/>
                  </a:cubicBezTo>
                  <a:lnTo>
                    <a:pt x="0" y="49236"/>
                  </a:lnTo>
                  <a:cubicBezTo>
                    <a:pt x="0" y="36178"/>
                    <a:pt x="5187" y="23655"/>
                    <a:pt x="14421" y="14421"/>
                  </a:cubicBezTo>
                  <a:cubicBezTo>
                    <a:pt x="23655" y="5187"/>
                    <a:pt x="36178" y="0"/>
                    <a:pt x="49236" y="0"/>
                  </a:cubicBezTo>
                  <a:close/>
                </a:path>
              </a:pathLst>
            </a:custGeom>
            <a:solidFill>
              <a:srgbClr val="085138"/>
            </a:solidFill>
          </p:spPr>
        </p:sp>
        <p:sp>
          <p:nvSpPr>
            <p:cNvPr name="TextBox 9" id="9"/>
            <p:cNvSpPr txBox="true"/>
            <p:nvPr/>
          </p:nvSpPr>
          <p:spPr>
            <a:xfrm>
              <a:off x="0" y="-38100"/>
              <a:ext cx="3271629" cy="178606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632232" y="853175"/>
            <a:ext cx="4268873" cy="4290325"/>
          </a:xfrm>
          <a:custGeom>
            <a:avLst/>
            <a:gdLst/>
            <a:ahLst/>
            <a:cxnLst/>
            <a:rect r="r" b="b" t="t" l="l"/>
            <a:pathLst>
              <a:path h="4290325" w="4268873">
                <a:moveTo>
                  <a:pt x="0" y="0"/>
                </a:moveTo>
                <a:lnTo>
                  <a:pt x="4268873" y="0"/>
                </a:lnTo>
                <a:lnTo>
                  <a:pt x="4268873" y="4290325"/>
                </a:lnTo>
                <a:lnTo>
                  <a:pt x="0" y="4290325"/>
                </a:lnTo>
                <a:lnTo>
                  <a:pt x="0" y="0"/>
                </a:lnTo>
                <a:close/>
              </a:path>
            </a:pathLst>
          </a:custGeom>
          <a:blipFill>
            <a:blip r:embed="rId3"/>
            <a:stretch>
              <a:fillRect l="0" t="0" r="0" b="0"/>
            </a:stretch>
          </a:blipFill>
        </p:spPr>
      </p:sp>
      <p:grpSp>
        <p:nvGrpSpPr>
          <p:cNvPr name="Group 11" id="11"/>
          <p:cNvGrpSpPr>
            <a:grpSpLocks noChangeAspect="true"/>
          </p:cNvGrpSpPr>
          <p:nvPr/>
        </p:nvGrpSpPr>
        <p:grpSpPr>
          <a:xfrm rot="0">
            <a:off x="-148169" y="1347964"/>
            <a:ext cx="3300748" cy="3300748"/>
            <a:chOff x="0" y="0"/>
            <a:chExt cx="6350000" cy="6350000"/>
          </a:xfrm>
        </p:grpSpPr>
        <p:sp>
          <p:nvSpPr>
            <p:cNvPr name="Freeform 12" id="12"/>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true">
              <a:gsLst>
                <a:gs pos="0">
                  <a:srgbClr val="FFDE59">
                    <a:alpha val="100000"/>
                  </a:srgbClr>
                </a:gs>
                <a:gs pos="100000">
                  <a:srgbClr val="C9912D">
                    <a:alpha val="100000"/>
                  </a:srgbClr>
                </a:gs>
              </a:gsLst>
              <a:lin ang="5400000"/>
            </a:gradFill>
          </p:spPr>
        </p:sp>
        <p:sp>
          <p:nvSpPr>
            <p:cNvPr name="Freeform 13" id="13"/>
            <p:cNvSpPr/>
            <p:nvPr/>
          </p:nvSpPr>
          <p:spPr>
            <a:xfrm flipH="false" flipV="false" rot="0">
              <a:off x="284320" y="415956"/>
              <a:ext cx="5781360" cy="5518089"/>
            </a:xfrm>
            <a:custGeom>
              <a:avLst/>
              <a:gdLst/>
              <a:ahLst/>
              <a:cxnLst/>
              <a:rect r="r" b="b" t="t" l="l"/>
              <a:pathLst>
                <a:path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5"/>
              <a:stretch>
                <a:fillRect l="-24712" t="0" r="-24712" b="0"/>
              </a:stretch>
            </a:blipFill>
          </p:spPr>
        </p:sp>
      </p:grpSp>
      <p:grpSp>
        <p:nvGrpSpPr>
          <p:cNvPr name="Group 14" id="14"/>
          <p:cNvGrpSpPr/>
          <p:nvPr/>
        </p:nvGrpSpPr>
        <p:grpSpPr>
          <a:xfrm rot="0">
            <a:off x="7699650" y="853175"/>
            <a:ext cx="6208598" cy="1403952"/>
            <a:chOff x="0" y="0"/>
            <a:chExt cx="8278131" cy="1871937"/>
          </a:xfrm>
        </p:grpSpPr>
        <p:sp>
          <p:nvSpPr>
            <p:cNvPr name="Freeform 15" id="15"/>
            <p:cNvSpPr/>
            <p:nvPr/>
          </p:nvSpPr>
          <p:spPr>
            <a:xfrm flipH="false" flipV="false" rot="0">
              <a:off x="0" y="0"/>
              <a:ext cx="1871937" cy="1871937"/>
            </a:xfrm>
            <a:custGeom>
              <a:avLst/>
              <a:gdLst/>
              <a:ahLst/>
              <a:cxnLst/>
              <a:rect r="r" b="b" t="t" l="l"/>
              <a:pathLst>
                <a:path h="1871937" w="1871937">
                  <a:moveTo>
                    <a:pt x="0" y="0"/>
                  </a:moveTo>
                  <a:lnTo>
                    <a:pt x="1871937" y="0"/>
                  </a:lnTo>
                  <a:lnTo>
                    <a:pt x="1871937" y="1871937"/>
                  </a:lnTo>
                  <a:lnTo>
                    <a:pt x="0" y="1871937"/>
                  </a:lnTo>
                  <a:lnTo>
                    <a:pt x="0" y="0"/>
                  </a:lnTo>
                  <a:close/>
                </a:path>
              </a:pathLst>
            </a:custGeom>
            <a:blipFill>
              <a:blip r:embed="rId6"/>
              <a:stretch>
                <a:fillRect l="0" t="0" r="0" b="0"/>
              </a:stretch>
            </a:blipFill>
          </p:spPr>
        </p:sp>
        <p:sp>
          <p:nvSpPr>
            <p:cNvPr name="TextBox 16" id="16"/>
            <p:cNvSpPr txBox="true"/>
            <p:nvPr/>
          </p:nvSpPr>
          <p:spPr>
            <a:xfrm rot="0">
              <a:off x="2146146" y="385808"/>
              <a:ext cx="6131985" cy="1062222"/>
            </a:xfrm>
            <a:prstGeom prst="rect">
              <a:avLst/>
            </a:prstGeom>
          </p:spPr>
          <p:txBody>
            <a:bodyPr anchor="t" rtlCol="false" tIns="0" lIns="0" bIns="0" rIns="0">
              <a:spAutoFit/>
            </a:bodyPr>
            <a:lstStyle/>
            <a:p>
              <a:pPr algn="l">
                <a:lnSpc>
                  <a:spcPts val="2175"/>
                </a:lnSpc>
              </a:pPr>
              <a:r>
                <a:rPr lang="en-US" sz="1553" b="true">
                  <a:solidFill>
                    <a:srgbClr val="03403B"/>
                  </a:solidFill>
                  <a:latin typeface="Raleway Heavy"/>
                  <a:ea typeface="Raleway Heavy"/>
                  <a:cs typeface="Raleway Heavy"/>
                  <a:sym typeface="Raleway Heavy"/>
                </a:rPr>
                <a:t>PENGURUS PUSAT</a:t>
              </a:r>
            </a:p>
            <a:p>
              <a:pPr algn="l">
                <a:lnSpc>
                  <a:spcPts val="2175"/>
                </a:lnSpc>
              </a:pPr>
              <a:r>
                <a:rPr lang="en-US" sz="1553" b="true">
                  <a:solidFill>
                    <a:srgbClr val="03403B"/>
                  </a:solidFill>
                  <a:latin typeface="Raleway Heavy"/>
                  <a:ea typeface="Raleway Heavy"/>
                  <a:cs typeface="Raleway Heavy"/>
                  <a:sym typeface="Raleway Heavy"/>
                </a:rPr>
                <a:t>PERHIMPUNAN KEDOKTERAN HAJI INDONESIA</a:t>
              </a:r>
            </a:p>
            <a:p>
              <a:pPr algn="l">
                <a:lnSpc>
                  <a:spcPts val="2175"/>
                </a:lnSpc>
              </a:pPr>
              <a:r>
                <a:rPr lang="en-US" sz="1553" b="true">
                  <a:solidFill>
                    <a:srgbClr val="03403B"/>
                  </a:solidFill>
                  <a:latin typeface="Raleway Heavy"/>
                  <a:ea typeface="Raleway Heavy"/>
                  <a:cs typeface="Raleway Heavy"/>
                  <a:sym typeface="Raleway Heavy"/>
                </a:rPr>
                <a:t>PP PERDOKHI</a:t>
              </a:r>
            </a:p>
          </p:txBody>
        </p:sp>
      </p:grpSp>
      <p:sp>
        <p:nvSpPr>
          <p:cNvPr name="TextBox 17" id="17"/>
          <p:cNvSpPr txBox="true"/>
          <p:nvPr/>
        </p:nvSpPr>
        <p:spPr>
          <a:xfrm rot="0">
            <a:off x="6109270" y="3169788"/>
            <a:ext cx="9000883" cy="2324094"/>
          </a:xfrm>
          <a:prstGeom prst="rect">
            <a:avLst/>
          </a:prstGeom>
        </p:spPr>
        <p:txBody>
          <a:bodyPr anchor="t" rtlCol="false" tIns="0" lIns="0" bIns="0" rIns="0">
            <a:spAutoFit/>
          </a:bodyPr>
          <a:lstStyle/>
          <a:p>
            <a:pPr algn="l">
              <a:lnSpc>
                <a:spcPts val="8999"/>
              </a:lnSpc>
            </a:pPr>
            <a:r>
              <a:rPr lang="en-US" sz="8999" spc="161">
                <a:solidFill>
                  <a:srgbClr val="FFFFFF"/>
                </a:solidFill>
                <a:latin typeface="League Gothic"/>
                <a:ea typeface="League Gothic"/>
                <a:cs typeface="League Gothic"/>
                <a:sym typeface="League Gothic"/>
              </a:rPr>
              <a:t>DEFINISI OPERASIONAL</a:t>
            </a:r>
          </a:p>
          <a:p>
            <a:pPr algn="l">
              <a:lnSpc>
                <a:spcPts val="8999"/>
              </a:lnSpc>
            </a:pPr>
            <a:r>
              <a:rPr lang="en-US" sz="8999" spc="161">
                <a:solidFill>
                  <a:srgbClr val="FFFFFF"/>
                </a:solidFill>
                <a:latin typeface="League Gothic"/>
                <a:ea typeface="League Gothic"/>
                <a:cs typeface="League Gothic"/>
                <a:sym typeface="League Gothic"/>
              </a:rPr>
              <a:t>ISTITHAAH</a:t>
            </a:r>
          </a:p>
        </p:txBody>
      </p:sp>
      <p:sp>
        <p:nvSpPr>
          <p:cNvPr name="TextBox 18" id="18"/>
          <p:cNvSpPr txBox="true"/>
          <p:nvPr/>
        </p:nvSpPr>
        <p:spPr>
          <a:xfrm rot="0">
            <a:off x="6109270" y="5651641"/>
            <a:ext cx="10502302" cy="1552576"/>
          </a:xfrm>
          <a:prstGeom prst="rect">
            <a:avLst/>
          </a:prstGeom>
        </p:spPr>
        <p:txBody>
          <a:bodyPr anchor="t" rtlCol="false" tIns="0" lIns="0" bIns="0" rIns="0">
            <a:spAutoFit/>
          </a:bodyPr>
          <a:lstStyle/>
          <a:p>
            <a:pPr algn="just">
              <a:lnSpc>
                <a:spcPts val="4199"/>
              </a:lnSpc>
            </a:pPr>
            <a:r>
              <a:rPr lang="en-US" sz="2999">
                <a:solidFill>
                  <a:srgbClr val="FFFFFF"/>
                </a:solidFill>
                <a:latin typeface="Glacial Indifference"/>
                <a:ea typeface="Glacial Indifference"/>
                <a:cs typeface="Glacial Indifference"/>
                <a:sym typeface="Glacial Indifference"/>
              </a:rPr>
              <a:t>ISTITHAAH BADANIYAH, AMALIYAH, MAALIYAH, ILMIYAH SECARA KOMPREHENSIF TIDAK BISA DIPENGGAL SATU PERSATU HARUS MEMPUNYAI SINKRONISASI DALAM IMPLEMENTASI ISTITHAAH.</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05412D"/>
        </a:solidFill>
      </p:bgPr>
    </p:bg>
    <p:spTree>
      <p:nvGrpSpPr>
        <p:cNvPr id="1" name=""/>
        <p:cNvGrpSpPr/>
        <p:nvPr/>
      </p:nvGrpSpPr>
      <p:grpSpPr>
        <a:xfrm>
          <a:off x="0" y="0"/>
          <a:ext cx="0" cy="0"/>
          <a:chOff x="0" y="0"/>
          <a:chExt cx="0" cy="0"/>
        </a:xfrm>
      </p:grpSpPr>
      <p:grpSp>
        <p:nvGrpSpPr>
          <p:cNvPr name="Group 2" id="2"/>
          <p:cNvGrpSpPr/>
          <p:nvPr/>
        </p:nvGrpSpPr>
        <p:grpSpPr>
          <a:xfrm rot="0">
            <a:off x="4490096" y="6700393"/>
            <a:ext cx="4549129" cy="4549129"/>
            <a:chOff x="0" y="0"/>
            <a:chExt cx="6350000" cy="6350000"/>
          </a:xfrm>
        </p:grpSpPr>
        <p:sp>
          <p:nvSpPr>
            <p:cNvPr name="Freeform 3" id="3"/>
            <p:cNvSpPr/>
            <p:nvPr/>
          </p:nvSpPr>
          <p:spPr>
            <a:xfrm flipH="false" flipV="false" rot="0">
              <a:off x="0" y="0"/>
              <a:ext cx="6351270" cy="6350000"/>
            </a:xfrm>
            <a:custGeom>
              <a:avLst/>
              <a:gdLst/>
              <a:ahLst/>
              <a:cxnLst/>
              <a:rect r="r" b="b" t="t" l="l"/>
              <a:pathLst>
                <a:path h="6350000" w="635127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2"/>
              <a:stretch>
                <a:fillRect l="0" t="-16680" r="0" b="-16680"/>
              </a:stretch>
            </a:blipFill>
          </p:spPr>
        </p:sp>
      </p:grpSp>
      <p:grpSp>
        <p:nvGrpSpPr>
          <p:cNvPr name="Group 4" id="4"/>
          <p:cNvGrpSpPr/>
          <p:nvPr/>
        </p:nvGrpSpPr>
        <p:grpSpPr>
          <a:xfrm rot="0">
            <a:off x="14010813" y="6700393"/>
            <a:ext cx="4549129" cy="4549129"/>
            <a:chOff x="0" y="0"/>
            <a:chExt cx="6350000" cy="6350000"/>
          </a:xfrm>
        </p:grpSpPr>
        <p:sp>
          <p:nvSpPr>
            <p:cNvPr name="Freeform 5" id="5"/>
            <p:cNvSpPr/>
            <p:nvPr/>
          </p:nvSpPr>
          <p:spPr>
            <a:xfrm flipH="false" flipV="false" rot="0">
              <a:off x="0" y="0"/>
              <a:ext cx="6351270" cy="6350000"/>
            </a:xfrm>
            <a:custGeom>
              <a:avLst/>
              <a:gdLst/>
              <a:ahLst/>
              <a:cxnLst/>
              <a:rect r="r" b="b" t="t" l="l"/>
              <a:pathLst>
                <a:path h="6350000" w="635127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3"/>
              <a:stretch>
                <a:fillRect l="-6135" t="0" r="-6135" b="0"/>
              </a:stretch>
            </a:blipFill>
          </p:spPr>
        </p:sp>
      </p:grpSp>
      <p:grpSp>
        <p:nvGrpSpPr>
          <p:cNvPr name="Group 6" id="6"/>
          <p:cNvGrpSpPr/>
          <p:nvPr/>
        </p:nvGrpSpPr>
        <p:grpSpPr>
          <a:xfrm rot="0">
            <a:off x="4490096" y="-310792"/>
            <a:ext cx="4549129" cy="6823694"/>
            <a:chOff x="0" y="0"/>
            <a:chExt cx="6350000" cy="9525000"/>
          </a:xfrm>
        </p:grpSpPr>
        <p:sp>
          <p:nvSpPr>
            <p:cNvPr name="Freeform 7" id="7"/>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34220" t="0" r="-34220" b="0"/>
              </a:stretch>
            </a:blipFill>
          </p:spPr>
        </p:sp>
      </p:grpSp>
      <p:grpSp>
        <p:nvGrpSpPr>
          <p:cNvPr name="Group 8" id="8"/>
          <p:cNvGrpSpPr/>
          <p:nvPr/>
        </p:nvGrpSpPr>
        <p:grpSpPr>
          <a:xfrm rot="0">
            <a:off x="14010813" y="-310792"/>
            <a:ext cx="4549129" cy="6823694"/>
            <a:chOff x="0" y="0"/>
            <a:chExt cx="6350000" cy="9525000"/>
          </a:xfrm>
        </p:grpSpPr>
        <p:sp>
          <p:nvSpPr>
            <p:cNvPr name="Freeform 9" id="9"/>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485" t="0" r="-224938" b="0"/>
              </a:stretch>
            </a:blipFill>
          </p:spPr>
        </p:sp>
      </p:grpSp>
      <p:grpSp>
        <p:nvGrpSpPr>
          <p:cNvPr name="Group 10" id="10"/>
          <p:cNvGrpSpPr/>
          <p:nvPr/>
        </p:nvGrpSpPr>
        <p:grpSpPr>
          <a:xfrm rot="0">
            <a:off x="-271942" y="-962523"/>
            <a:ext cx="4549129" cy="4549129"/>
            <a:chOff x="0" y="0"/>
            <a:chExt cx="6350000" cy="6350000"/>
          </a:xfrm>
        </p:grpSpPr>
        <p:sp>
          <p:nvSpPr>
            <p:cNvPr name="Freeform 11" id="11"/>
            <p:cNvSpPr/>
            <p:nvPr/>
          </p:nvSpPr>
          <p:spPr>
            <a:xfrm flipH="false" flipV="false" rot="0">
              <a:off x="0" y="0"/>
              <a:ext cx="6351270" cy="6350000"/>
            </a:xfrm>
            <a:custGeom>
              <a:avLst/>
              <a:gdLst/>
              <a:ahLst/>
              <a:cxnLst/>
              <a:rect r="r" b="b" t="t" l="l"/>
              <a:pathLst>
                <a:path h="6350000" w="635127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2"/>
              <a:stretch>
                <a:fillRect l="0" t="-16680" r="0" b="-16680"/>
              </a:stretch>
            </a:blipFill>
          </p:spPr>
        </p:sp>
      </p:grpSp>
      <p:grpSp>
        <p:nvGrpSpPr>
          <p:cNvPr name="Group 12" id="12"/>
          <p:cNvGrpSpPr/>
          <p:nvPr/>
        </p:nvGrpSpPr>
        <p:grpSpPr>
          <a:xfrm rot="0">
            <a:off x="9248775" y="-962523"/>
            <a:ext cx="4549129" cy="4549129"/>
            <a:chOff x="0" y="0"/>
            <a:chExt cx="6350000" cy="6350000"/>
          </a:xfrm>
        </p:grpSpPr>
        <p:sp>
          <p:nvSpPr>
            <p:cNvPr name="Freeform 13" id="13"/>
            <p:cNvSpPr/>
            <p:nvPr/>
          </p:nvSpPr>
          <p:spPr>
            <a:xfrm flipH="false" flipV="false" rot="0">
              <a:off x="0" y="0"/>
              <a:ext cx="6351270" cy="6350000"/>
            </a:xfrm>
            <a:custGeom>
              <a:avLst/>
              <a:gdLst/>
              <a:ahLst/>
              <a:cxnLst/>
              <a:rect r="r" b="b" t="t" l="l"/>
              <a:pathLst>
                <a:path h="6350000" w="635127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5"/>
              <a:stretch>
                <a:fillRect l="0" t="0" r="0" b="-23929"/>
              </a:stretch>
            </a:blipFill>
          </p:spPr>
        </p:sp>
      </p:grpSp>
      <p:grpSp>
        <p:nvGrpSpPr>
          <p:cNvPr name="Group 14" id="14"/>
          <p:cNvGrpSpPr/>
          <p:nvPr/>
        </p:nvGrpSpPr>
        <p:grpSpPr>
          <a:xfrm rot="0">
            <a:off x="-271942" y="3784388"/>
            <a:ext cx="4549129" cy="6823694"/>
            <a:chOff x="0" y="0"/>
            <a:chExt cx="6350000" cy="9525000"/>
          </a:xfrm>
        </p:grpSpPr>
        <p:sp>
          <p:nvSpPr>
            <p:cNvPr name="Freeform 15" id="15"/>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10530" t="0" r="-10530" b="0"/>
              </a:stretch>
            </a:blipFill>
          </p:spPr>
        </p:sp>
      </p:grpSp>
      <p:grpSp>
        <p:nvGrpSpPr>
          <p:cNvPr name="Group 16" id="16"/>
          <p:cNvGrpSpPr/>
          <p:nvPr/>
        </p:nvGrpSpPr>
        <p:grpSpPr>
          <a:xfrm rot="0">
            <a:off x="9248775" y="3784388"/>
            <a:ext cx="4549129" cy="6823694"/>
            <a:chOff x="0" y="0"/>
            <a:chExt cx="6350000" cy="9525000"/>
          </a:xfrm>
        </p:grpSpPr>
        <p:sp>
          <p:nvSpPr>
            <p:cNvPr name="Freeform 17" id="17"/>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155415" t="0" r="-70008" b="0"/>
              </a:stretch>
            </a:blipFill>
          </p:spPr>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grpSp>
        <p:nvGrpSpPr>
          <p:cNvPr name="Group 3" id="3"/>
          <p:cNvGrpSpPr/>
          <p:nvPr/>
        </p:nvGrpSpPr>
        <p:grpSpPr>
          <a:xfrm rot="0">
            <a:off x="13841299" y="-253421"/>
            <a:ext cx="6057865" cy="10936883"/>
            <a:chOff x="0" y="0"/>
            <a:chExt cx="1595487" cy="2880496"/>
          </a:xfrm>
        </p:grpSpPr>
        <p:sp>
          <p:nvSpPr>
            <p:cNvPr name="Freeform 4" id="4"/>
            <p:cNvSpPr/>
            <p:nvPr/>
          </p:nvSpPr>
          <p:spPr>
            <a:xfrm flipH="false" flipV="false" rot="0">
              <a:off x="0" y="0"/>
              <a:ext cx="1595487" cy="2880496"/>
            </a:xfrm>
            <a:custGeom>
              <a:avLst/>
              <a:gdLst/>
              <a:ahLst/>
              <a:cxnLst/>
              <a:rect r="r" b="b" t="t" l="l"/>
              <a:pathLst>
                <a:path h="2880496" w="1595487">
                  <a:moveTo>
                    <a:pt x="0" y="0"/>
                  </a:moveTo>
                  <a:lnTo>
                    <a:pt x="1595487" y="0"/>
                  </a:lnTo>
                  <a:lnTo>
                    <a:pt x="1595487" y="2880496"/>
                  </a:lnTo>
                  <a:lnTo>
                    <a:pt x="0" y="2880496"/>
                  </a:lnTo>
                  <a:close/>
                </a:path>
              </a:pathLst>
            </a:custGeom>
            <a:gradFill rotWithShape="true">
              <a:gsLst>
                <a:gs pos="0">
                  <a:srgbClr val="FFDE59">
                    <a:alpha val="100000"/>
                  </a:srgbClr>
                </a:gs>
                <a:gs pos="100000">
                  <a:srgbClr val="C9912D">
                    <a:alpha val="100000"/>
                  </a:srgbClr>
                </a:gs>
              </a:gsLst>
              <a:lin ang="5400000"/>
            </a:gradFill>
          </p:spPr>
        </p:sp>
        <p:sp>
          <p:nvSpPr>
            <p:cNvPr name="TextBox 5" id="5"/>
            <p:cNvSpPr txBox="true"/>
            <p:nvPr/>
          </p:nvSpPr>
          <p:spPr>
            <a:xfrm>
              <a:off x="0" y="-38100"/>
              <a:ext cx="1595487" cy="2918596"/>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0423297" y="1028700"/>
            <a:ext cx="6836003" cy="8229600"/>
            <a:chOff x="0" y="0"/>
            <a:chExt cx="9114670" cy="10972800"/>
          </a:xfrm>
        </p:grpSpPr>
        <p:pic>
          <p:nvPicPr>
            <p:cNvPr name="Picture 7" id="7"/>
            <p:cNvPicPr>
              <a:picLocks noChangeAspect="true"/>
            </p:cNvPicPr>
            <p:nvPr/>
          </p:nvPicPr>
          <p:blipFill>
            <a:blip r:embed="rId3"/>
            <a:srcRect l="0" t="3617" r="0" b="37546"/>
            <a:stretch>
              <a:fillRect/>
            </a:stretch>
          </p:blipFill>
          <p:spPr>
            <a:xfrm flipH="false" flipV="false">
              <a:off x="0" y="0"/>
              <a:ext cx="9114670" cy="3572933"/>
            </a:xfrm>
            <a:prstGeom prst="rect">
              <a:avLst/>
            </a:prstGeom>
          </p:spPr>
        </p:pic>
        <p:pic>
          <p:nvPicPr>
            <p:cNvPr name="Picture 8" id="8"/>
            <p:cNvPicPr>
              <a:picLocks noChangeAspect="true"/>
            </p:cNvPicPr>
            <p:nvPr/>
          </p:nvPicPr>
          <p:blipFill>
            <a:blip r:embed="rId4"/>
            <a:srcRect l="0" t="0" r="0" b="41163"/>
            <a:stretch>
              <a:fillRect/>
            </a:stretch>
          </p:blipFill>
          <p:spPr>
            <a:xfrm flipH="false" flipV="false">
              <a:off x="0" y="3699933"/>
              <a:ext cx="9114670" cy="3572933"/>
            </a:xfrm>
            <a:prstGeom prst="rect">
              <a:avLst/>
            </a:prstGeom>
          </p:spPr>
        </p:pic>
        <p:pic>
          <p:nvPicPr>
            <p:cNvPr name="Picture 9" id="9"/>
            <p:cNvPicPr>
              <a:picLocks noChangeAspect="true"/>
            </p:cNvPicPr>
            <p:nvPr/>
          </p:nvPicPr>
          <p:blipFill>
            <a:blip r:embed="rId5"/>
            <a:srcRect l="0" t="32991" r="0" b="0"/>
            <a:stretch>
              <a:fillRect/>
            </a:stretch>
          </p:blipFill>
          <p:spPr>
            <a:xfrm flipH="false" flipV="false">
              <a:off x="0" y="7399867"/>
              <a:ext cx="9114670" cy="3572933"/>
            </a:xfrm>
            <a:prstGeom prst="rect">
              <a:avLst/>
            </a:prstGeom>
          </p:spPr>
        </p:pic>
      </p:grpSp>
      <p:grpSp>
        <p:nvGrpSpPr>
          <p:cNvPr name="Group 10" id="10"/>
          <p:cNvGrpSpPr/>
          <p:nvPr/>
        </p:nvGrpSpPr>
        <p:grpSpPr>
          <a:xfrm rot="0">
            <a:off x="1017462" y="2774014"/>
            <a:ext cx="8940995" cy="5377313"/>
            <a:chOff x="0" y="0"/>
            <a:chExt cx="2354830" cy="1416247"/>
          </a:xfrm>
        </p:grpSpPr>
        <p:sp>
          <p:nvSpPr>
            <p:cNvPr name="Freeform 11" id="11"/>
            <p:cNvSpPr/>
            <p:nvPr/>
          </p:nvSpPr>
          <p:spPr>
            <a:xfrm flipH="false" flipV="false" rot="0">
              <a:off x="0" y="0"/>
              <a:ext cx="2354830" cy="1416247"/>
            </a:xfrm>
            <a:custGeom>
              <a:avLst/>
              <a:gdLst/>
              <a:ahLst/>
              <a:cxnLst/>
              <a:rect r="r" b="b" t="t" l="l"/>
              <a:pathLst>
                <a:path h="1416247" w="2354830">
                  <a:moveTo>
                    <a:pt x="25111" y="0"/>
                  </a:moveTo>
                  <a:lnTo>
                    <a:pt x="2329719" y="0"/>
                  </a:lnTo>
                  <a:cubicBezTo>
                    <a:pt x="2343587" y="0"/>
                    <a:pt x="2354830" y="11242"/>
                    <a:pt x="2354830" y="25111"/>
                  </a:cubicBezTo>
                  <a:lnTo>
                    <a:pt x="2354830" y="1391136"/>
                  </a:lnTo>
                  <a:cubicBezTo>
                    <a:pt x="2354830" y="1397796"/>
                    <a:pt x="2352184" y="1404183"/>
                    <a:pt x="2347475" y="1408892"/>
                  </a:cubicBezTo>
                  <a:cubicBezTo>
                    <a:pt x="2342766" y="1413602"/>
                    <a:pt x="2336379" y="1416247"/>
                    <a:pt x="2329719" y="1416247"/>
                  </a:cubicBezTo>
                  <a:lnTo>
                    <a:pt x="25111" y="1416247"/>
                  </a:lnTo>
                  <a:cubicBezTo>
                    <a:pt x="11242" y="1416247"/>
                    <a:pt x="0" y="1405005"/>
                    <a:pt x="0" y="1391136"/>
                  </a:cubicBezTo>
                  <a:lnTo>
                    <a:pt x="0" y="25111"/>
                  </a:lnTo>
                  <a:cubicBezTo>
                    <a:pt x="0" y="18451"/>
                    <a:pt x="2646" y="12064"/>
                    <a:pt x="7355" y="7355"/>
                  </a:cubicBezTo>
                  <a:cubicBezTo>
                    <a:pt x="12064" y="2646"/>
                    <a:pt x="18451" y="0"/>
                    <a:pt x="25111" y="0"/>
                  </a:cubicBezTo>
                  <a:close/>
                </a:path>
              </a:pathLst>
            </a:custGeom>
            <a:solidFill>
              <a:srgbClr val="05412D"/>
            </a:solidFill>
          </p:spPr>
        </p:sp>
        <p:sp>
          <p:nvSpPr>
            <p:cNvPr name="TextBox 12" id="12"/>
            <p:cNvSpPr txBox="true"/>
            <p:nvPr/>
          </p:nvSpPr>
          <p:spPr>
            <a:xfrm>
              <a:off x="0" y="-38100"/>
              <a:ext cx="2354830" cy="1454347"/>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673697" y="623412"/>
            <a:ext cx="6370952" cy="1440666"/>
            <a:chOff x="0" y="0"/>
            <a:chExt cx="8494603" cy="1920888"/>
          </a:xfrm>
        </p:grpSpPr>
        <p:sp>
          <p:nvSpPr>
            <p:cNvPr name="Freeform 14" id="14"/>
            <p:cNvSpPr/>
            <p:nvPr/>
          </p:nvSpPr>
          <p:spPr>
            <a:xfrm flipH="false" flipV="false" rot="0">
              <a:off x="0" y="0"/>
              <a:ext cx="1920888" cy="1920888"/>
            </a:xfrm>
            <a:custGeom>
              <a:avLst/>
              <a:gdLst/>
              <a:ahLst/>
              <a:cxnLst/>
              <a:rect r="r" b="b" t="t" l="l"/>
              <a:pathLst>
                <a:path h="1920888" w="1920888">
                  <a:moveTo>
                    <a:pt x="0" y="0"/>
                  </a:moveTo>
                  <a:lnTo>
                    <a:pt x="1920888" y="0"/>
                  </a:lnTo>
                  <a:lnTo>
                    <a:pt x="1920888" y="1920888"/>
                  </a:lnTo>
                  <a:lnTo>
                    <a:pt x="0" y="1920888"/>
                  </a:lnTo>
                  <a:lnTo>
                    <a:pt x="0" y="0"/>
                  </a:lnTo>
                  <a:close/>
                </a:path>
              </a:pathLst>
            </a:custGeom>
            <a:blipFill>
              <a:blip r:embed="rId6"/>
              <a:stretch>
                <a:fillRect l="0" t="0" r="0" b="0"/>
              </a:stretch>
            </a:blipFill>
          </p:spPr>
        </p:sp>
        <p:sp>
          <p:nvSpPr>
            <p:cNvPr name="TextBox 15" id="15"/>
            <p:cNvSpPr txBox="true"/>
            <p:nvPr/>
          </p:nvSpPr>
          <p:spPr>
            <a:xfrm rot="0">
              <a:off x="2202268" y="387368"/>
              <a:ext cx="6292335" cy="1098527"/>
            </a:xfrm>
            <a:prstGeom prst="rect">
              <a:avLst/>
            </a:prstGeom>
          </p:spPr>
          <p:txBody>
            <a:bodyPr anchor="t" rtlCol="false" tIns="0" lIns="0" bIns="0" rIns="0">
              <a:spAutoFit/>
            </a:bodyPr>
            <a:lstStyle/>
            <a:p>
              <a:pPr algn="l">
                <a:lnSpc>
                  <a:spcPts val="2232"/>
                </a:lnSpc>
              </a:pPr>
              <a:r>
                <a:rPr lang="en-US" sz="1594" b="true">
                  <a:solidFill>
                    <a:srgbClr val="03403B"/>
                  </a:solidFill>
                  <a:latin typeface="Raleway Heavy"/>
                  <a:ea typeface="Raleway Heavy"/>
                  <a:cs typeface="Raleway Heavy"/>
                  <a:sym typeface="Raleway Heavy"/>
                </a:rPr>
                <a:t>PENGURUS PUSAT</a:t>
              </a:r>
            </a:p>
            <a:p>
              <a:pPr algn="l">
                <a:lnSpc>
                  <a:spcPts val="2232"/>
                </a:lnSpc>
              </a:pPr>
              <a:r>
                <a:rPr lang="en-US" sz="1594" b="true">
                  <a:solidFill>
                    <a:srgbClr val="03403B"/>
                  </a:solidFill>
                  <a:latin typeface="Raleway Heavy"/>
                  <a:ea typeface="Raleway Heavy"/>
                  <a:cs typeface="Raleway Heavy"/>
                  <a:sym typeface="Raleway Heavy"/>
                </a:rPr>
                <a:t>PERHIMPUNAN KEDOKTERAN HAJI INDONESIA</a:t>
              </a:r>
            </a:p>
            <a:p>
              <a:pPr algn="l">
                <a:lnSpc>
                  <a:spcPts val="2232"/>
                </a:lnSpc>
              </a:pPr>
              <a:r>
                <a:rPr lang="en-US" sz="1594" b="true">
                  <a:solidFill>
                    <a:srgbClr val="03403B"/>
                  </a:solidFill>
                  <a:latin typeface="Raleway Heavy"/>
                  <a:ea typeface="Raleway Heavy"/>
                  <a:cs typeface="Raleway Heavy"/>
                  <a:sym typeface="Raleway Heavy"/>
                </a:rPr>
                <a:t>PP PERDOKHI</a:t>
              </a:r>
            </a:p>
          </p:txBody>
        </p:sp>
      </p:grpSp>
      <p:sp>
        <p:nvSpPr>
          <p:cNvPr name="TextBox 16" id="16"/>
          <p:cNvSpPr txBox="true"/>
          <p:nvPr/>
        </p:nvSpPr>
        <p:spPr>
          <a:xfrm rot="0">
            <a:off x="1430309" y="3509895"/>
            <a:ext cx="8115300" cy="1190619"/>
          </a:xfrm>
          <a:prstGeom prst="rect">
            <a:avLst/>
          </a:prstGeom>
        </p:spPr>
        <p:txBody>
          <a:bodyPr anchor="t" rtlCol="false" tIns="0" lIns="0" bIns="0" rIns="0">
            <a:spAutoFit/>
          </a:bodyPr>
          <a:lstStyle/>
          <a:p>
            <a:pPr algn="l">
              <a:lnSpc>
                <a:spcPts val="8999"/>
              </a:lnSpc>
            </a:pPr>
            <a:r>
              <a:rPr lang="en-US" sz="8999">
                <a:solidFill>
                  <a:srgbClr val="FFFFFF"/>
                </a:solidFill>
                <a:latin typeface="League Gothic"/>
                <a:ea typeface="League Gothic"/>
                <a:cs typeface="League Gothic"/>
                <a:sym typeface="League Gothic"/>
              </a:rPr>
              <a:t>MANASIK KESEHATAN </a:t>
            </a:r>
          </a:p>
        </p:txBody>
      </p:sp>
      <p:sp>
        <p:nvSpPr>
          <p:cNvPr name="TextBox 17" id="17"/>
          <p:cNvSpPr txBox="true"/>
          <p:nvPr/>
        </p:nvSpPr>
        <p:spPr>
          <a:xfrm rot="0">
            <a:off x="1430309" y="5207796"/>
            <a:ext cx="8115300" cy="1598928"/>
          </a:xfrm>
          <a:prstGeom prst="rect">
            <a:avLst/>
          </a:prstGeom>
        </p:spPr>
        <p:txBody>
          <a:bodyPr anchor="t" rtlCol="false" tIns="0" lIns="0" bIns="0" rIns="0">
            <a:spAutoFit/>
          </a:bodyPr>
          <a:lstStyle/>
          <a:p>
            <a:pPr algn="just">
              <a:lnSpc>
                <a:spcPts val="3220"/>
              </a:lnSpc>
            </a:pPr>
            <a:r>
              <a:rPr lang="en-US" sz="2300">
                <a:solidFill>
                  <a:srgbClr val="FFFFFF"/>
                </a:solidFill>
                <a:latin typeface="Glacial Indifference"/>
                <a:ea typeface="Glacial Indifference"/>
                <a:cs typeface="Glacial Indifference"/>
                <a:sym typeface="Glacial Indifference"/>
              </a:rPr>
              <a:t>Manasik Kesehatan Haji adalah proses pemberian informasu kepada Jamaah Haji yang bersifat Promotif dan Preventif tentang pembinaan, pelayanan dan perlindungan kesehatan sebelum keberangkatan.</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grpSp>
        <p:nvGrpSpPr>
          <p:cNvPr name="Group 3" id="3"/>
          <p:cNvGrpSpPr/>
          <p:nvPr/>
        </p:nvGrpSpPr>
        <p:grpSpPr>
          <a:xfrm rot="0">
            <a:off x="11311966" y="-1041191"/>
            <a:ext cx="12369381" cy="12369381"/>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412D"/>
            </a:solidFill>
          </p:spPr>
        </p:sp>
        <p:sp>
          <p:nvSpPr>
            <p:cNvPr name="TextBox 5" id="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6" id="6"/>
          <p:cNvGrpSpPr>
            <a:grpSpLocks noChangeAspect="true"/>
          </p:cNvGrpSpPr>
          <p:nvPr/>
        </p:nvGrpSpPr>
        <p:grpSpPr>
          <a:xfrm rot="0">
            <a:off x="10634099" y="1977242"/>
            <a:ext cx="9702526" cy="6332515"/>
            <a:chOff x="0" y="0"/>
            <a:chExt cx="19050000" cy="12433300"/>
          </a:xfrm>
        </p:grpSpPr>
        <p:sp>
          <p:nvSpPr>
            <p:cNvPr name="Freeform 7" id="7"/>
            <p:cNvSpPr/>
            <p:nvPr/>
          </p:nvSpPr>
          <p:spPr>
            <a:xfrm flipH="false" flipV="false" rot="0">
              <a:off x="1455674" y="593598"/>
              <a:ext cx="16157194" cy="10108946"/>
            </a:xfrm>
            <a:custGeom>
              <a:avLst/>
              <a:gdLst/>
              <a:ahLst/>
              <a:cxnLst/>
              <a:rect r="r" b="b" t="t" l="l"/>
              <a:pathLst>
                <a:path h="10108946" w="16157194">
                  <a:moveTo>
                    <a:pt x="16157194" y="0"/>
                  </a:moveTo>
                  <a:lnTo>
                    <a:pt x="16157194" y="10108946"/>
                  </a:lnTo>
                  <a:lnTo>
                    <a:pt x="0" y="10108946"/>
                  </a:lnTo>
                  <a:lnTo>
                    <a:pt x="0" y="0"/>
                  </a:lnTo>
                  <a:lnTo>
                    <a:pt x="16157194" y="0"/>
                  </a:lnTo>
                  <a:close/>
                </a:path>
              </a:pathLst>
            </a:custGeom>
            <a:blipFill>
              <a:blip r:embed="rId3"/>
              <a:stretch>
                <a:fillRect l="0" t="-3243" r="0" b="-3243"/>
              </a:stretch>
            </a:blipFill>
          </p:spPr>
        </p:sp>
        <p:sp>
          <p:nvSpPr>
            <p:cNvPr name="Freeform 8" id="8"/>
            <p:cNvSpPr/>
            <p:nvPr/>
          </p:nvSpPr>
          <p:spPr>
            <a:xfrm flipH="false" flipV="false" rot="0">
              <a:off x="0" y="0"/>
              <a:ext cx="19050000" cy="12433300"/>
            </a:xfrm>
            <a:custGeom>
              <a:avLst/>
              <a:gdLst/>
              <a:ahLst/>
              <a:cxnLst/>
              <a:rect r="r" b="b" t="t" l="l"/>
              <a:pathLst>
                <a:path h="12433300" w="19050000">
                  <a:moveTo>
                    <a:pt x="19050000" y="0"/>
                  </a:moveTo>
                  <a:lnTo>
                    <a:pt x="19050000" y="12433300"/>
                  </a:lnTo>
                  <a:lnTo>
                    <a:pt x="0" y="12433300"/>
                  </a:lnTo>
                  <a:lnTo>
                    <a:pt x="0" y="0"/>
                  </a:lnTo>
                  <a:lnTo>
                    <a:pt x="19050000" y="0"/>
                  </a:lnTo>
                  <a:close/>
                </a:path>
              </a:pathLst>
            </a:custGeom>
            <a:blipFill>
              <a:blip r:embed="rId4"/>
              <a:stretch>
                <a:fillRect l="-301" t="0" r="-301" b="0"/>
              </a:stretch>
            </a:blipFill>
          </p:spPr>
        </p:sp>
      </p:grpSp>
      <p:pic>
        <p:nvPicPr>
          <p:cNvPr name="Picture 9" id="9"/>
          <p:cNvPicPr>
            <a:picLocks noChangeAspect="true"/>
          </p:cNvPicPr>
          <p:nvPr/>
        </p:nvPicPr>
        <p:blipFill>
          <a:blip r:embed="rId5"/>
          <a:stretch>
            <a:fillRect/>
          </a:stretch>
        </p:blipFill>
        <p:spPr>
          <a:xfrm rot="0">
            <a:off x="141644" y="5463548"/>
            <a:ext cx="10644676" cy="2388845"/>
          </a:xfrm>
          <a:prstGeom prst="rect">
            <a:avLst/>
          </a:prstGeom>
        </p:spPr>
      </p:pic>
      <p:sp>
        <p:nvSpPr>
          <p:cNvPr name="TextBox 10" id="10"/>
          <p:cNvSpPr txBox="true"/>
          <p:nvPr/>
        </p:nvSpPr>
        <p:spPr>
          <a:xfrm rot="0">
            <a:off x="1028700" y="1429591"/>
            <a:ext cx="7723266" cy="975999"/>
          </a:xfrm>
          <a:prstGeom prst="rect">
            <a:avLst/>
          </a:prstGeom>
        </p:spPr>
        <p:txBody>
          <a:bodyPr anchor="t" rtlCol="false" tIns="0" lIns="0" bIns="0" rIns="0">
            <a:spAutoFit/>
          </a:bodyPr>
          <a:lstStyle/>
          <a:p>
            <a:pPr algn="l">
              <a:lnSpc>
                <a:spcPts val="7300"/>
              </a:lnSpc>
            </a:pPr>
            <a:r>
              <a:rPr lang="en-US" sz="7300">
                <a:solidFill>
                  <a:srgbClr val="05412D"/>
                </a:solidFill>
                <a:latin typeface="League Gothic"/>
                <a:ea typeface="League Gothic"/>
                <a:cs typeface="League Gothic"/>
                <a:sym typeface="League Gothic"/>
              </a:rPr>
              <a:t>MANASIK FISIK HAJI</a:t>
            </a:r>
          </a:p>
        </p:txBody>
      </p:sp>
      <p:sp>
        <p:nvSpPr>
          <p:cNvPr name="TextBox 11" id="11"/>
          <p:cNvSpPr txBox="true"/>
          <p:nvPr/>
        </p:nvSpPr>
        <p:spPr>
          <a:xfrm rot="0">
            <a:off x="1028700" y="2610619"/>
            <a:ext cx="9236928" cy="3115943"/>
          </a:xfrm>
          <a:prstGeom prst="rect">
            <a:avLst/>
          </a:prstGeom>
        </p:spPr>
        <p:txBody>
          <a:bodyPr anchor="t" rtlCol="false" tIns="0" lIns="0" bIns="0" rIns="0">
            <a:spAutoFit/>
          </a:bodyPr>
          <a:lstStyle/>
          <a:p>
            <a:pPr algn="just">
              <a:lnSpc>
                <a:spcPts val="3080"/>
              </a:lnSpc>
            </a:pPr>
            <a:r>
              <a:rPr lang="en-US" sz="2200">
                <a:solidFill>
                  <a:srgbClr val="231F20"/>
                </a:solidFill>
                <a:latin typeface="Glacial Indifference"/>
                <a:ea typeface="Glacial Indifference"/>
                <a:cs typeface="Glacial Indifference"/>
                <a:sym typeface="Glacial Indifference"/>
              </a:rPr>
              <a:t>Merupakan modul implementasi aspek kesehatan aspek fisik dan filosofi haji</a:t>
            </a:r>
          </a:p>
          <a:p>
            <a:pPr algn="just">
              <a:lnSpc>
                <a:spcPts val="3080"/>
              </a:lnSpc>
            </a:pPr>
            <a:r>
              <a:rPr lang="en-US" sz="2200" b="true">
                <a:solidFill>
                  <a:srgbClr val="231F20"/>
                </a:solidFill>
                <a:latin typeface="Glacial Indifference Bold"/>
                <a:ea typeface="Glacial Indifference Bold"/>
                <a:cs typeface="Glacial Indifference Bold"/>
                <a:sym typeface="Glacial Indifference Bold"/>
              </a:rPr>
              <a:t>Metode :</a:t>
            </a:r>
          </a:p>
          <a:p>
            <a:pPr algn="just">
              <a:lnSpc>
                <a:spcPts val="3080"/>
              </a:lnSpc>
            </a:pPr>
            <a:r>
              <a:rPr lang="en-US" sz="2200">
                <a:solidFill>
                  <a:srgbClr val="231F20"/>
                </a:solidFill>
                <a:latin typeface="Glacial Indifference"/>
                <a:ea typeface="Glacial Indifference"/>
                <a:cs typeface="Glacial Indifference"/>
                <a:sym typeface="Glacial Indifference"/>
              </a:rPr>
              <a:t>Membuat diagnosa klinis dan fungsional</a:t>
            </a:r>
          </a:p>
          <a:p>
            <a:pPr algn="just">
              <a:lnSpc>
                <a:spcPts val="3080"/>
              </a:lnSpc>
            </a:pPr>
            <a:r>
              <a:rPr lang="en-US" sz="2200" b="true">
                <a:solidFill>
                  <a:srgbClr val="231F20"/>
                </a:solidFill>
                <a:latin typeface="Glacial Indifference Bold"/>
                <a:ea typeface="Glacial Indifference Bold"/>
                <a:cs typeface="Glacial Indifference Bold"/>
                <a:sym typeface="Glacial Indifference Bold"/>
              </a:rPr>
              <a:t>Cara :</a:t>
            </a:r>
          </a:p>
          <a:p>
            <a:pPr algn="just" marL="474996" indent="-237498" lvl="1">
              <a:lnSpc>
                <a:spcPts val="3080"/>
              </a:lnSpc>
              <a:buFont typeface="Arial"/>
              <a:buChar char="•"/>
            </a:pPr>
            <a:r>
              <a:rPr lang="en-US" sz="2200">
                <a:solidFill>
                  <a:srgbClr val="231F20"/>
                </a:solidFill>
                <a:latin typeface="Glacial Indifference"/>
                <a:ea typeface="Glacial Indifference"/>
                <a:cs typeface="Glacial Indifference"/>
                <a:sym typeface="Glacial Indifference"/>
              </a:rPr>
              <a:t>Asessement klinis terkendali terhadap indikasi dan kontra indiksi penyakit kardiovaskuler dan muskuloskeletal</a:t>
            </a:r>
          </a:p>
          <a:p>
            <a:pPr algn="just" marL="474996" indent="-237498" lvl="1">
              <a:lnSpc>
                <a:spcPts val="3080"/>
              </a:lnSpc>
              <a:buFont typeface="Arial"/>
              <a:buChar char="•"/>
            </a:pPr>
            <a:r>
              <a:rPr lang="en-US" sz="2200">
                <a:solidFill>
                  <a:srgbClr val="231F20"/>
                </a:solidFill>
                <a:latin typeface="Glacial Indifference"/>
                <a:ea typeface="Glacial Indifference"/>
                <a:cs typeface="Glacial Indifference"/>
                <a:sym typeface="Glacial Indifference"/>
              </a:rPr>
              <a:t>Asessement fungsional melalui tes uji latih (six minute walking test) lebih dari 500 M enduran cukup, kurang dari 500 M endurans rendah</a:t>
            </a:r>
          </a:p>
        </p:txBody>
      </p:sp>
      <p:sp>
        <p:nvSpPr>
          <p:cNvPr name="TextBox 12" id="12"/>
          <p:cNvSpPr txBox="true"/>
          <p:nvPr/>
        </p:nvSpPr>
        <p:spPr>
          <a:xfrm rot="0">
            <a:off x="1028700" y="7351252"/>
            <a:ext cx="9236928" cy="2725418"/>
          </a:xfrm>
          <a:prstGeom prst="rect">
            <a:avLst/>
          </a:prstGeom>
        </p:spPr>
        <p:txBody>
          <a:bodyPr anchor="t" rtlCol="false" tIns="0" lIns="0" bIns="0" rIns="0">
            <a:spAutoFit/>
          </a:bodyPr>
          <a:lstStyle/>
          <a:p>
            <a:pPr algn="just">
              <a:lnSpc>
                <a:spcPts val="3080"/>
              </a:lnSpc>
            </a:pPr>
            <a:r>
              <a:rPr lang="en-US" sz="2200">
                <a:solidFill>
                  <a:srgbClr val="231F20"/>
                </a:solidFill>
                <a:latin typeface="Glacial Indifference"/>
                <a:ea typeface="Glacial Indifference"/>
                <a:cs typeface="Glacial Indifference"/>
                <a:sym typeface="Glacial Indifference"/>
              </a:rPr>
              <a:t>Data jema’ah haji Indonesia berdasarkan penelitian SHL tahun 2008 enduransnya rata rata rendah </a:t>
            </a:r>
            <a:r>
              <a:rPr lang="en-US" sz="2200" b="true">
                <a:solidFill>
                  <a:srgbClr val="231F20"/>
                </a:solidFill>
                <a:latin typeface="Glacial Indifference Bold"/>
                <a:ea typeface="Glacial Indifference Bold"/>
                <a:cs typeface="Glacial Indifference Bold"/>
                <a:sym typeface="Glacial Indifference Bold"/>
              </a:rPr>
              <a:t>(Nilai vo2max = kurang dari 20 ml/ kg bb/ menit</a:t>
            </a:r>
          </a:p>
          <a:p>
            <a:pPr algn="just">
              <a:lnSpc>
                <a:spcPts val="3080"/>
              </a:lnSpc>
            </a:pPr>
          </a:p>
          <a:p>
            <a:pPr algn="just">
              <a:lnSpc>
                <a:spcPts val="3080"/>
              </a:lnSpc>
            </a:pPr>
            <a:r>
              <a:rPr lang="en-US" sz="2200" b="true">
                <a:solidFill>
                  <a:srgbClr val="231F20"/>
                </a:solidFill>
                <a:latin typeface="Glacial Indifference Bold"/>
                <a:ea typeface="Glacial Indifference Bold"/>
                <a:cs typeface="Glacial Indifference Bold"/>
                <a:sym typeface="Glacial Indifference Bold"/>
              </a:rPr>
              <a:t>Pembinaan jangka pendek dan jangka Panjang di bagi berdasarkan nilai klinis terkendali dan nilai fungsional (nilai vo2max –nya).</a:t>
            </a:r>
          </a:p>
          <a:p>
            <a:pPr algn="just">
              <a:lnSpc>
                <a:spcPts val="3080"/>
              </a:lnSpc>
            </a:pP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false" flipV="false" rot="0">
            <a:off x="9912513" y="2046042"/>
            <a:ext cx="7346787" cy="6501906"/>
          </a:xfrm>
          <a:custGeom>
            <a:avLst/>
            <a:gdLst/>
            <a:ahLst/>
            <a:cxnLst/>
            <a:rect r="r" b="b" t="t" l="l"/>
            <a:pathLst>
              <a:path h="6501906" w="7346787">
                <a:moveTo>
                  <a:pt x="0" y="0"/>
                </a:moveTo>
                <a:lnTo>
                  <a:pt x="7346787" y="0"/>
                </a:lnTo>
                <a:lnTo>
                  <a:pt x="7346787" y="6501906"/>
                </a:lnTo>
                <a:lnTo>
                  <a:pt x="0" y="65019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0482592" y="5808220"/>
            <a:ext cx="1226920" cy="1361354"/>
          </a:xfrm>
          <a:custGeom>
            <a:avLst/>
            <a:gdLst/>
            <a:ahLst/>
            <a:cxnLst/>
            <a:rect r="r" b="b" t="t" l="l"/>
            <a:pathLst>
              <a:path h="1361354" w="1226920">
                <a:moveTo>
                  <a:pt x="0" y="0"/>
                </a:moveTo>
                <a:lnTo>
                  <a:pt x="1226920" y="0"/>
                </a:lnTo>
                <a:lnTo>
                  <a:pt x="1226920" y="1361355"/>
                </a:lnTo>
                <a:lnTo>
                  <a:pt x="0" y="136135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1504378" y="2935775"/>
            <a:ext cx="1214729" cy="1214729"/>
          </a:xfrm>
          <a:custGeom>
            <a:avLst/>
            <a:gdLst/>
            <a:ahLst/>
            <a:cxnLst/>
            <a:rect r="r" b="b" t="t" l="l"/>
            <a:pathLst>
              <a:path h="1214729" w="1214729">
                <a:moveTo>
                  <a:pt x="0" y="0"/>
                </a:moveTo>
                <a:lnTo>
                  <a:pt x="1214729" y="0"/>
                </a:lnTo>
                <a:lnTo>
                  <a:pt x="1214729" y="1214729"/>
                </a:lnTo>
                <a:lnTo>
                  <a:pt x="0" y="121472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5322110" y="6013197"/>
            <a:ext cx="1256932" cy="1156377"/>
          </a:xfrm>
          <a:custGeom>
            <a:avLst/>
            <a:gdLst/>
            <a:ahLst/>
            <a:cxnLst/>
            <a:rect r="r" b="b" t="t" l="l"/>
            <a:pathLst>
              <a:path h="1156377" w="1256932">
                <a:moveTo>
                  <a:pt x="0" y="0"/>
                </a:moveTo>
                <a:lnTo>
                  <a:pt x="1256932" y="0"/>
                </a:lnTo>
                <a:lnTo>
                  <a:pt x="1256932" y="1156378"/>
                </a:lnTo>
                <a:lnTo>
                  <a:pt x="0" y="115637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4421001" y="2935775"/>
            <a:ext cx="1268495" cy="1268495"/>
          </a:xfrm>
          <a:custGeom>
            <a:avLst/>
            <a:gdLst/>
            <a:ahLst/>
            <a:cxnLst/>
            <a:rect r="r" b="b" t="t" l="l"/>
            <a:pathLst>
              <a:path h="1268495" w="1268495">
                <a:moveTo>
                  <a:pt x="0" y="0"/>
                </a:moveTo>
                <a:lnTo>
                  <a:pt x="1268495" y="0"/>
                </a:lnTo>
                <a:lnTo>
                  <a:pt x="1268495" y="1268496"/>
                </a:lnTo>
                <a:lnTo>
                  <a:pt x="0" y="126849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8" id="8"/>
          <p:cNvGrpSpPr/>
          <p:nvPr/>
        </p:nvGrpSpPr>
        <p:grpSpPr>
          <a:xfrm rot="0">
            <a:off x="-514350" y="-514350"/>
            <a:ext cx="9882132" cy="11142268"/>
            <a:chOff x="0" y="0"/>
            <a:chExt cx="2602702" cy="2934589"/>
          </a:xfrm>
        </p:grpSpPr>
        <p:sp>
          <p:nvSpPr>
            <p:cNvPr name="Freeform 9" id="9"/>
            <p:cNvSpPr/>
            <p:nvPr/>
          </p:nvSpPr>
          <p:spPr>
            <a:xfrm flipH="false" flipV="false" rot="0">
              <a:off x="0" y="0"/>
              <a:ext cx="2602702" cy="2934589"/>
            </a:xfrm>
            <a:custGeom>
              <a:avLst/>
              <a:gdLst/>
              <a:ahLst/>
              <a:cxnLst/>
              <a:rect r="r" b="b" t="t" l="l"/>
              <a:pathLst>
                <a:path h="2934589" w="2602702">
                  <a:moveTo>
                    <a:pt x="0" y="0"/>
                  </a:moveTo>
                  <a:lnTo>
                    <a:pt x="2602702" y="0"/>
                  </a:lnTo>
                  <a:lnTo>
                    <a:pt x="2602702" y="2934589"/>
                  </a:lnTo>
                  <a:lnTo>
                    <a:pt x="0" y="2934589"/>
                  </a:lnTo>
                  <a:close/>
                </a:path>
              </a:pathLst>
            </a:custGeom>
            <a:solidFill>
              <a:srgbClr val="05412D"/>
            </a:solidFill>
          </p:spPr>
        </p:sp>
        <p:sp>
          <p:nvSpPr>
            <p:cNvPr name="TextBox 10" id="10"/>
            <p:cNvSpPr txBox="true"/>
            <p:nvPr/>
          </p:nvSpPr>
          <p:spPr>
            <a:xfrm>
              <a:off x="0" y="-38100"/>
              <a:ext cx="2602702" cy="2972689"/>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682722" y="2790959"/>
            <a:ext cx="7487989" cy="5986899"/>
          </a:xfrm>
          <a:prstGeom prst="rect">
            <a:avLst/>
          </a:prstGeom>
        </p:spPr>
        <p:txBody>
          <a:bodyPr anchor="t" rtlCol="false" tIns="0" lIns="0" bIns="0" rIns="0">
            <a:spAutoFit/>
          </a:bodyPr>
          <a:lstStyle/>
          <a:p>
            <a:pPr algn="just" marL="522548" indent="-261274" lvl="1">
              <a:lnSpc>
                <a:spcPts val="3388"/>
              </a:lnSpc>
              <a:buFont typeface="Arial"/>
              <a:buChar char="•"/>
            </a:pPr>
            <a:r>
              <a:rPr lang="en-US" sz="2420">
                <a:solidFill>
                  <a:srgbClr val="FFFFFF"/>
                </a:solidFill>
                <a:latin typeface="Glacial Indifference"/>
                <a:ea typeface="Glacial Indifference"/>
                <a:cs typeface="Glacial Indifference"/>
                <a:sym typeface="Glacial Indifference"/>
              </a:rPr>
              <a:t>Setiap latihan didahului oleh pemanasan dan diakhiri dengan pendinginan</a:t>
            </a:r>
          </a:p>
          <a:p>
            <a:pPr algn="just" marL="522548" indent="-261274" lvl="1">
              <a:lnSpc>
                <a:spcPts val="3388"/>
              </a:lnSpc>
              <a:buFont typeface="Arial"/>
              <a:buChar char="•"/>
            </a:pPr>
            <a:r>
              <a:rPr lang="en-US" sz="2420">
                <a:solidFill>
                  <a:srgbClr val="FFFFFF"/>
                </a:solidFill>
                <a:latin typeface="Glacial Indifference"/>
                <a:ea typeface="Glacial Indifference"/>
                <a:cs typeface="Glacial Indifference"/>
                <a:sym typeface="Glacial Indifference"/>
              </a:rPr>
              <a:t>Latihan peregangan diberikan untuk otot tertentu saja dan tidak untuk sekaligus beberapa otot. Hal ini untuk mencegah disabilitas sendi.</a:t>
            </a:r>
          </a:p>
          <a:p>
            <a:pPr algn="just" marL="522548" indent="-261274" lvl="1">
              <a:lnSpc>
                <a:spcPts val="3388"/>
              </a:lnSpc>
              <a:buFont typeface="Arial"/>
              <a:buChar char="•"/>
            </a:pPr>
            <a:r>
              <a:rPr lang="en-US" sz="2420">
                <a:solidFill>
                  <a:srgbClr val="FFFFFF"/>
                </a:solidFill>
                <a:latin typeface="Glacial Indifference"/>
                <a:ea typeface="Glacial Indifference"/>
                <a:cs typeface="Glacial Indifference"/>
                <a:sym typeface="Glacial Indifference"/>
              </a:rPr>
              <a:t>Hindarkan latihan keseimbangan atau single waight bearing, karena dapat menimbulkan rasa tidak nyaman pada sendi sacroiliac </a:t>
            </a:r>
          </a:p>
          <a:p>
            <a:pPr algn="just" marL="522548" indent="-261274" lvl="1">
              <a:lnSpc>
                <a:spcPts val="3388"/>
              </a:lnSpc>
              <a:buFont typeface="Arial"/>
              <a:buChar char="•"/>
            </a:pPr>
            <a:r>
              <a:rPr lang="en-US" sz="2420">
                <a:solidFill>
                  <a:srgbClr val="FFFFFF"/>
                </a:solidFill>
                <a:latin typeface="Glacial Indifference"/>
                <a:ea typeface="Glacial Indifference"/>
                <a:cs typeface="Glacial Indifference"/>
                <a:sym typeface="Glacial Indifference"/>
              </a:rPr>
              <a:t>Denyut nadi harus dimonitor selama latihan dan tidak boleh melebihi 140 kali permenit</a:t>
            </a:r>
          </a:p>
          <a:p>
            <a:pPr algn="just" marL="522548" indent="-261274" lvl="1">
              <a:lnSpc>
                <a:spcPts val="3388"/>
              </a:lnSpc>
              <a:buFont typeface="Arial"/>
              <a:buChar char="•"/>
            </a:pPr>
            <a:r>
              <a:rPr lang="en-US" sz="2420">
                <a:solidFill>
                  <a:srgbClr val="FFFFFF"/>
                </a:solidFill>
                <a:latin typeface="Glacial Indifference"/>
                <a:ea typeface="Glacial Indifference"/>
                <a:cs typeface="Glacial Indifference"/>
                <a:sym typeface="Glacial Indifference"/>
              </a:rPr>
              <a:t>Untuk menghindarkan kompresi vena cafa inferior, sebaiknya latihan dengan posisi berbaring tidak lebih dari 5 menit dan sebaiknya dipakai alas punggung</a:t>
            </a:r>
          </a:p>
        </p:txBody>
      </p:sp>
      <p:sp>
        <p:nvSpPr>
          <p:cNvPr name="TextBox 12" id="12"/>
          <p:cNvSpPr txBox="true"/>
          <p:nvPr/>
        </p:nvSpPr>
        <p:spPr>
          <a:xfrm rot="0">
            <a:off x="873506" y="1267867"/>
            <a:ext cx="6820480" cy="1028429"/>
          </a:xfrm>
          <a:prstGeom prst="rect">
            <a:avLst/>
          </a:prstGeom>
        </p:spPr>
        <p:txBody>
          <a:bodyPr anchor="t" rtlCol="false" tIns="0" lIns="0" bIns="0" rIns="0">
            <a:spAutoFit/>
          </a:bodyPr>
          <a:lstStyle/>
          <a:p>
            <a:pPr algn="l">
              <a:lnSpc>
                <a:spcPts val="4120"/>
              </a:lnSpc>
            </a:pPr>
            <a:r>
              <a:rPr lang="en-US" sz="3244" b="true">
                <a:solidFill>
                  <a:srgbClr val="FFFFFF"/>
                </a:solidFill>
                <a:latin typeface="Glacial Indifference Bold"/>
                <a:ea typeface="Glacial Indifference Bold"/>
                <a:cs typeface="Glacial Indifference Bold"/>
                <a:sym typeface="Glacial Indifference Bold"/>
              </a:rPr>
              <a:t>HAL-HAL YANG PERLU DIPERHATIKAN SELAMA LATIHAN</a:t>
            </a:r>
          </a:p>
        </p:txBody>
      </p:sp>
      <p:sp>
        <p:nvSpPr>
          <p:cNvPr name="Freeform 13" id="13"/>
          <p:cNvSpPr/>
          <p:nvPr/>
        </p:nvSpPr>
        <p:spPr>
          <a:xfrm flipH="false" flipV="false" rot="0">
            <a:off x="15253418" y="8959925"/>
            <a:ext cx="2005882" cy="298375"/>
          </a:xfrm>
          <a:custGeom>
            <a:avLst/>
            <a:gdLst/>
            <a:ahLst/>
            <a:cxnLst/>
            <a:rect r="r" b="b" t="t" l="l"/>
            <a:pathLst>
              <a:path h="298375" w="2005882">
                <a:moveTo>
                  <a:pt x="0" y="0"/>
                </a:moveTo>
                <a:lnTo>
                  <a:pt x="2005882" y="0"/>
                </a:lnTo>
                <a:lnTo>
                  <a:pt x="2005882" y="298375"/>
                </a:lnTo>
                <a:lnTo>
                  <a:pt x="0" y="29837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14" id="14"/>
          <p:cNvGrpSpPr/>
          <p:nvPr/>
        </p:nvGrpSpPr>
        <p:grpSpPr>
          <a:xfrm rot="0">
            <a:off x="9898420" y="423236"/>
            <a:ext cx="5354998" cy="1210927"/>
            <a:chOff x="0" y="0"/>
            <a:chExt cx="7139997" cy="1614570"/>
          </a:xfrm>
        </p:grpSpPr>
        <p:sp>
          <p:nvSpPr>
            <p:cNvPr name="Freeform 15" id="15"/>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15"/>
              <a:stretch>
                <a:fillRect l="0" t="0" r="0" b="0"/>
              </a:stretch>
            </a:blipFill>
          </p:spPr>
        </p:sp>
        <p:sp>
          <p:nvSpPr>
            <p:cNvPr name="TextBox 16" id="16"/>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grpSp>
        <p:nvGrpSpPr>
          <p:cNvPr name="Group 3" id="3"/>
          <p:cNvGrpSpPr/>
          <p:nvPr/>
        </p:nvGrpSpPr>
        <p:grpSpPr>
          <a:xfrm rot="0">
            <a:off x="9617692" y="-4433752"/>
            <a:ext cx="12457107" cy="1245710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412D"/>
            </a:solidFill>
          </p:spPr>
        </p:sp>
        <p:sp>
          <p:nvSpPr>
            <p:cNvPr name="TextBox 5" id="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1274214" y="8506119"/>
            <a:ext cx="2726092" cy="2726092"/>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5138"/>
            </a:solidFill>
          </p:spPr>
        </p:sp>
        <p:sp>
          <p:nvSpPr>
            <p:cNvPr name="TextBox 8" id="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10219550" y="-2456011"/>
            <a:ext cx="7561513" cy="7599511"/>
          </a:xfrm>
          <a:custGeom>
            <a:avLst/>
            <a:gdLst/>
            <a:ahLst/>
            <a:cxnLst/>
            <a:rect r="r" b="b" t="t" l="l"/>
            <a:pathLst>
              <a:path h="7599511" w="7561513">
                <a:moveTo>
                  <a:pt x="0" y="0"/>
                </a:moveTo>
                <a:lnTo>
                  <a:pt x="7561513" y="0"/>
                </a:lnTo>
                <a:lnTo>
                  <a:pt x="7561513" y="7599511"/>
                </a:lnTo>
                <a:lnTo>
                  <a:pt x="0" y="7599511"/>
                </a:lnTo>
                <a:lnTo>
                  <a:pt x="0" y="0"/>
                </a:lnTo>
                <a:close/>
              </a:path>
            </a:pathLst>
          </a:custGeom>
          <a:blipFill>
            <a:blip r:embed="rId3"/>
            <a:stretch>
              <a:fillRect l="0" t="0" r="0" b="0"/>
            </a:stretch>
          </a:blipFill>
        </p:spPr>
      </p:sp>
      <p:sp>
        <p:nvSpPr>
          <p:cNvPr name="Freeform 10" id="10"/>
          <p:cNvSpPr/>
          <p:nvPr/>
        </p:nvSpPr>
        <p:spPr>
          <a:xfrm flipH="false" flipV="false" rot="0">
            <a:off x="13168062" y="3514461"/>
            <a:ext cx="6322931" cy="6354704"/>
          </a:xfrm>
          <a:custGeom>
            <a:avLst/>
            <a:gdLst/>
            <a:ahLst/>
            <a:cxnLst/>
            <a:rect r="r" b="b" t="t" l="l"/>
            <a:pathLst>
              <a:path h="6354704" w="6322931">
                <a:moveTo>
                  <a:pt x="0" y="0"/>
                </a:moveTo>
                <a:lnTo>
                  <a:pt x="6322931" y="0"/>
                </a:lnTo>
                <a:lnTo>
                  <a:pt x="6322931" y="6354704"/>
                </a:lnTo>
                <a:lnTo>
                  <a:pt x="0" y="6354704"/>
                </a:lnTo>
                <a:lnTo>
                  <a:pt x="0" y="0"/>
                </a:lnTo>
                <a:close/>
              </a:path>
            </a:pathLst>
          </a:custGeom>
          <a:blipFill>
            <a:blip r:embed="rId3"/>
            <a:stretch>
              <a:fillRect l="0" t="0" r="0" b="0"/>
            </a:stretch>
          </a:blipFill>
        </p:spPr>
      </p:sp>
      <p:sp>
        <p:nvSpPr>
          <p:cNvPr name="Freeform 11" id="11"/>
          <p:cNvSpPr/>
          <p:nvPr/>
        </p:nvSpPr>
        <p:spPr>
          <a:xfrm flipH="false" flipV="false" rot="0">
            <a:off x="9144000" y="3824942"/>
            <a:ext cx="4177422" cy="4198414"/>
          </a:xfrm>
          <a:custGeom>
            <a:avLst/>
            <a:gdLst/>
            <a:ahLst/>
            <a:cxnLst/>
            <a:rect r="r" b="b" t="t" l="l"/>
            <a:pathLst>
              <a:path h="4198414" w="4177422">
                <a:moveTo>
                  <a:pt x="0" y="0"/>
                </a:moveTo>
                <a:lnTo>
                  <a:pt x="4177422" y="0"/>
                </a:lnTo>
                <a:lnTo>
                  <a:pt x="4177422" y="4198414"/>
                </a:lnTo>
                <a:lnTo>
                  <a:pt x="0" y="4198414"/>
                </a:lnTo>
                <a:lnTo>
                  <a:pt x="0" y="0"/>
                </a:lnTo>
                <a:close/>
              </a:path>
            </a:pathLst>
          </a:custGeom>
          <a:blipFill>
            <a:blip r:embed="rId3"/>
            <a:stretch>
              <a:fillRect l="0" t="0" r="0" b="0"/>
            </a:stretch>
          </a:blipFill>
        </p:spPr>
      </p:sp>
      <p:grpSp>
        <p:nvGrpSpPr>
          <p:cNvPr name="Group 12" id="12"/>
          <p:cNvGrpSpPr>
            <a:grpSpLocks noChangeAspect="true"/>
          </p:cNvGrpSpPr>
          <p:nvPr/>
        </p:nvGrpSpPr>
        <p:grpSpPr>
          <a:xfrm rot="0">
            <a:off x="11076976" y="-1579586"/>
            <a:ext cx="5846660" cy="5846660"/>
            <a:chOff x="0" y="0"/>
            <a:chExt cx="6350000" cy="6350000"/>
          </a:xfrm>
        </p:grpSpPr>
        <p:sp>
          <p:nvSpPr>
            <p:cNvPr name="Freeform 13" id="13"/>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true">
              <a:gsLst>
                <a:gs pos="0">
                  <a:srgbClr val="FFDE59">
                    <a:alpha val="100000"/>
                  </a:srgbClr>
                </a:gs>
                <a:gs pos="100000">
                  <a:srgbClr val="C9912D">
                    <a:alpha val="100000"/>
                  </a:srgbClr>
                </a:gs>
              </a:gsLst>
              <a:lin ang="5400000"/>
            </a:gradFill>
          </p:spPr>
        </p:sp>
        <p:sp>
          <p:nvSpPr>
            <p:cNvPr name="Freeform 14" id="14"/>
            <p:cNvSpPr/>
            <p:nvPr/>
          </p:nvSpPr>
          <p:spPr>
            <a:xfrm flipH="false" flipV="false" rot="0">
              <a:off x="284320" y="415956"/>
              <a:ext cx="5781360" cy="5518089"/>
            </a:xfrm>
            <a:custGeom>
              <a:avLst/>
              <a:gdLst/>
              <a:ahLst/>
              <a:cxnLst/>
              <a:rect r="r" b="b" t="t" l="l"/>
              <a:pathLst>
                <a:path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4"/>
              <a:stretch>
                <a:fillRect l="-25276" t="0" r="-25276" b="0"/>
              </a:stretch>
            </a:blipFill>
          </p:spPr>
        </p:sp>
      </p:grpSp>
      <p:grpSp>
        <p:nvGrpSpPr>
          <p:cNvPr name="Group 15" id="15"/>
          <p:cNvGrpSpPr>
            <a:grpSpLocks noChangeAspect="true"/>
          </p:cNvGrpSpPr>
          <p:nvPr/>
        </p:nvGrpSpPr>
        <p:grpSpPr>
          <a:xfrm rot="0">
            <a:off x="13885041" y="4247327"/>
            <a:ext cx="4888972" cy="4888972"/>
            <a:chOff x="0" y="0"/>
            <a:chExt cx="6350000" cy="6350000"/>
          </a:xfrm>
        </p:grpSpPr>
        <p:sp>
          <p:nvSpPr>
            <p:cNvPr name="Freeform 16" id="16"/>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true">
              <a:gsLst>
                <a:gs pos="0">
                  <a:srgbClr val="FFDE59">
                    <a:alpha val="100000"/>
                  </a:srgbClr>
                </a:gs>
                <a:gs pos="100000">
                  <a:srgbClr val="C9912D">
                    <a:alpha val="100000"/>
                  </a:srgbClr>
                </a:gs>
              </a:gsLst>
              <a:lin ang="5400000"/>
            </a:gradFill>
          </p:spPr>
        </p:sp>
        <p:sp>
          <p:nvSpPr>
            <p:cNvPr name="Freeform 17" id="17"/>
            <p:cNvSpPr/>
            <p:nvPr/>
          </p:nvSpPr>
          <p:spPr>
            <a:xfrm flipH="false" flipV="false" rot="0">
              <a:off x="284320" y="415956"/>
              <a:ext cx="5781360" cy="5518089"/>
            </a:xfrm>
            <a:custGeom>
              <a:avLst/>
              <a:gdLst/>
              <a:ahLst/>
              <a:cxnLst/>
              <a:rect r="r" b="b" t="t" l="l"/>
              <a:pathLst>
                <a:path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5"/>
              <a:stretch>
                <a:fillRect l="223" t="-16665" r="223" b="-16665"/>
              </a:stretch>
            </a:blipFill>
          </p:spPr>
        </p:sp>
      </p:grpSp>
      <p:grpSp>
        <p:nvGrpSpPr>
          <p:cNvPr name="Group 18" id="18"/>
          <p:cNvGrpSpPr>
            <a:grpSpLocks noChangeAspect="true"/>
          </p:cNvGrpSpPr>
          <p:nvPr/>
        </p:nvGrpSpPr>
        <p:grpSpPr>
          <a:xfrm rot="0">
            <a:off x="9617692" y="4309131"/>
            <a:ext cx="3230037" cy="3230037"/>
            <a:chOff x="0" y="0"/>
            <a:chExt cx="6350000" cy="6350000"/>
          </a:xfrm>
        </p:grpSpPr>
        <p:sp>
          <p:nvSpPr>
            <p:cNvPr name="Freeform 19" id="19"/>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true">
              <a:gsLst>
                <a:gs pos="0">
                  <a:srgbClr val="FFDE59">
                    <a:alpha val="100000"/>
                  </a:srgbClr>
                </a:gs>
                <a:gs pos="100000">
                  <a:srgbClr val="C9912D">
                    <a:alpha val="100000"/>
                  </a:srgbClr>
                </a:gs>
              </a:gsLst>
              <a:lin ang="5400000"/>
            </a:gradFill>
          </p:spPr>
        </p:sp>
        <p:sp>
          <p:nvSpPr>
            <p:cNvPr name="Freeform 20" id="20"/>
            <p:cNvSpPr/>
            <p:nvPr/>
          </p:nvSpPr>
          <p:spPr>
            <a:xfrm flipH="false" flipV="false" rot="0">
              <a:off x="284320" y="415956"/>
              <a:ext cx="5781360" cy="5518089"/>
            </a:xfrm>
            <a:custGeom>
              <a:avLst/>
              <a:gdLst/>
              <a:ahLst/>
              <a:cxnLst/>
              <a:rect r="r" b="b" t="t" l="l"/>
              <a:pathLst>
                <a:path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6"/>
              <a:stretch>
                <a:fillRect l="-29468" t="0" r="-29468" b="0"/>
              </a:stretch>
            </a:blipFill>
          </p:spPr>
        </p:sp>
      </p:grpSp>
      <p:sp>
        <p:nvSpPr>
          <p:cNvPr name="Freeform 21" id="21"/>
          <p:cNvSpPr/>
          <p:nvPr/>
        </p:nvSpPr>
        <p:spPr>
          <a:xfrm flipH="false" flipV="false" rot="0">
            <a:off x="6505334" y="8738200"/>
            <a:ext cx="2131119" cy="317004"/>
          </a:xfrm>
          <a:custGeom>
            <a:avLst/>
            <a:gdLst/>
            <a:ahLst/>
            <a:cxnLst/>
            <a:rect r="r" b="b" t="t" l="l"/>
            <a:pathLst>
              <a:path h="317004" w="2131119">
                <a:moveTo>
                  <a:pt x="0" y="0"/>
                </a:moveTo>
                <a:lnTo>
                  <a:pt x="2131119" y="0"/>
                </a:lnTo>
                <a:lnTo>
                  <a:pt x="2131119" y="317004"/>
                </a:lnTo>
                <a:lnTo>
                  <a:pt x="0" y="3170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2" id="22"/>
          <p:cNvSpPr txBox="true"/>
          <p:nvPr/>
        </p:nvSpPr>
        <p:spPr>
          <a:xfrm rot="0">
            <a:off x="1028700" y="3127605"/>
            <a:ext cx="7433163" cy="1190619"/>
          </a:xfrm>
          <a:prstGeom prst="rect">
            <a:avLst/>
          </a:prstGeom>
        </p:spPr>
        <p:txBody>
          <a:bodyPr anchor="t" rtlCol="false" tIns="0" lIns="0" bIns="0" rIns="0">
            <a:spAutoFit/>
          </a:bodyPr>
          <a:lstStyle/>
          <a:p>
            <a:pPr algn="l">
              <a:lnSpc>
                <a:spcPts val="8999"/>
              </a:lnSpc>
            </a:pPr>
            <a:r>
              <a:rPr lang="en-US" sz="8999">
                <a:solidFill>
                  <a:srgbClr val="05412D"/>
                </a:solidFill>
                <a:latin typeface="League Gothic"/>
                <a:ea typeface="League Gothic"/>
                <a:cs typeface="League Gothic"/>
                <a:sym typeface="League Gothic"/>
              </a:rPr>
              <a:t>MAKNA THAWAF </a:t>
            </a:r>
          </a:p>
        </p:txBody>
      </p:sp>
      <p:sp>
        <p:nvSpPr>
          <p:cNvPr name="TextBox 23" id="23"/>
          <p:cNvSpPr txBox="true"/>
          <p:nvPr/>
        </p:nvSpPr>
        <p:spPr>
          <a:xfrm rot="0">
            <a:off x="1028700" y="4674368"/>
            <a:ext cx="7652845" cy="3348988"/>
          </a:xfrm>
          <a:prstGeom prst="rect">
            <a:avLst/>
          </a:prstGeom>
        </p:spPr>
        <p:txBody>
          <a:bodyPr anchor="t" rtlCol="false" tIns="0" lIns="0" bIns="0" rIns="0">
            <a:spAutoFit/>
          </a:bodyPr>
          <a:lstStyle/>
          <a:p>
            <a:pPr algn="just">
              <a:lnSpc>
                <a:spcPts val="3360"/>
              </a:lnSpc>
            </a:pPr>
            <a:r>
              <a:rPr lang="en-US" sz="2400">
                <a:solidFill>
                  <a:srgbClr val="231F20"/>
                </a:solidFill>
                <a:latin typeface="Glacial Indifference"/>
                <a:ea typeface="Glacial Indifference"/>
                <a:cs typeface="Glacial Indifference"/>
                <a:sym typeface="Glacial Indifference"/>
              </a:rPr>
              <a:t>Latihan dilakukan seperti membayangkan saat aktivitas Thawaf mengelilingi ka`bah 7 kali dan sa’i dari Safa ke Marwah bolak balik 7 kali serta melempar Jumroh.</a:t>
            </a:r>
          </a:p>
          <a:p>
            <a:pPr algn="just">
              <a:lnSpc>
                <a:spcPts val="3360"/>
              </a:lnSpc>
            </a:pPr>
          </a:p>
          <a:p>
            <a:pPr algn="just">
              <a:lnSpc>
                <a:spcPts val="3360"/>
              </a:lnSpc>
            </a:pPr>
            <a:r>
              <a:rPr lang="en-US" sz="2400" b="true">
                <a:solidFill>
                  <a:srgbClr val="231F20"/>
                </a:solidFill>
                <a:latin typeface="Glacial Indifference Bold"/>
                <a:ea typeface="Glacial Indifference Bold"/>
                <a:cs typeface="Glacial Indifference Bold"/>
                <a:sym typeface="Glacial Indifference Bold"/>
              </a:rPr>
              <a:t>Makna Thawaf :</a:t>
            </a:r>
            <a:r>
              <a:rPr lang="en-US" sz="2400">
                <a:solidFill>
                  <a:srgbClr val="231F20"/>
                </a:solidFill>
                <a:latin typeface="Glacial Indifference"/>
                <a:ea typeface="Glacial Indifference"/>
                <a:cs typeface="Glacial Indifference"/>
                <a:sym typeface="Glacial Indifference"/>
              </a:rPr>
              <a:t> Adalah syarat wajib haji yang  berarti mengelilingi kabah sebanyak 7 kali degan niat dan dalam keadaan suci.</a:t>
            </a:r>
          </a:p>
          <a:p>
            <a:pPr algn="just">
              <a:lnSpc>
                <a:spcPts val="3360"/>
              </a:lnSpc>
            </a:pPr>
          </a:p>
        </p:txBody>
      </p:sp>
      <p:grpSp>
        <p:nvGrpSpPr>
          <p:cNvPr name="Group 24" id="24"/>
          <p:cNvGrpSpPr/>
          <p:nvPr/>
        </p:nvGrpSpPr>
        <p:grpSpPr>
          <a:xfrm rot="0">
            <a:off x="1028700" y="1028700"/>
            <a:ext cx="5354998" cy="1210927"/>
            <a:chOff x="0" y="0"/>
            <a:chExt cx="7139997" cy="1614570"/>
          </a:xfrm>
        </p:grpSpPr>
        <p:sp>
          <p:nvSpPr>
            <p:cNvPr name="Freeform 25" id="25"/>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9"/>
              <a:stretch>
                <a:fillRect l="0" t="0" r="0" b="0"/>
              </a:stretch>
            </a:blipFill>
          </p:spPr>
        </p:sp>
        <p:sp>
          <p:nvSpPr>
            <p:cNvPr name="TextBox 26" id="26"/>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04" t="0" r="-2204" b="0"/>
            </a:stretch>
          </a:blipFill>
        </p:spPr>
      </p:sp>
      <p:grpSp>
        <p:nvGrpSpPr>
          <p:cNvPr name="Group 3" id="3"/>
          <p:cNvGrpSpPr/>
          <p:nvPr/>
        </p:nvGrpSpPr>
        <p:grpSpPr>
          <a:xfrm rot="0">
            <a:off x="9617692" y="-4433752"/>
            <a:ext cx="12457107" cy="1245710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412D"/>
            </a:solidFill>
          </p:spPr>
        </p:sp>
        <p:sp>
          <p:nvSpPr>
            <p:cNvPr name="TextBox 5" id="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6" id="6"/>
          <p:cNvGrpSpPr>
            <a:grpSpLocks noChangeAspect="true"/>
          </p:cNvGrpSpPr>
          <p:nvPr/>
        </p:nvGrpSpPr>
        <p:grpSpPr>
          <a:xfrm rot="0">
            <a:off x="9999557" y="1337718"/>
            <a:ext cx="7611564" cy="7611564"/>
            <a:chOff x="0" y="0"/>
            <a:chExt cx="6350000" cy="6350000"/>
          </a:xfrm>
        </p:grpSpPr>
        <p:sp>
          <p:nvSpPr>
            <p:cNvPr name="Freeform 7" id="7"/>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gradFill rotWithShape="true">
              <a:gsLst>
                <a:gs pos="0">
                  <a:srgbClr val="FFD230">
                    <a:alpha val="100000"/>
                  </a:srgbClr>
                </a:gs>
                <a:gs pos="100000">
                  <a:srgbClr val="FBA309">
                    <a:alpha val="100000"/>
                  </a:srgbClr>
                </a:gs>
              </a:gsLst>
              <a:lin ang="0"/>
            </a:gradFill>
          </p:spPr>
        </p:sp>
        <p:sp>
          <p:nvSpPr>
            <p:cNvPr name="Freeform 8" id="8"/>
            <p:cNvSpPr/>
            <p:nvPr/>
          </p:nvSpPr>
          <p:spPr>
            <a:xfrm flipH="false" flipV="false" rot="0">
              <a:off x="284320" y="415956"/>
              <a:ext cx="5781360" cy="5518089"/>
            </a:xfrm>
            <a:custGeom>
              <a:avLst/>
              <a:gdLst/>
              <a:ahLst/>
              <a:cxnLst/>
              <a:rect r="r" b="b" t="t" l="l"/>
              <a:pathLst>
                <a:path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3"/>
              <a:stretch>
                <a:fillRect l="-24665" t="0" r="-24665" b="0"/>
              </a:stretch>
            </a:blipFill>
          </p:spPr>
        </p:sp>
      </p:grpSp>
      <p:sp>
        <p:nvSpPr>
          <p:cNvPr name="Freeform 9" id="9"/>
          <p:cNvSpPr/>
          <p:nvPr/>
        </p:nvSpPr>
        <p:spPr>
          <a:xfrm flipH="false" flipV="false" rot="0">
            <a:off x="-516686" y="8939547"/>
            <a:ext cx="19298896" cy="3715037"/>
          </a:xfrm>
          <a:custGeom>
            <a:avLst/>
            <a:gdLst/>
            <a:ahLst/>
            <a:cxnLst/>
            <a:rect r="r" b="b" t="t" l="l"/>
            <a:pathLst>
              <a:path h="3715037" w="19298896">
                <a:moveTo>
                  <a:pt x="0" y="0"/>
                </a:moveTo>
                <a:lnTo>
                  <a:pt x="19298896" y="0"/>
                </a:lnTo>
                <a:lnTo>
                  <a:pt x="19298896" y="3715038"/>
                </a:lnTo>
                <a:lnTo>
                  <a:pt x="0" y="37150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028700" y="2948435"/>
            <a:ext cx="8104062" cy="1368424"/>
          </a:xfrm>
          <a:prstGeom prst="rect">
            <a:avLst/>
          </a:prstGeom>
        </p:spPr>
        <p:txBody>
          <a:bodyPr anchor="t" rtlCol="false" tIns="0" lIns="0" bIns="0" rIns="0">
            <a:spAutoFit/>
          </a:bodyPr>
          <a:lstStyle/>
          <a:p>
            <a:pPr algn="l">
              <a:lnSpc>
                <a:spcPts val="11200"/>
              </a:lnSpc>
            </a:pPr>
            <a:r>
              <a:rPr lang="en-US" sz="8000" b="true">
                <a:solidFill>
                  <a:srgbClr val="085138"/>
                </a:solidFill>
                <a:latin typeface="Oswald Bold"/>
                <a:ea typeface="Oswald Bold"/>
                <a:cs typeface="Oswald Bold"/>
                <a:sym typeface="Oswald Bold"/>
              </a:rPr>
              <a:t>MAKNA SAI</a:t>
            </a:r>
          </a:p>
        </p:txBody>
      </p:sp>
      <p:sp>
        <p:nvSpPr>
          <p:cNvPr name="TextBox 11" id="11"/>
          <p:cNvSpPr txBox="true"/>
          <p:nvPr/>
        </p:nvSpPr>
        <p:spPr>
          <a:xfrm rot="0">
            <a:off x="1028700" y="4655334"/>
            <a:ext cx="8115300" cy="2846068"/>
          </a:xfrm>
          <a:prstGeom prst="rect">
            <a:avLst/>
          </a:prstGeom>
        </p:spPr>
        <p:txBody>
          <a:bodyPr anchor="t" rtlCol="false" tIns="0" lIns="0" bIns="0" rIns="0">
            <a:spAutoFit/>
          </a:bodyPr>
          <a:lstStyle/>
          <a:p>
            <a:pPr algn="just">
              <a:lnSpc>
                <a:spcPts val="3780"/>
              </a:lnSpc>
            </a:pPr>
            <a:r>
              <a:rPr lang="en-US" sz="2700" b="true">
                <a:solidFill>
                  <a:srgbClr val="000000"/>
                </a:solidFill>
                <a:latin typeface="Roboto Bold"/>
                <a:ea typeface="Roboto Bold"/>
                <a:cs typeface="Roboto Bold"/>
                <a:sym typeface="Roboto Bold"/>
              </a:rPr>
              <a:t>Makna Sa’i :</a:t>
            </a:r>
          </a:p>
          <a:p>
            <a:pPr algn="just">
              <a:lnSpc>
                <a:spcPts val="3780"/>
              </a:lnSpc>
            </a:pPr>
          </a:p>
          <a:p>
            <a:pPr algn="just">
              <a:lnSpc>
                <a:spcPts val="3780"/>
              </a:lnSpc>
            </a:pPr>
            <a:r>
              <a:rPr lang="en-US" sz="2700">
                <a:solidFill>
                  <a:srgbClr val="000000"/>
                </a:solidFill>
                <a:latin typeface="Roboto"/>
                <a:ea typeface="Roboto"/>
                <a:cs typeface="Roboto"/>
                <a:sym typeface="Roboto"/>
              </a:rPr>
              <a:t>Bolak balik sai 7 kali antara bukit Safa dan Marwa demi melaksanakan perintah Allah dalam umroh maupun haji. </a:t>
            </a:r>
          </a:p>
          <a:p>
            <a:pPr algn="just">
              <a:lnSpc>
                <a:spcPts val="3780"/>
              </a:lnSpc>
            </a:pPr>
          </a:p>
        </p:txBody>
      </p:sp>
      <p:grpSp>
        <p:nvGrpSpPr>
          <p:cNvPr name="Group 12" id="12"/>
          <p:cNvGrpSpPr/>
          <p:nvPr/>
        </p:nvGrpSpPr>
        <p:grpSpPr>
          <a:xfrm rot="0">
            <a:off x="1028700" y="1028700"/>
            <a:ext cx="5354998" cy="1210927"/>
            <a:chOff x="0" y="0"/>
            <a:chExt cx="7139997" cy="1614570"/>
          </a:xfrm>
        </p:grpSpPr>
        <p:sp>
          <p:nvSpPr>
            <p:cNvPr name="Freeform 13" id="13"/>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6"/>
              <a:stretch>
                <a:fillRect l="0" t="0" r="0" b="0"/>
              </a:stretch>
            </a:blipFill>
          </p:spPr>
        </p:sp>
        <p:sp>
          <p:nvSpPr>
            <p:cNvPr name="TextBox 14" id="14"/>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grpSp>
        <p:nvGrpSpPr>
          <p:cNvPr name="Group 3" id="3"/>
          <p:cNvGrpSpPr/>
          <p:nvPr/>
        </p:nvGrpSpPr>
        <p:grpSpPr>
          <a:xfrm rot="0">
            <a:off x="7081817" y="-360424"/>
            <a:ext cx="1016122" cy="11007848"/>
            <a:chOff x="0" y="0"/>
            <a:chExt cx="267621" cy="2899186"/>
          </a:xfrm>
        </p:grpSpPr>
        <p:sp>
          <p:nvSpPr>
            <p:cNvPr name="Freeform 4" id="4"/>
            <p:cNvSpPr/>
            <p:nvPr/>
          </p:nvSpPr>
          <p:spPr>
            <a:xfrm flipH="false" flipV="false" rot="0">
              <a:off x="0" y="0"/>
              <a:ext cx="267621" cy="2899186"/>
            </a:xfrm>
            <a:custGeom>
              <a:avLst/>
              <a:gdLst/>
              <a:ahLst/>
              <a:cxnLst/>
              <a:rect r="r" b="b" t="t" l="l"/>
              <a:pathLst>
                <a:path h="2899186" w="267621">
                  <a:moveTo>
                    <a:pt x="0" y="0"/>
                  </a:moveTo>
                  <a:lnTo>
                    <a:pt x="267621" y="0"/>
                  </a:lnTo>
                  <a:lnTo>
                    <a:pt x="267621" y="2899186"/>
                  </a:lnTo>
                  <a:lnTo>
                    <a:pt x="0" y="2899186"/>
                  </a:lnTo>
                  <a:close/>
                </a:path>
              </a:pathLst>
            </a:custGeom>
            <a:solidFill>
              <a:srgbClr val="085138"/>
            </a:solidFill>
          </p:spPr>
        </p:sp>
        <p:sp>
          <p:nvSpPr>
            <p:cNvPr name="TextBox 5" id="5"/>
            <p:cNvSpPr txBox="true"/>
            <p:nvPr/>
          </p:nvSpPr>
          <p:spPr>
            <a:xfrm>
              <a:off x="0" y="-38100"/>
              <a:ext cx="267621" cy="2937286"/>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514350" y="-321149"/>
            <a:ext cx="8104228" cy="11007848"/>
            <a:chOff x="0" y="0"/>
            <a:chExt cx="2134447" cy="2899186"/>
          </a:xfrm>
        </p:grpSpPr>
        <p:sp>
          <p:nvSpPr>
            <p:cNvPr name="Freeform 7" id="7"/>
            <p:cNvSpPr/>
            <p:nvPr/>
          </p:nvSpPr>
          <p:spPr>
            <a:xfrm flipH="false" flipV="false" rot="0">
              <a:off x="0" y="0"/>
              <a:ext cx="2134447" cy="2899186"/>
            </a:xfrm>
            <a:custGeom>
              <a:avLst/>
              <a:gdLst/>
              <a:ahLst/>
              <a:cxnLst/>
              <a:rect r="r" b="b" t="t" l="l"/>
              <a:pathLst>
                <a:path h="2899186" w="2134447">
                  <a:moveTo>
                    <a:pt x="0" y="0"/>
                  </a:moveTo>
                  <a:lnTo>
                    <a:pt x="2134447" y="0"/>
                  </a:lnTo>
                  <a:lnTo>
                    <a:pt x="2134447" y="2899186"/>
                  </a:lnTo>
                  <a:lnTo>
                    <a:pt x="0" y="2899186"/>
                  </a:lnTo>
                  <a:close/>
                </a:path>
              </a:pathLst>
            </a:custGeom>
            <a:solidFill>
              <a:srgbClr val="05412D"/>
            </a:solidFill>
          </p:spPr>
        </p:sp>
        <p:sp>
          <p:nvSpPr>
            <p:cNvPr name="TextBox 8" id="8"/>
            <p:cNvSpPr txBox="true"/>
            <p:nvPr/>
          </p:nvSpPr>
          <p:spPr>
            <a:xfrm>
              <a:off x="0" y="-38100"/>
              <a:ext cx="2134447" cy="2937286"/>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5400000">
            <a:off x="5533353" y="1935758"/>
            <a:ext cx="2131119" cy="317004"/>
          </a:xfrm>
          <a:custGeom>
            <a:avLst/>
            <a:gdLst/>
            <a:ahLst/>
            <a:cxnLst/>
            <a:rect r="r" b="b" t="t" l="l"/>
            <a:pathLst>
              <a:path h="317004" w="2131119">
                <a:moveTo>
                  <a:pt x="0" y="0"/>
                </a:moveTo>
                <a:lnTo>
                  <a:pt x="2131119" y="0"/>
                </a:lnTo>
                <a:lnTo>
                  <a:pt x="2131119" y="317004"/>
                </a:lnTo>
                <a:lnTo>
                  <a:pt x="0" y="31700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9144000" y="1808171"/>
            <a:ext cx="5354998" cy="1210927"/>
            <a:chOff x="0" y="0"/>
            <a:chExt cx="7139997" cy="1614570"/>
          </a:xfrm>
        </p:grpSpPr>
        <p:sp>
          <p:nvSpPr>
            <p:cNvPr name="Freeform 11" id="11"/>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5"/>
              <a:stretch>
                <a:fillRect l="0" t="0" r="0" b="0"/>
              </a:stretch>
            </a:blipFill>
          </p:spPr>
        </p:sp>
        <p:sp>
          <p:nvSpPr>
            <p:cNvPr name="TextBox 12" id="12"/>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grpSp>
        <p:nvGrpSpPr>
          <p:cNvPr name="Group 13" id="13"/>
          <p:cNvGrpSpPr/>
          <p:nvPr/>
        </p:nvGrpSpPr>
        <p:grpSpPr>
          <a:xfrm rot="0">
            <a:off x="-329910" y="-209551"/>
            <a:ext cx="7919789" cy="5246370"/>
            <a:chOff x="0" y="0"/>
            <a:chExt cx="1226982" cy="812800"/>
          </a:xfrm>
        </p:grpSpPr>
        <p:sp>
          <p:nvSpPr>
            <p:cNvPr name="Freeform 14" id="14"/>
            <p:cNvSpPr/>
            <p:nvPr/>
          </p:nvSpPr>
          <p:spPr>
            <a:xfrm flipH="false" flipV="false" rot="0">
              <a:off x="0" y="0"/>
              <a:ext cx="1226982" cy="812800"/>
            </a:xfrm>
            <a:custGeom>
              <a:avLst/>
              <a:gdLst/>
              <a:ahLst/>
              <a:cxnLst/>
              <a:rect r="r" b="b" t="t" l="l"/>
              <a:pathLst>
                <a:path h="812800" w="1226982">
                  <a:moveTo>
                    <a:pt x="0" y="0"/>
                  </a:moveTo>
                  <a:lnTo>
                    <a:pt x="1226982" y="0"/>
                  </a:lnTo>
                  <a:lnTo>
                    <a:pt x="1226982" y="812800"/>
                  </a:lnTo>
                  <a:lnTo>
                    <a:pt x="0" y="812800"/>
                  </a:lnTo>
                  <a:close/>
                </a:path>
              </a:pathLst>
            </a:custGeom>
            <a:blipFill>
              <a:blip r:embed="rId6"/>
              <a:stretch>
                <a:fillRect l="0" t="-133" r="0" b="-133"/>
              </a:stretch>
            </a:blipFill>
          </p:spPr>
        </p:sp>
      </p:grpSp>
      <p:grpSp>
        <p:nvGrpSpPr>
          <p:cNvPr name="Group 15" id="15"/>
          <p:cNvGrpSpPr/>
          <p:nvPr/>
        </p:nvGrpSpPr>
        <p:grpSpPr>
          <a:xfrm rot="0">
            <a:off x="-320385" y="5040630"/>
            <a:ext cx="7919789" cy="5246370"/>
            <a:chOff x="0" y="0"/>
            <a:chExt cx="1226982" cy="812800"/>
          </a:xfrm>
        </p:grpSpPr>
        <p:sp>
          <p:nvSpPr>
            <p:cNvPr name="Freeform 16" id="16"/>
            <p:cNvSpPr/>
            <p:nvPr/>
          </p:nvSpPr>
          <p:spPr>
            <a:xfrm flipH="false" flipV="false" rot="0">
              <a:off x="0" y="0"/>
              <a:ext cx="1226982" cy="812800"/>
            </a:xfrm>
            <a:custGeom>
              <a:avLst/>
              <a:gdLst/>
              <a:ahLst/>
              <a:cxnLst/>
              <a:rect r="r" b="b" t="t" l="l"/>
              <a:pathLst>
                <a:path h="812800" w="1226982">
                  <a:moveTo>
                    <a:pt x="0" y="0"/>
                  </a:moveTo>
                  <a:lnTo>
                    <a:pt x="1226982" y="0"/>
                  </a:lnTo>
                  <a:lnTo>
                    <a:pt x="1226982" y="812800"/>
                  </a:lnTo>
                  <a:lnTo>
                    <a:pt x="0" y="812800"/>
                  </a:lnTo>
                  <a:close/>
                </a:path>
              </a:pathLst>
            </a:custGeom>
            <a:blipFill>
              <a:blip r:embed="rId7"/>
              <a:stretch>
                <a:fillRect l="-4881" t="0" r="-4881" b="0"/>
              </a:stretch>
            </a:blipFill>
          </p:spPr>
        </p:sp>
      </p:grpSp>
      <p:sp>
        <p:nvSpPr>
          <p:cNvPr name="TextBox 17" id="17"/>
          <p:cNvSpPr txBox="true"/>
          <p:nvPr/>
        </p:nvSpPr>
        <p:spPr>
          <a:xfrm rot="0">
            <a:off x="9144000" y="3538692"/>
            <a:ext cx="9474971" cy="1104260"/>
          </a:xfrm>
          <a:prstGeom prst="rect">
            <a:avLst/>
          </a:prstGeom>
        </p:spPr>
        <p:txBody>
          <a:bodyPr anchor="t" rtlCol="false" tIns="0" lIns="0" bIns="0" rIns="0">
            <a:spAutoFit/>
          </a:bodyPr>
          <a:lstStyle/>
          <a:p>
            <a:pPr algn="l">
              <a:lnSpc>
                <a:spcPts val="8960"/>
              </a:lnSpc>
            </a:pPr>
            <a:r>
              <a:rPr lang="en-US" sz="6400">
                <a:solidFill>
                  <a:srgbClr val="03403B"/>
                </a:solidFill>
                <a:latin typeface="League Gothic"/>
                <a:ea typeface="League Gothic"/>
                <a:cs typeface="League Gothic"/>
                <a:sym typeface="League Gothic"/>
              </a:rPr>
              <a:t>LATIHAN DENGAN POLA INTERAKTIF</a:t>
            </a:r>
          </a:p>
        </p:txBody>
      </p:sp>
      <p:sp>
        <p:nvSpPr>
          <p:cNvPr name="TextBox 18" id="18"/>
          <p:cNvSpPr txBox="true"/>
          <p:nvPr/>
        </p:nvSpPr>
        <p:spPr>
          <a:xfrm rot="0">
            <a:off x="9144000" y="4989194"/>
            <a:ext cx="8115300" cy="2334893"/>
          </a:xfrm>
          <a:prstGeom prst="rect">
            <a:avLst/>
          </a:prstGeom>
        </p:spPr>
        <p:txBody>
          <a:bodyPr anchor="t" rtlCol="false" tIns="0" lIns="0" bIns="0" rIns="0">
            <a:spAutoFit/>
          </a:bodyPr>
          <a:lstStyle/>
          <a:p>
            <a:pPr algn="just">
              <a:lnSpc>
                <a:spcPts val="3080"/>
              </a:lnSpc>
            </a:pPr>
            <a:r>
              <a:rPr lang="en-US" sz="2200">
                <a:solidFill>
                  <a:srgbClr val="231F20"/>
                </a:solidFill>
                <a:latin typeface="Glacial Indifference"/>
                <a:ea typeface="Glacial Indifference"/>
                <a:cs typeface="Glacial Indifference"/>
                <a:sym typeface="Glacial Indifference"/>
              </a:rPr>
              <a:t>Latihan dengan pola interaktif dimana menggabungkan aspek kesehatan dengan pelaksanaan ritual Thawaf dan Sai melaui pemahaman filosofi haji dan umroh memberikan nuansa kebatinan yang lebih kuat secara lahir dan batin. Saran selama latihan dilakukan di sekitar masjid atau dalam bentuk miniatur kabah dan tempat sai.</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11153054" y="2430832"/>
            <a:ext cx="6357426" cy="4043683"/>
          </a:xfrm>
          <a:prstGeom prst="rect">
            <a:avLst/>
          </a:prstGeom>
        </p:spPr>
        <p:txBody>
          <a:bodyPr anchor="t" rtlCol="false" tIns="0" lIns="0" bIns="0" rIns="0">
            <a:spAutoFit/>
          </a:bodyPr>
          <a:lstStyle/>
          <a:p>
            <a:pPr algn="r">
              <a:lnSpc>
                <a:spcPts val="10744"/>
              </a:lnSpc>
            </a:pPr>
            <a:r>
              <a:rPr lang="en-US" sz="7674">
                <a:solidFill>
                  <a:srgbClr val="05412D"/>
                </a:solidFill>
                <a:latin typeface="League Gothic"/>
                <a:ea typeface="League Gothic"/>
                <a:cs typeface="League Gothic"/>
                <a:sym typeface="League Gothic"/>
              </a:rPr>
              <a:t>SOP &amp; SPM</a:t>
            </a:r>
          </a:p>
          <a:p>
            <a:pPr algn="r">
              <a:lnSpc>
                <a:spcPts val="10744"/>
              </a:lnSpc>
              <a:spcBef>
                <a:spcPct val="0"/>
              </a:spcBef>
            </a:pPr>
            <a:r>
              <a:rPr lang="en-US" sz="7674">
                <a:solidFill>
                  <a:srgbClr val="05412D"/>
                </a:solidFill>
                <a:latin typeface="League Gothic"/>
                <a:ea typeface="League Gothic"/>
                <a:cs typeface="League Gothic"/>
                <a:sym typeface="League Gothic"/>
              </a:rPr>
              <a:t>VAKSINASI INTERNASIONAL</a:t>
            </a:r>
          </a:p>
        </p:txBody>
      </p:sp>
      <p:grpSp>
        <p:nvGrpSpPr>
          <p:cNvPr name="Group 4" id="4"/>
          <p:cNvGrpSpPr/>
          <p:nvPr/>
        </p:nvGrpSpPr>
        <p:grpSpPr>
          <a:xfrm rot="0">
            <a:off x="6759338" y="1749650"/>
            <a:ext cx="5564035" cy="7656620"/>
            <a:chOff x="0" y="0"/>
            <a:chExt cx="7418713" cy="10208827"/>
          </a:xfrm>
        </p:grpSpPr>
        <p:grpSp>
          <p:nvGrpSpPr>
            <p:cNvPr name="Group 5" id="5"/>
            <p:cNvGrpSpPr/>
            <p:nvPr/>
          </p:nvGrpSpPr>
          <p:grpSpPr>
            <a:xfrm rot="0">
              <a:off x="190398" y="432864"/>
              <a:ext cx="7228316" cy="1290002"/>
              <a:chOff x="0" y="0"/>
              <a:chExt cx="2277196" cy="406400"/>
            </a:xfrm>
          </p:grpSpPr>
          <p:sp>
            <p:nvSpPr>
              <p:cNvPr name="Freeform 6" id="6"/>
              <p:cNvSpPr/>
              <p:nvPr/>
            </p:nvSpPr>
            <p:spPr>
              <a:xfrm flipH="false" flipV="false" rot="0">
                <a:off x="18170" y="0"/>
                <a:ext cx="2248628" cy="406400"/>
              </a:xfrm>
              <a:custGeom>
                <a:avLst/>
                <a:gdLst/>
                <a:ahLst/>
                <a:cxnLst/>
                <a:rect r="r" b="b" t="t" l="l"/>
                <a:pathLst>
                  <a:path h="406400" w="2248628">
                    <a:moveTo>
                      <a:pt x="14676" y="0"/>
                    </a:moveTo>
                    <a:lnTo>
                      <a:pt x="2022981" y="0"/>
                    </a:lnTo>
                    <a:cubicBezTo>
                      <a:pt x="2044011" y="0"/>
                      <a:pt x="2064181" y="8354"/>
                      <a:pt x="2079052" y="23225"/>
                    </a:cubicBezTo>
                    <a:lnTo>
                      <a:pt x="2235801" y="179975"/>
                    </a:lnTo>
                    <a:cubicBezTo>
                      <a:pt x="2248628" y="192802"/>
                      <a:pt x="2248628" y="213598"/>
                      <a:pt x="2235801" y="226425"/>
                    </a:cubicBezTo>
                    <a:lnTo>
                      <a:pt x="2079052" y="383175"/>
                    </a:lnTo>
                    <a:cubicBezTo>
                      <a:pt x="2064181" y="398046"/>
                      <a:pt x="2044011" y="406400"/>
                      <a:pt x="2022981" y="406400"/>
                    </a:cubicBezTo>
                    <a:lnTo>
                      <a:pt x="14676" y="406400"/>
                    </a:lnTo>
                    <a:cubicBezTo>
                      <a:pt x="9173" y="406400"/>
                      <a:pt x="4212" y="403085"/>
                      <a:pt x="2106" y="398001"/>
                    </a:cubicBezTo>
                    <a:cubicBezTo>
                      <a:pt x="0" y="392917"/>
                      <a:pt x="1164" y="387066"/>
                      <a:pt x="5055" y="383175"/>
                    </a:cubicBezTo>
                    <a:lnTo>
                      <a:pt x="161805" y="226425"/>
                    </a:lnTo>
                    <a:cubicBezTo>
                      <a:pt x="174632" y="213598"/>
                      <a:pt x="174632" y="192802"/>
                      <a:pt x="161805" y="179975"/>
                    </a:cubicBezTo>
                    <a:lnTo>
                      <a:pt x="5055" y="23225"/>
                    </a:lnTo>
                    <a:cubicBezTo>
                      <a:pt x="1164" y="19334"/>
                      <a:pt x="0" y="13483"/>
                      <a:pt x="2106" y="8399"/>
                    </a:cubicBezTo>
                    <a:cubicBezTo>
                      <a:pt x="4212" y="3315"/>
                      <a:pt x="9173" y="0"/>
                      <a:pt x="14676" y="0"/>
                    </a:cubicBezTo>
                    <a:close/>
                  </a:path>
                </a:pathLst>
              </a:custGeom>
              <a:solidFill>
                <a:srgbClr val="085138"/>
              </a:solidFill>
              <a:ln cap="rnd">
                <a:noFill/>
                <a:prstDash val="solid"/>
                <a:round/>
              </a:ln>
            </p:spPr>
          </p:sp>
          <p:sp>
            <p:nvSpPr>
              <p:cNvPr name="TextBox 7" id="7"/>
              <p:cNvSpPr txBox="true"/>
              <p:nvPr/>
            </p:nvSpPr>
            <p:spPr>
              <a:xfrm>
                <a:off x="177800" y="-47625"/>
                <a:ext cx="2023196" cy="454025"/>
              </a:xfrm>
              <a:prstGeom prst="rect">
                <a:avLst/>
              </a:prstGeom>
            </p:spPr>
            <p:txBody>
              <a:bodyPr anchor="ctr" rtlCol="false" tIns="50800" lIns="50800" bIns="50800" rIns="50800"/>
              <a:lstStyle/>
              <a:p>
                <a:pPr algn="ctr">
                  <a:lnSpc>
                    <a:spcPts val="3044"/>
                  </a:lnSpc>
                </a:pPr>
              </a:p>
            </p:txBody>
          </p:sp>
        </p:grpSp>
        <p:grpSp>
          <p:nvGrpSpPr>
            <p:cNvPr name="Group 8" id="8"/>
            <p:cNvGrpSpPr/>
            <p:nvPr/>
          </p:nvGrpSpPr>
          <p:grpSpPr>
            <a:xfrm rot="-10800000">
              <a:off x="212736" y="2615793"/>
              <a:ext cx="7146824" cy="1290002"/>
              <a:chOff x="0" y="0"/>
              <a:chExt cx="2251524" cy="406400"/>
            </a:xfrm>
          </p:grpSpPr>
          <p:sp>
            <p:nvSpPr>
              <p:cNvPr name="Freeform 9" id="9"/>
              <p:cNvSpPr/>
              <p:nvPr/>
            </p:nvSpPr>
            <p:spPr>
              <a:xfrm flipH="false" flipV="false" rot="0">
                <a:off x="18378" y="0"/>
                <a:ext cx="2222629" cy="406400"/>
              </a:xfrm>
              <a:custGeom>
                <a:avLst/>
                <a:gdLst/>
                <a:ahLst/>
                <a:cxnLst/>
                <a:rect r="r" b="b" t="t" l="l"/>
                <a:pathLst>
                  <a:path h="406400" w="2222629">
                    <a:moveTo>
                      <a:pt x="14842" y="0"/>
                    </a:moveTo>
                    <a:lnTo>
                      <a:pt x="1996725" y="0"/>
                    </a:lnTo>
                    <a:cubicBezTo>
                      <a:pt x="2017996" y="0"/>
                      <a:pt x="2038395" y="8450"/>
                      <a:pt x="2053436" y="23490"/>
                    </a:cubicBezTo>
                    <a:lnTo>
                      <a:pt x="2209655" y="179710"/>
                    </a:lnTo>
                    <a:cubicBezTo>
                      <a:pt x="2222629" y="192683"/>
                      <a:pt x="2222629" y="213717"/>
                      <a:pt x="2209655" y="226690"/>
                    </a:cubicBezTo>
                    <a:lnTo>
                      <a:pt x="2053436" y="382910"/>
                    </a:lnTo>
                    <a:cubicBezTo>
                      <a:pt x="2038395" y="397950"/>
                      <a:pt x="2017996" y="406400"/>
                      <a:pt x="1996725" y="406400"/>
                    </a:cubicBezTo>
                    <a:lnTo>
                      <a:pt x="14842" y="406400"/>
                    </a:lnTo>
                    <a:cubicBezTo>
                      <a:pt x="9277" y="406400"/>
                      <a:pt x="4259" y="403047"/>
                      <a:pt x="2129" y="397906"/>
                    </a:cubicBezTo>
                    <a:cubicBezTo>
                      <a:pt x="0" y="392764"/>
                      <a:pt x="1177" y="386845"/>
                      <a:pt x="5112" y="382910"/>
                    </a:cubicBezTo>
                    <a:lnTo>
                      <a:pt x="161332" y="226690"/>
                    </a:lnTo>
                    <a:cubicBezTo>
                      <a:pt x="174305" y="213717"/>
                      <a:pt x="174305" y="192683"/>
                      <a:pt x="161332" y="179710"/>
                    </a:cubicBezTo>
                    <a:lnTo>
                      <a:pt x="5112" y="23490"/>
                    </a:lnTo>
                    <a:cubicBezTo>
                      <a:pt x="1177" y="19555"/>
                      <a:pt x="0" y="13636"/>
                      <a:pt x="2129" y="8494"/>
                    </a:cubicBezTo>
                    <a:cubicBezTo>
                      <a:pt x="4259" y="3353"/>
                      <a:pt x="9277" y="0"/>
                      <a:pt x="14842" y="0"/>
                    </a:cubicBezTo>
                    <a:close/>
                  </a:path>
                </a:pathLst>
              </a:custGeom>
              <a:solidFill>
                <a:srgbClr val="CBD827"/>
              </a:solidFill>
              <a:ln cap="rnd">
                <a:noFill/>
                <a:prstDash val="solid"/>
                <a:round/>
              </a:ln>
            </p:spPr>
          </p:sp>
          <p:sp>
            <p:nvSpPr>
              <p:cNvPr name="TextBox 10" id="10"/>
              <p:cNvSpPr txBox="true"/>
              <p:nvPr/>
            </p:nvSpPr>
            <p:spPr>
              <a:xfrm>
                <a:off x="177800" y="-47625"/>
                <a:ext cx="1997524" cy="454025"/>
              </a:xfrm>
              <a:prstGeom prst="rect">
                <a:avLst/>
              </a:prstGeom>
            </p:spPr>
            <p:txBody>
              <a:bodyPr anchor="ctr" rtlCol="false" tIns="50800" lIns="50800" bIns="50800" rIns="50800"/>
              <a:lstStyle/>
              <a:p>
                <a:pPr algn="ctr">
                  <a:lnSpc>
                    <a:spcPts val="3044"/>
                  </a:lnSpc>
                </a:pPr>
              </a:p>
            </p:txBody>
          </p:sp>
        </p:grpSp>
        <p:grpSp>
          <p:nvGrpSpPr>
            <p:cNvPr name="Group 11" id="11"/>
            <p:cNvGrpSpPr/>
            <p:nvPr/>
          </p:nvGrpSpPr>
          <p:grpSpPr>
            <a:xfrm rot="0">
              <a:off x="212736" y="0"/>
              <a:ext cx="1307607" cy="1307607"/>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5138"/>
              </a:solidFill>
            </p:spPr>
          </p:sp>
          <p:sp>
            <p:nvSpPr>
              <p:cNvPr name="TextBox 13" id="13"/>
              <p:cNvSpPr txBox="true"/>
              <p:nvPr/>
            </p:nvSpPr>
            <p:spPr>
              <a:xfrm>
                <a:off x="76200" y="28575"/>
                <a:ext cx="660400" cy="708025"/>
              </a:xfrm>
              <a:prstGeom prst="rect">
                <a:avLst/>
              </a:prstGeom>
            </p:spPr>
            <p:txBody>
              <a:bodyPr anchor="ctr" rtlCol="false" tIns="50800" lIns="50800" bIns="50800" rIns="50800"/>
              <a:lstStyle/>
              <a:p>
                <a:pPr algn="ctr">
                  <a:lnSpc>
                    <a:spcPts val="3044"/>
                  </a:lnSpc>
                </a:pPr>
              </a:p>
            </p:txBody>
          </p:sp>
        </p:grpSp>
        <p:grpSp>
          <p:nvGrpSpPr>
            <p:cNvPr name="Group 14" id="14"/>
            <p:cNvGrpSpPr/>
            <p:nvPr/>
          </p:nvGrpSpPr>
          <p:grpSpPr>
            <a:xfrm rot="0">
              <a:off x="0" y="11383"/>
              <a:ext cx="1307607" cy="1307607"/>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D827"/>
              </a:solidFill>
            </p:spPr>
          </p:sp>
          <p:sp>
            <p:nvSpPr>
              <p:cNvPr name="TextBox 16" id="16"/>
              <p:cNvSpPr txBox="true"/>
              <p:nvPr/>
            </p:nvSpPr>
            <p:spPr>
              <a:xfrm>
                <a:off x="76200" y="28575"/>
                <a:ext cx="660400" cy="708025"/>
              </a:xfrm>
              <a:prstGeom prst="rect">
                <a:avLst/>
              </a:prstGeom>
            </p:spPr>
            <p:txBody>
              <a:bodyPr anchor="ctr" rtlCol="false" tIns="50800" lIns="50800" bIns="50800" rIns="50800"/>
              <a:lstStyle/>
              <a:p>
                <a:pPr algn="ctr">
                  <a:lnSpc>
                    <a:spcPts val="3044"/>
                  </a:lnSpc>
                </a:pPr>
              </a:p>
            </p:txBody>
          </p:sp>
        </p:grpSp>
        <p:grpSp>
          <p:nvGrpSpPr>
            <p:cNvPr name="Group 17" id="17"/>
            <p:cNvGrpSpPr/>
            <p:nvPr/>
          </p:nvGrpSpPr>
          <p:grpSpPr>
            <a:xfrm rot="0">
              <a:off x="5818575" y="1953187"/>
              <a:ext cx="1307607" cy="1307607"/>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D827"/>
              </a:solidFill>
            </p:spPr>
          </p:sp>
          <p:sp>
            <p:nvSpPr>
              <p:cNvPr name="TextBox 19" id="19"/>
              <p:cNvSpPr txBox="true"/>
              <p:nvPr/>
            </p:nvSpPr>
            <p:spPr>
              <a:xfrm>
                <a:off x="76200" y="28575"/>
                <a:ext cx="660400" cy="708025"/>
              </a:xfrm>
              <a:prstGeom prst="rect">
                <a:avLst/>
              </a:prstGeom>
            </p:spPr>
            <p:txBody>
              <a:bodyPr anchor="ctr" rtlCol="false" tIns="50800" lIns="50800" bIns="50800" rIns="50800"/>
              <a:lstStyle/>
              <a:p>
                <a:pPr algn="ctr">
                  <a:lnSpc>
                    <a:spcPts val="3044"/>
                  </a:lnSpc>
                </a:pPr>
              </a:p>
            </p:txBody>
          </p:sp>
        </p:grpSp>
        <p:grpSp>
          <p:nvGrpSpPr>
            <p:cNvPr name="Group 20" id="20"/>
            <p:cNvGrpSpPr/>
            <p:nvPr/>
          </p:nvGrpSpPr>
          <p:grpSpPr>
            <a:xfrm rot="0">
              <a:off x="6111106" y="1967681"/>
              <a:ext cx="1307607" cy="1307607"/>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5138"/>
              </a:solidFill>
            </p:spPr>
          </p:sp>
          <p:sp>
            <p:nvSpPr>
              <p:cNvPr name="TextBox 22" id="22"/>
              <p:cNvSpPr txBox="true"/>
              <p:nvPr/>
            </p:nvSpPr>
            <p:spPr>
              <a:xfrm>
                <a:off x="76200" y="28575"/>
                <a:ext cx="660400" cy="708025"/>
              </a:xfrm>
              <a:prstGeom prst="rect">
                <a:avLst/>
              </a:prstGeom>
            </p:spPr>
            <p:txBody>
              <a:bodyPr anchor="ctr" rtlCol="false" tIns="50800" lIns="50800" bIns="50800" rIns="50800"/>
              <a:lstStyle/>
              <a:p>
                <a:pPr algn="ctr">
                  <a:lnSpc>
                    <a:spcPts val="3044"/>
                  </a:lnSpc>
                </a:pPr>
              </a:p>
            </p:txBody>
          </p:sp>
        </p:grpSp>
        <p:grpSp>
          <p:nvGrpSpPr>
            <p:cNvPr name="Group 23" id="23"/>
            <p:cNvGrpSpPr/>
            <p:nvPr/>
          </p:nvGrpSpPr>
          <p:grpSpPr>
            <a:xfrm rot="0">
              <a:off x="403134" y="4684804"/>
              <a:ext cx="7015579" cy="1290002"/>
              <a:chOff x="0" y="0"/>
              <a:chExt cx="2210176" cy="406400"/>
            </a:xfrm>
          </p:grpSpPr>
          <p:sp>
            <p:nvSpPr>
              <p:cNvPr name="Freeform 24" id="24"/>
              <p:cNvSpPr/>
              <p:nvPr/>
            </p:nvSpPr>
            <p:spPr>
              <a:xfrm flipH="false" flipV="false" rot="0">
                <a:off x="18721" y="0"/>
                <a:ext cx="2177437" cy="406400"/>
              </a:xfrm>
              <a:custGeom>
                <a:avLst/>
                <a:gdLst/>
                <a:ahLst/>
                <a:cxnLst/>
                <a:rect r="r" b="b" t="t" l="l"/>
                <a:pathLst>
                  <a:path h="406400" w="2177437">
                    <a:moveTo>
                      <a:pt x="15121" y="0"/>
                    </a:moveTo>
                    <a:lnTo>
                      <a:pt x="1954414" y="0"/>
                    </a:lnTo>
                    <a:cubicBezTo>
                      <a:pt x="1976082" y="0"/>
                      <a:pt x="1996863" y="8608"/>
                      <a:pt x="2012185" y="23930"/>
                    </a:cubicBezTo>
                    <a:lnTo>
                      <a:pt x="2167526" y="179270"/>
                    </a:lnTo>
                    <a:cubicBezTo>
                      <a:pt x="2173872" y="185617"/>
                      <a:pt x="2177438" y="194225"/>
                      <a:pt x="2177438" y="203200"/>
                    </a:cubicBezTo>
                    <a:cubicBezTo>
                      <a:pt x="2177438" y="212175"/>
                      <a:pt x="2173872" y="220783"/>
                      <a:pt x="2167526" y="227130"/>
                    </a:cubicBezTo>
                    <a:lnTo>
                      <a:pt x="2012185" y="382470"/>
                    </a:lnTo>
                    <a:cubicBezTo>
                      <a:pt x="1996863" y="397792"/>
                      <a:pt x="1976082" y="406400"/>
                      <a:pt x="1954414" y="406400"/>
                    </a:cubicBezTo>
                    <a:lnTo>
                      <a:pt x="15121" y="406400"/>
                    </a:lnTo>
                    <a:cubicBezTo>
                      <a:pt x="9451" y="406400"/>
                      <a:pt x="4340" y="402985"/>
                      <a:pt x="2170" y="397747"/>
                    </a:cubicBezTo>
                    <a:cubicBezTo>
                      <a:pt x="0" y="392509"/>
                      <a:pt x="1200" y="386479"/>
                      <a:pt x="5209" y="382470"/>
                    </a:cubicBezTo>
                    <a:lnTo>
                      <a:pt x="160549" y="227130"/>
                    </a:lnTo>
                    <a:cubicBezTo>
                      <a:pt x="166896" y="220783"/>
                      <a:pt x="170461" y="212175"/>
                      <a:pt x="170461" y="203200"/>
                    </a:cubicBezTo>
                    <a:cubicBezTo>
                      <a:pt x="170461" y="194225"/>
                      <a:pt x="166896" y="185617"/>
                      <a:pt x="160549" y="179270"/>
                    </a:cubicBezTo>
                    <a:lnTo>
                      <a:pt x="5209" y="23930"/>
                    </a:lnTo>
                    <a:cubicBezTo>
                      <a:pt x="1200" y="19921"/>
                      <a:pt x="0" y="13891"/>
                      <a:pt x="2170" y="8653"/>
                    </a:cubicBezTo>
                    <a:cubicBezTo>
                      <a:pt x="4340" y="3415"/>
                      <a:pt x="9451" y="0"/>
                      <a:pt x="15121" y="0"/>
                    </a:cubicBezTo>
                    <a:close/>
                  </a:path>
                </a:pathLst>
              </a:custGeom>
              <a:solidFill>
                <a:srgbClr val="085138"/>
              </a:solidFill>
              <a:ln cap="rnd">
                <a:noFill/>
                <a:prstDash val="solid"/>
                <a:round/>
              </a:ln>
            </p:spPr>
          </p:sp>
          <p:sp>
            <p:nvSpPr>
              <p:cNvPr name="TextBox 25" id="25"/>
              <p:cNvSpPr txBox="true"/>
              <p:nvPr/>
            </p:nvSpPr>
            <p:spPr>
              <a:xfrm>
                <a:off x="177800" y="-47625"/>
                <a:ext cx="1956176" cy="454025"/>
              </a:xfrm>
              <a:prstGeom prst="rect">
                <a:avLst/>
              </a:prstGeom>
            </p:spPr>
            <p:txBody>
              <a:bodyPr anchor="ctr" rtlCol="false" tIns="50800" lIns="50800" bIns="50800" rIns="50800"/>
              <a:lstStyle/>
              <a:p>
                <a:pPr algn="ctr">
                  <a:lnSpc>
                    <a:spcPts val="3044"/>
                  </a:lnSpc>
                </a:pPr>
              </a:p>
            </p:txBody>
          </p:sp>
        </p:grpSp>
        <p:grpSp>
          <p:nvGrpSpPr>
            <p:cNvPr name="Group 26" id="26"/>
            <p:cNvGrpSpPr/>
            <p:nvPr/>
          </p:nvGrpSpPr>
          <p:grpSpPr>
            <a:xfrm rot="-10800000">
              <a:off x="212736" y="6864070"/>
              <a:ext cx="7087672" cy="1290002"/>
              <a:chOff x="0" y="0"/>
              <a:chExt cx="2232888" cy="406400"/>
            </a:xfrm>
          </p:grpSpPr>
          <p:sp>
            <p:nvSpPr>
              <p:cNvPr name="Freeform 27" id="27"/>
              <p:cNvSpPr/>
              <p:nvPr/>
            </p:nvSpPr>
            <p:spPr>
              <a:xfrm flipH="false" flipV="false" rot="0">
                <a:off x="18531" y="0"/>
                <a:ext cx="2203753" cy="406400"/>
              </a:xfrm>
              <a:custGeom>
                <a:avLst/>
                <a:gdLst/>
                <a:ahLst/>
                <a:cxnLst/>
                <a:rect r="r" b="b" t="t" l="l"/>
                <a:pathLst>
                  <a:path h="406400" w="2203753">
                    <a:moveTo>
                      <a:pt x="14966" y="0"/>
                    </a:moveTo>
                    <a:lnTo>
                      <a:pt x="1977660" y="0"/>
                    </a:lnTo>
                    <a:cubicBezTo>
                      <a:pt x="1999108" y="0"/>
                      <a:pt x="2019678" y="8520"/>
                      <a:pt x="2034844" y="23686"/>
                    </a:cubicBezTo>
                    <a:lnTo>
                      <a:pt x="2190671" y="179514"/>
                    </a:lnTo>
                    <a:cubicBezTo>
                      <a:pt x="2203753" y="192595"/>
                      <a:pt x="2203753" y="213805"/>
                      <a:pt x="2190671" y="226886"/>
                    </a:cubicBezTo>
                    <a:lnTo>
                      <a:pt x="2034844" y="382714"/>
                    </a:lnTo>
                    <a:cubicBezTo>
                      <a:pt x="2019678" y="397880"/>
                      <a:pt x="1999108" y="406400"/>
                      <a:pt x="1977660" y="406400"/>
                    </a:cubicBezTo>
                    <a:lnTo>
                      <a:pt x="14966" y="406400"/>
                    </a:lnTo>
                    <a:cubicBezTo>
                      <a:pt x="9354" y="406400"/>
                      <a:pt x="4295" y="403019"/>
                      <a:pt x="2148" y="397835"/>
                    </a:cubicBezTo>
                    <a:cubicBezTo>
                      <a:pt x="0" y="392650"/>
                      <a:pt x="1187" y="386682"/>
                      <a:pt x="5155" y="382714"/>
                    </a:cubicBezTo>
                    <a:lnTo>
                      <a:pt x="160983" y="226886"/>
                    </a:lnTo>
                    <a:cubicBezTo>
                      <a:pt x="174064" y="213805"/>
                      <a:pt x="174064" y="192595"/>
                      <a:pt x="160983" y="179514"/>
                    </a:cubicBezTo>
                    <a:lnTo>
                      <a:pt x="5155" y="23686"/>
                    </a:lnTo>
                    <a:cubicBezTo>
                      <a:pt x="1187" y="19718"/>
                      <a:pt x="0" y="13750"/>
                      <a:pt x="2148" y="8565"/>
                    </a:cubicBezTo>
                    <a:cubicBezTo>
                      <a:pt x="4295" y="3381"/>
                      <a:pt x="9354" y="0"/>
                      <a:pt x="14966" y="0"/>
                    </a:cubicBezTo>
                    <a:close/>
                  </a:path>
                </a:pathLst>
              </a:custGeom>
              <a:solidFill>
                <a:srgbClr val="CBD827"/>
              </a:solidFill>
              <a:ln cap="rnd">
                <a:noFill/>
                <a:prstDash val="solid"/>
                <a:round/>
              </a:ln>
            </p:spPr>
          </p:sp>
          <p:sp>
            <p:nvSpPr>
              <p:cNvPr name="TextBox 28" id="28"/>
              <p:cNvSpPr txBox="true"/>
              <p:nvPr/>
            </p:nvSpPr>
            <p:spPr>
              <a:xfrm>
                <a:off x="177800" y="-47625"/>
                <a:ext cx="1978888" cy="454025"/>
              </a:xfrm>
              <a:prstGeom prst="rect">
                <a:avLst/>
              </a:prstGeom>
            </p:spPr>
            <p:txBody>
              <a:bodyPr anchor="ctr" rtlCol="false" tIns="50800" lIns="50800" bIns="50800" rIns="50800"/>
              <a:lstStyle/>
              <a:p>
                <a:pPr algn="ctr">
                  <a:lnSpc>
                    <a:spcPts val="3044"/>
                  </a:lnSpc>
                </a:pPr>
              </a:p>
            </p:txBody>
          </p:sp>
        </p:grpSp>
        <p:grpSp>
          <p:nvGrpSpPr>
            <p:cNvPr name="Group 29" id="29"/>
            <p:cNvGrpSpPr/>
            <p:nvPr/>
          </p:nvGrpSpPr>
          <p:grpSpPr>
            <a:xfrm rot="0">
              <a:off x="425473" y="4251940"/>
              <a:ext cx="1307607" cy="1307607"/>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5138"/>
              </a:solidFill>
            </p:spPr>
          </p:sp>
          <p:sp>
            <p:nvSpPr>
              <p:cNvPr name="TextBox 31" id="31"/>
              <p:cNvSpPr txBox="true"/>
              <p:nvPr/>
            </p:nvSpPr>
            <p:spPr>
              <a:xfrm>
                <a:off x="76200" y="28575"/>
                <a:ext cx="660400" cy="708025"/>
              </a:xfrm>
              <a:prstGeom prst="rect">
                <a:avLst/>
              </a:prstGeom>
            </p:spPr>
            <p:txBody>
              <a:bodyPr anchor="ctr" rtlCol="false" tIns="50800" lIns="50800" bIns="50800" rIns="50800"/>
              <a:lstStyle/>
              <a:p>
                <a:pPr algn="ctr">
                  <a:lnSpc>
                    <a:spcPts val="3044"/>
                  </a:lnSpc>
                </a:pPr>
              </a:p>
            </p:txBody>
          </p:sp>
        </p:grpSp>
        <p:grpSp>
          <p:nvGrpSpPr>
            <p:cNvPr name="Group 32" id="32"/>
            <p:cNvGrpSpPr/>
            <p:nvPr/>
          </p:nvGrpSpPr>
          <p:grpSpPr>
            <a:xfrm rot="0">
              <a:off x="212736" y="4263322"/>
              <a:ext cx="1307607" cy="1307607"/>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D827"/>
              </a:solidFill>
            </p:spPr>
          </p:sp>
          <p:sp>
            <p:nvSpPr>
              <p:cNvPr name="TextBox 34" id="34"/>
              <p:cNvSpPr txBox="true"/>
              <p:nvPr/>
            </p:nvSpPr>
            <p:spPr>
              <a:xfrm>
                <a:off x="76200" y="28575"/>
                <a:ext cx="660400" cy="708025"/>
              </a:xfrm>
              <a:prstGeom prst="rect">
                <a:avLst/>
              </a:prstGeom>
            </p:spPr>
            <p:txBody>
              <a:bodyPr anchor="ctr" rtlCol="false" tIns="50800" lIns="50800" bIns="50800" rIns="50800"/>
              <a:lstStyle/>
              <a:p>
                <a:pPr algn="ctr">
                  <a:lnSpc>
                    <a:spcPts val="3044"/>
                  </a:lnSpc>
                </a:pPr>
              </a:p>
            </p:txBody>
          </p:sp>
        </p:grpSp>
        <p:grpSp>
          <p:nvGrpSpPr>
            <p:cNvPr name="Group 35" id="35"/>
            <p:cNvGrpSpPr/>
            <p:nvPr/>
          </p:nvGrpSpPr>
          <p:grpSpPr>
            <a:xfrm rot="0">
              <a:off x="5759423" y="6201464"/>
              <a:ext cx="1307607" cy="1307607"/>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D827"/>
              </a:solidFill>
            </p:spPr>
          </p:sp>
          <p:sp>
            <p:nvSpPr>
              <p:cNvPr name="TextBox 37" id="37"/>
              <p:cNvSpPr txBox="true"/>
              <p:nvPr/>
            </p:nvSpPr>
            <p:spPr>
              <a:xfrm>
                <a:off x="76200" y="28575"/>
                <a:ext cx="660400" cy="708025"/>
              </a:xfrm>
              <a:prstGeom prst="rect">
                <a:avLst/>
              </a:prstGeom>
            </p:spPr>
            <p:txBody>
              <a:bodyPr anchor="ctr" rtlCol="false" tIns="50800" lIns="50800" bIns="50800" rIns="50800"/>
              <a:lstStyle/>
              <a:p>
                <a:pPr algn="ctr">
                  <a:lnSpc>
                    <a:spcPts val="3044"/>
                  </a:lnSpc>
                </a:pPr>
              </a:p>
            </p:txBody>
          </p:sp>
        </p:grpSp>
        <p:grpSp>
          <p:nvGrpSpPr>
            <p:cNvPr name="Group 38" id="38"/>
            <p:cNvGrpSpPr/>
            <p:nvPr/>
          </p:nvGrpSpPr>
          <p:grpSpPr>
            <a:xfrm rot="0">
              <a:off x="6051954" y="6215958"/>
              <a:ext cx="1307607" cy="1307607"/>
              <a:chOff x="0" y="0"/>
              <a:chExt cx="812800" cy="812800"/>
            </a:xfrm>
          </p:grpSpPr>
          <p:sp>
            <p:nvSpPr>
              <p:cNvPr name="Freeform 39" id="3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5138"/>
              </a:solidFill>
            </p:spPr>
          </p:sp>
          <p:sp>
            <p:nvSpPr>
              <p:cNvPr name="TextBox 40" id="40"/>
              <p:cNvSpPr txBox="true"/>
              <p:nvPr/>
            </p:nvSpPr>
            <p:spPr>
              <a:xfrm>
                <a:off x="76200" y="28575"/>
                <a:ext cx="660400" cy="708025"/>
              </a:xfrm>
              <a:prstGeom prst="rect">
                <a:avLst/>
              </a:prstGeom>
            </p:spPr>
            <p:txBody>
              <a:bodyPr anchor="ctr" rtlCol="false" tIns="50800" lIns="50800" bIns="50800" rIns="50800"/>
              <a:lstStyle/>
              <a:p>
                <a:pPr algn="ctr">
                  <a:lnSpc>
                    <a:spcPts val="3044"/>
                  </a:lnSpc>
                </a:pPr>
              </a:p>
            </p:txBody>
          </p:sp>
        </p:grpSp>
        <p:sp>
          <p:nvSpPr>
            <p:cNvPr name="TextBox 41" id="41"/>
            <p:cNvSpPr txBox="true"/>
            <p:nvPr/>
          </p:nvSpPr>
          <p:spPr>
            <a:xfrm rot="0">
              <a:off x="1633367" y="905708"/>
              <a:ext cx="5131543" cy="387274"/>
            </a:xfrm>
            <a:prstGeom prst="rect">
              <a:avLst/>
            </a:prstGeom>
          </p:spPr>
          <p:txBody>
            <a:bodyPr anchor="t" rtlCol="false" tIns="0" lIns="0" bIns="0" rIns="0">
              <a:spAutoFit/>
            </a:bodyPr>
            <a:lstStyle/>
            <a:p>
              <a:pPr algn="just">
                <a:lnSpc>
                  <a:spcPts val="2496"/>
                </a:lnSpc>
                <a:spcBef>
                  <a:spcPct val="0"/>
                </a:spcBef>
              </a:pPr>
              <a:r>
                <a:rPr lang="en-US" b="true" sz="1783">
                  <a:solidFill>
                    <a:srgbClr val="FFFFFF"/>
                  </a:solidFill>
                  <a:latin typeface="Arial Unicode Bold"/>
                  <a:ea typeface="Arial Unicode Bold"/>
                  <a:cs typeface="Arial Unicode Bold"/>
                  <a:sym typeface="Arial Unicode Bold"/>
                </a:rPr>
                <a:t>Pelayanan Vaksinasi Internasional</a:t>
              </a:r>
            </a:p>
          </p:txBody>
        </p:sp>
        <p:sp>
          <p:nvSpPr>
            <p:cNvPr name="TextBox 42" id="42"/>
            <p:cNvSpPr txBox="true"/>
            <p:nvPr/>
          </p:nvSpPr>
          <p:spPr>
            <a:xfrm rot="0">
              <a:off x="1408997" y="3017763"/>
              <a:ext cx="5131543" cy="387274"/>
            </a:xfrm>
            <a:prstGeom prst="rect">
              <a:avLst/>
            </a:prstGeom>
          </p:spPr>
          <p:txBody>
            <a:bodyPr anchor="t" rtlCol="false" tIns="0" lIns="0" bIns="0" rIns="0">
              <a:spAutoFit/>
            </a:bodyPr>
            <a:lstStyle/>
            <a:p>
              <a:pPr algn="ctr">
                <a:lnSpc>
                  <a:spcPts val="2496"/>
                </a:lnSpc>
                <a:spcBef>
                  <a:spcPct val="0"/>
                </a:spcBef>
              </a:pPr>
              <a:r>
                <a:rPr lang="en-US" b="true" sz="1783">
                  <a:solidFill>
                    <a:srgbClr val="040606"/>
                  </a:solidFill>
                  <a:latin typeface="Arial Unicode Bold"/>
                  <a:ea typeface="Arial Unicode Bold"/>
                  <a:cs typeface="Arial Unicode Bold"/>
                  <a:sym typeface="Arial Unicode Bold"/>
                </a:rPr>
                <a:t>Pengajuan pembelian buku ICV</a:t>
              </a:r>
            </a:p>
          </p:txBody>
        </p:sp>
        <p:sp>
          <p:nvSpPr>
            <p:cNvPr name="TextBox 43" id="43"/>
            <p:cNvSpPr txBox="true"/>
            <p:nvPr/>
          </p:nvSpPr>
          <p:spPr>
            <a:xfrm rot="0">
              <a:off x="488585" y="7258254"/>
              <a:ext cx="5131543" cy="386077"/>
            </a:xfrm>
            <a:prstGeom prst="rect">
              <a:avLst/>
            </a:prstGeom>
          </p:spPr>
          <p:txBody>
            <a:bodyPr anchor="t" rtlCol="false" tIns="0" lIns="0" bIns="0" rIns="0">
              <a:spAutoFit/>
            </a:bodyPr>
            <a:lstStyle/>
            <a:p>
              <a:pPr algn="r">
                <a:lnSpc>
                  <a:spcPts val="2415"/>
                </a:lnSpc>
                <a:spcBef>
                  <a:spcPct val="0"/>
                </a:spcBef>
              </a:pPr>
              <a:r>
                <a:rPr lang="en-US" b="true" sz="1725">
                  <a:solidFill>
                    <a:srgbClr val="040606"/>
                  </a:solidFill>
                  <a:latin typeface="Arial Unicode Bold"/>
                  <a:ea typeface="Arial Unicode Bold"/>
                  <a:cs typeface="Arial Unicode Bold"/>
                  <a:sym typeface="Arial Unicode Bold"/>
                </a:rPr>
                <a:t>Penyuntikan Vaksinasi Influenza</a:t>
              </a:r>
            </a:p>
          </p:txBody>
        </p:sp>
        <p:sp>
          <p:nvSpPr>
            <p:cNvPr name="TextBox 44" id="44"/>
            <p:cNvSpPr txBox="true"/>
            <p:nvPr/>
          </p:nvSpPr>
          <p:spPr>
            <a:xfrm rot="0">
              <a:off x="1633367" y="5143733"/>
              <a:ext cx="5131543" cy="387274"/>
            </a:xfrm>
            <a:prstGeom prst="rect">
              <a:avLst/>
            </a:prstGeom>
          </p:spPr>
          <p:txBody>
            <a:bodyPr anchor="t" rtlCol="false" tIns="0" lIns="0" bIns="0" rIns="0">
              <a:spAutoFit/>
            </a:bodyPr>
            <a:lstStyle/>
            <a:p>
              <a:pPr algn="just">
                <a:lnSpc>
                  <a:spcPts val="2496"/>
                </a:lnSpc>
                <a:spcBef>
                  <a:spcPct val="0"/>
                </a:spcBef>
              </a:pPr>
              <a:r>
                <a:rPr lang="en-US" b="true" sz="1783">
                  <a:solidFill>
                    <a:srgbClr val="FFFFFF"/>
                  </a:solidFill>
                  <a:latin typeface="Arial Unicode Bold"/>
                  <a:ea typeface="Arial Unicode Bold"/>
                  <a:cs typeface="Arial Unicode Bold"/>
                  <a:sym typeface="Arial Unicode Bold"/>
                </a:rPr>
                <a:t>Penyuntikan Vaksinasi Meningitis</a:t>
              </a:r>
            </a:p>
          </p:txBody>
        </p:sp>
        <p:grpSp>
          <p:nvGrpSpPr>
            <p:cNvPr name="Group 45" id="45"/>
            <p:cNvGrpSpPr/>
            <p:nvPr/>
          </p:nvGrpSpPr>
          <p:grpSpPr>
            <a:xfrm rot="0">
              <a:off x="343982" y="8918825"/>
              <a:ext cx="7015579" cy="1290002"/>
              <a:chOff x="0" y="0"/>
              <a:chExt cx="2210176" cy="406400"/>
            </a:xfrm>
          </p:grpSpPr>
          <p:sp>
            <p:nvSpPr>
              <p:cNvPr name="Freeform 46" id="46"/>
              <p:cNvSpPr/>
              <p:nvPr/>
            </p:nvSpPr>
            <p:spPr>
              <a:xfrm flipH="false" flipV="false" rot="0">
                <a:off x="18721" y="0"/>
                <a:ext cx="2177437" cy="406400"/>
              </a:xfrm>
              <a:custGeom>
                <a:avLst/>
                <a:gdLst/>
                <a:ahLst/>
                <a:cxnLst/>
                <a:rect r="r" b="b" t="t" l="l"/>
                <a:pathLst>
                  <a:path h="406400" w="2177437">
                    <a:moveTo>
                      <a:pt x="15121" y="0"/>
                    </a:moveTo>
                    <a:lnTo>
                      <a:pt x="1954414" y="0"/>
                    </a:lnTo>
                    <a:cubicBezTo>
                      <a:pt x="1976082" y="0"/>
                      <a:pt x="1996863" y="8608"/>
                      <a:pt x="2012185" y="23930"/>
                    </a:cubicBezTo>
                    <a:lnTo>
                      <a:pt x="2167526" y="179270"/>
                    </a:lnTo>
                    <a:cubicBezTo>
                      <a:pt x="2173872" y="185617"/>
                      <a:pt x="2177438" y="194225"/>
                      <a:pt x="2177438" y="203200"/>
                    </a:cubicBezTo>
                    <a:cubicBezTo>
                      <a:pt x="2177438" y="212175"/>
                      <a:pt x="2173872" y="220783"/>
                      <a:pt x="2167526" y="227130"/>
                    </a:cubicBezTo>
                    <a:lnTo>
                      <a:pt x="2012185" y="382470"/>
                    </a:lnTo>
                    <a:cubicBezTo>
                      <a:pt x="1996863" y="397792"/>
                      <a:pt x="1976082" y="406400"/>
                      <a:pt x="1954414" y="406400"/>
                    </a:cubicBezTo>
                    <a:lnTo>
                      <a:pt x="15121" y="406400"/>
                    </a:lnTo>
                    <a:cubicBezTo>
                      <a:pt x="9451" y="406400"/>
                      <a:pt x="4340" y="402985"/>
                      <a:pt x="2170" y="397747"/>
                    </a:cubicBezTo>
                    <a:cubicBezTo>
                      <a:pt x="0" y="392509"/>
                      <a:pt x="1200" y="386479"/>
                      <a:pt x="5209" y="382470"/>
                    </a:cubicBezTo>
                    <a:lnTo>
                      <a:pt x="160549" y="227130"/>
                    </a:lnTo>
                    <a:cubicBezTo>
                      <a:pt x="166896" y="220783"/>
                      <a:pt x="170461" y="212175"/>
                      <a:pt x="170461" y="203200"/>
                    </a:cubicBezTo>
                    <a:cubicBezTo>
                      <a:pt x="170461" y="194225"/>
                      <a:pt x="166896" y="185617"/>
                      <a:pt x="160549" y="179270"/>
                    </a:cubicBezTo>
                    <a:lnTo>
                      <a:pt x="5209" y="23930"/>
                    </a:lnTo>
                    <a:cubicBezTo>
                      <a:pt x="1200" y="19921"/>
                      <a:pt x="0" y="13891"/>
                      <a:pt x="2170" y="8653"/>
                    </a:cubicBezTo>
                    <a:cubicBezTo>
                      <a:pt x="4340" y="3415"/>
                      <a:pt x="9451" y="0"/>
                      <a:pt x="15121" y="0"/>
                    </a:cubicBezTo>
                    <a:close/>
                  </a:path>
                </a:pathLst>
              </a:custGeom>
              <a:solidFill>
                <a:srgbClr val="085138"/>
              </a:solidFill>
              <a:ln cap="rnd">
                <a:noFill/>
                <a:prstDash val="solid"/>
                <a:round/>
              </a:ln>
            </p:spPr>
          </p:sp>
          <p:sp>
            <p:nvSpPr>
              <p:cNvPr name="TextBox 47" id="47"/>
              <p:cNvSpPr txBox="true"/>
              <p:nvPr/>
            </p:nvSpPr>
            <p:spPr>
              <a:xfrm>
                <a:off x="177800" y="-47625"/>
                <a:ext cx="1956176" cy="454025"/>
              </a:xfrm>
              <a:prstGeom prst="rect">
                <a:avLst/>
              </a:prstGeom>
            </p:spPr>
            <p:txBody>
              <a:bodyPr anchor="ctr" rtlCol="false" tIns="50800" lIns="50800" bIns="50800" rIns="50800"/>
              <a:lstStyle/>
              <a:p>
                <a:pPr algn="ctr">
                  <a:lnSpc>
                    <a:spcPts val="3044"/>
                  </a:lnSpc>
                </a:pPr>
              </a:p>
            </p:txBody>
          </p:sp>
        </p:grpSp>
        <p:grpSp>
          <p:nvGrpSpPr>
            <p:cNvPr name="Group 48" id="48"/>
            <p:cNvGrpSpPr/>
            <p:nvPr/>
          </p:nvGrpSpPr>
          <p:grpSpPr>
            <a:xfrm rot="0">
              <a:off x="366321" y="8485961"/>
              <a:ext cx="1307607" cy="1307607"/>
              <a:chOff x="0" y="0"/>
              <a:chExt cx="812800" cy="812800"/>
            </a:xfrm>
          </p:grpSpPr>
          <p:sp>
            <p:nvSpPr>
              <p:cNvPr name="Freeform 49" id="4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5138"/>
              </a:solidFill>
            </p:spPr>
          </p:sp>
          <p:sp>
            <p:nvSpPr>
              <p:cNvPr name="TextBox 50" id="50"/>
              <p:cNvSpPr txBox="true"/>
              <p:nvPr/>
            </p:nvSpPr>
            <p:spPr>
              <a:xfrm>
                <a:off x="76200" y="28575"/>
                <a:ext cx="660400" cy="708025"/>
              </a:xfrm>
              <a:prstGeom prst="rect">
                <a:avLst/>
              </a:prstGeom>
            </p:spPr>
            <p:txBody>
              <a:bodyPr anchor="ctr" rtlCol="false" tIns="50800" lIns="50800" bIns="50800" rIns="50800"/>
              <a:lstStyle/>
              <a:p>
                <a:pPr algn="ctr">
                  <a:lnSpc>
                    <a:spcPts val="3044"/>
                  </a:lnSpc>
                </a:pPr>
              </a:p>
            </p:txBody>
          </p:sp>
        </p:grpSp>
        <p:grpSp>
          <p:nvGrpSpPr>
            <p:cNvPr name="Group 51" id="51"/>
            <p:cNvGrpSpPr/>
            <p:nvPr/>
          </p:nvGrpSpPr>
          <p:grpSpPr>
            <a:xfrm rot="0">
              <a:off x="153584" y="8497344"/>
              <a:ext cx="1307607" cy="1307607"/>
              <a:chOff x="0" y="0"/>
              <a:chExt cx="812800" cy="812800"/>
            </a:xfrm>
          </p:grpSpPr>
          <p:sp>
            <p:nvSpPr>
              <p:cNvPr name="Freeform 52" id="5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D827"/>
              </a:solidFill>
            </p:spPr>
          </p:sp>
          <p:sp>
            <p:nvSpPr>
              <p:cNvPr name="TextBox 53" id="53"/>
              <p:cNvSpPr txBox="true"/>
              <p:nvPr/>
            </p:nvSpPr>
            <p:spPr>
              <a:xfrm>
                <a:off x="76200" y="28575"/>
                <a:ext cx="660400" cy="708025"/>
              </a:xfrm>
              <a:prstGeom prst="rect">
                <a:avLst/>
              </a:prstGeom>
            </p:spPr>
            <p:txBody>
              <a:bodyPr anchor="ctr" rtlCol="false" tIns="50800" lIns="50800" bIns="50800" rIns="50800"/>
              <a:lstStyle/>
              <a:p>
                <a:pPr algn="ctr">
                  <a:lnSpc>
                    <a:spcPts val="3044"/>
                  </a:lnSpc>
                </a:pPr>
              </a:p>
            </p:txBody>
          </p:sp>
        </p:grpSp>
        <p:sp>
          <p:nvSpPr>
            <p:cNvPr name="TextBox 54" id="54"/>
            <p:cNvSpPr txBox="true"/>
            <p:nvPr/>
          </p:nvSpPr>
          <p:spPr>
            <a:xfrm rot="0">
              <a:off x="1574215" y="9377754"/>
              <a:ext cx="5131543" cy="387274"/>
            </a:xfrm>
            <a:prstGeom prst="rect">
              <a:avLst/>
            </a:prstGeom>
          </p:spPr>
          <p:txBody>
            <a:bodyPr anchor="t" rtlCol="false" tIns="0" lIns="0" bIns="0" rIns="0">
              <a:spAutoFit/>
            </a:bodyPr>
            <a:lstStyle/>
            <a:p>
              <a:pPr algn="just">
                <a:lnSpc>
                  <a:spcPts val="2496"/>
                </a:lnSpc>
                <a:spcBef>
                  <a:spcPct val="0"/>
                </a:spcBef>
              </a:pPr>
              <a:r>
                <a:rPr lang="en-US" b="true" sz="1783">
                  <a:solidFill>
                    <a:srgbClr val="FFFFFF"/>
                  </a:solidFill>
                  <a:latin typeface="Arial Unicode Bold"/>
                  <a:ea typeface="Arial Unicode Bold"/>
                  <a:cs typeface="Arial Unicode Bold"/>
                  <a:sym typeface="Arial Unicode Bold"/>
                </a:rPr>
                <a:t>Tatalaksana Syok Anafilaktif</a:t>
              </a:r>
            </a:p>
          </p:txBody>
        </p:sp>
      </p:grpSp>
      <p:grpSp>
        <p:nvGrpSpPr>
          <p:cNvPr name="Group 55" id="55"/>
          <p:cNvGrpSpPr/>
          <p:nvPr/>
        </p:nvGrpSpPr>
        <p:grpSpPr>
          <a:xfrm rot="0">
            <a:off x="1006985" y="288913"/>
            <a:ext cx="5354998" cy="1210927"/>
            <a:chOff x="0" y="0"/>
            <a:chExt cx="7139997" cy="1614570"/>
          </a:xfrm>
        </p:grpSpPr>
        <p:sp>
          <p:nvSpPr>
            <p:cNvPr name="Freeform 56" id="56"/>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3"/>
              <a:stretch>
                <a:fillRect l="0" t="0" r="0" b="0"/>
              </a:stretch>
            </a:blipFill>
          </p:spPr>
        </p:sp>
        <p:sp>
          <p:nvSpPr>
            <p:cNvPr name="TextBox 57" id="57"/>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grpSp>
        <p:nvGrpSpPr>
          <p:cNvPr name="Group 58" id="58"/>
          <p:cNvGrpSpPr/>
          <p:nvPr/>
        </p:nvGrpSpPr>
        <p:grpSpPr>
          <a:xfrm rot="0">
            <a:off x="14596025" y="8042535"/>
            <a:ext cx="2597049" cy="682883"/>
            <a:chOff x="0" y="0"/>
            <a:chExt cx="1545567" cy="406400"/>
          </a:xfrm>
        </p:grpSpPr>
        <p:sp>
          <p:nvSpPr>
            <p:cNvPr name="Freeform 59" id="59"/>
            <p:cNvSpPr/>
            <p:nvPr/>
          </p:nvSpPr>
          <p:spPr>
            <a:xfrm flipH="false" flipV="false" rot="0">
              <a:off x="0" y="0"/>
              <a:ext cx="1545567" cy="406400"/>
            </a:xfrm>
            <a:custGeom>
              <a:avLst/>
              <a:gdLst/>
              <a:ahLst/>
              <a:cxnLst/>
              <a:rect r="r" b="b" t="t" l="l"/>
              <a:pathLst>
                <a:path h="406400" w="1545567">
                  <a:moveTo>
                    <a:pt x="1342367" y="0"/>
                  </a:moveTo>
                  <a:cubicBezTo>
                    <a:pt x="1454591" y="0"/>
                    <a:pt x="1545567" y="90976"/>
                    <a:pt x="1545567" y="203200"/>
                  </a:cubicBezTo>
                  <a:cubicBezTo>
                    <a:pt x="1545567" y="315424"/>
                    <a:pt x="1454591" y="406400"/>
                    <a:pt x="1342367" y="406400"/>
                  </a:cubicBezTo>
                  <a:lnTo>
                    <a:pt x="203200" y="406400"/>
                  </a:lnTo>
                  <a:cubicBezTo>
                    <a:pt x="90976" y="406400"/>
                    <a:pt x="0" y="315424"/>
                    <a:pt x="0" y="203200"/>
                  </a:cubicBezTo>
                  <a:cubicBezTo>
                    <a:pt x="0" y="90976"/>
                    <a:pt x="90976" y="0"/>
                    <a:pt x="203200" y="0"/>
                  </a:cubicBezTo>
                  <a:close/>
                </a:path>
              </a:pathLst>
            </a:custGeom>
            <a:solidFill>
              <a:srgbClr val="CBD827"/>
            </a:solidFill>
          </p:spPr>
        </p:sp>
        <p:sp>
          <p:nvSpPr>
            <p:cNvPr name="TextBox 60" id="60"/>
            <p:cNvSpPr txBox="true"/>
            <p:nvPr/>
          </p:nvSpPr>
          <p:spPr>
            <a:xfrm>
              <a:off x="0" y="9525"/>
              <a:ext cx="1545567" cy="396875"/>
            </a:xfrm>
            <a:prstGeom prst="rect">
              <a:avLst/>
            </a:prstGeom>
          </p:spPr>
          <p:txBody>
            <a:bodyPr anchor="ctr" rtlCol="false" tIns="50800" lIns="50800" bIns="50800" rIns="50800"/>
            <a:lstStyle/>
            <a:p>
              <a:pPr algn="ctr">
                <a:lnSpc>
                  <a:spcPts val="2999"/>
                </a:lnSpc>
              </a:pPr>
              <a:r>
                <a:rPr lang="en-US" b="true" sz="2499">
                  <a:solidFill>
                    <a:srgbClr val="085138"/>
                  </a:solidFill>
                  <a:latin typeface="Montserrat Bold"/>
                  <a:ea typeface="Montserrat Bold"/>
                  <a:cs typeface="Montserrat Bold"/>
                  <a:sym typeface="Montserrat Bold"/>
                </a:rPr>
                <a:t>NEXT</a:t>
              </a:r>
            </a:p>
          </p:txBody>
        </p:sp>
      </p:grpSp>
      <p:grpSp>
        <p:nvGrpSpPr>
          <p:cNvPr name="Group 61" id="61"/>
          <p:cNvGrpSpPr/>
          <p:nvPr/>
        </p:nvGrpSpPr>
        <p:grpSpPr>
          <a:xfrm rot="0">
            <a:off x="927604" y="3588733"/>
            <a:ext cx="5421237" cy="967501"/>
            <a:chOff x="0" y="0"/>
            <a:chExt cx="2277196" cy="406400"/>
          </a:xfrm>
        </p:grpSpPr>
        <p:sp>
          <p:nvSpPr>
            <p:cNvPr name="Freeform 62" id="62"/>
            <p:cNvSpPr/>
            <p:nvPr/>
          </p:nvSpPr>
          <p:spPr>
            <a:xfrm flipH="false" flipV="false" rot="0">
              <a:off x="18170" y="0"/>
              <a:ext cx="2248628" cy="406400"/>
            </a:xfrm>
            <a:custGeom>
              <a:avLst/>
              <a:gdLst/>
              <a:ahLst/>
              <a:cxnLst/>
              <a:rect r="r" b="b" t="t" l="l"/>
              <a:pathLst>
                <a:path h="406400" w="2248628">
                  <a:moveTo>
                    <a:pt x="14676" y="0"/>
                  </a:moveTo>
                  <a:lnTo>
                    <a:pt x="2022981" y="0"/>
                  </a:lnTo>
                  <a:cubicBezTo>
                    <a:pt x="2044011" y="0"/>
                    <a:pt x="2064181" y="8354"/>
                    <a:pt x="2079052" y="23225"/>
                  </a:cubicBezTo>
                  <a:lnTo>
                    <a:pt x="2235801" y="179975"/>
                  </a:lnTo>
                  <a:cubicBezTo>
                    <a:pt x="2248628" y="192802"/>
                    <a:pt x="2248628" y="213598"/>
                    <a:pt x="2235801" y="226425"/>
                  </a:cubicBezTo>
                  <a:lnTo>
                    <a:pt x="2079052" y="383175"/>
                  </a:lnTo>
                  <a:cubicBezTo>
                    <a:pt x="2064181" y="398046"/>
                    <a:pt x="2044011" y="406400"/>
                    <a:pt x="2022981" y="406400"/>
                  </a:cubicBezTo>
                  <a:lnTo>
                    <a:pt x="14676" y="406400"/>
                  </a:lnTo>
                  <a:cubicBezTo>
                    <a:pt x="9173" y="406400"/>
                    <a:pt x="4212" y="403085"/>
                    <a:pt x="2106" y="398001"/>
                  </a:cubicBezTo>
                  <a:cubicBezTo>
                    <a:pt x="0" y="392917"/>
                    <a:pt x="1164" y="387066"/>
                    <a:pt x="5055" y="383175"/>
                  </a:cubicBezTo>
                  <a:lnTo>
                    <a:pt x="161805" y="226425"/>
                  </a:lnTo>
                  <a:cubicBezTo>
                    <a:pt x="174632" y="213598"/>
                    <a:pt x="174632" y="192802"/>
                    <a:pt x="161805" y="179975"/>
                  </a:cubicBezTo>
                  <a:lnTo>
                    <a:pt x="5055" y="23225"/>
                  </a:lnTo>
                  <a:cubicBezTo>
                    <a:pt x="1164" y="19334"/>
                    <a:pt x="0" y="13483"/>
                    <a:pt x="2106" y="8399"/>
                  </a:cubicBezTo>
                  <a:cubicBezTo>
                    <a:pt x="4212" y="3315"/>
                    <a:pt x="9173" y="0"/>
                    <a:pt x="14676" y="0"/>
                  </a:cubicBezTo>
                  <a:close/>
                </a:path>
              </a:pathLst>
            </a:custGeom>
            <a:solidFill>
              <a:srgbClr val="085138"/>
            </a:solidFill>
            <a:ln cap="rnd">
              <a:noFill/>
              <a:prstDash val="solid"/>
              <a:round/>
            </a:ln>
          </p:spPr>
        </p:sp>
        <p:sp>
          <p:nvSpPr>
            <p:cNvPr name="TextBox 63" id="63"/>
            <p:cNvSpPr txBox="true"/>
            <p:nvPr/>
          </p:nvSpPr>
          <p:spPr>
            <a:xfrm>
              <a:off x="177800" y="-47625"/>
              <a:ext cx="2023196" cy="454025"/>
            </a:xfrm>
            <a:prstGeom prst="rect">
              <a:avLst/>
            </a:prstGeom>
          </p:spPr>
          <p:txBody>
            <a:bodyPr anchor="ctr" rtlCol="false" tIns="50800" lIns="50800" bIns="50800" rIns="50800"/>
            <a:lstStyle/>
            <a:p>
              <a:pPr algn="ctr">
                <a:lnSpc>
                  <a:spcPts val="3044"/>
                </a:lnSpc>
              </a:pPr>
            </a:p>
          </p:txBody>
        </p:sp>
      </p:grpSp>
      <p:grpSp>
        <p:nvGrpSpPr>
          <p:cNvPr name="Group 64" id="64"/>
          <p:cNvGrpSpPr/>
          <p:nvPr/>
        </p:nvGrpSpPr>
        <p:grpSpPr>
          <a:xfrm rot="-10800000">
            <a:off x="944358" y="5225930"/>
            <a:ext cx="5360118" cy="967501"/>
            <a:chOff x="0" y="0"/>
            <a:chExt cx="2251524" cy="406400"/>
          </a:xfrm>
        </p:grpSpPr>
        <p:sp>
          <p:nvSpPr>
            <p:cNvPr name="Freeform 65" id="65"/>
            <p:cNvSpPr/>
            <p:nvPr/>
          </p:nvSpPr>
          <p:spPr>
            <a:xfrm flipH="false" flipV="false" rot="0">
              <a:off x="18378" y="0"/>
              <a:ext cx="2222629" cy="406400"/>
            </a:xfrm>
            <a:custGeom>
              <a:avLst/>
              <a:gdLst/>
              <a:ahLst/>
              <a:cxnLst/>
              <a:rect r="r" b="b" t="t" l="l"/>
              <a:pathLst>
                <a:path h="406400" w="2222629">
                  <a:moveTo>
                    <a:pt x="14842" y="0"/>
                  </a:moveTo>
                  <a:lnTo>
                    <a:pt x="1996725" y="0"/>
                  </a:lnTo>
                  <a:cubicBezTo>
                    <a:pt x="2017996" y="0"/>
                    <a:pt x="2038395" y="8450"/>
                    <a:pt x="2053436" y="23490"/>
                  </a:cubicBezTo>
                  <a:lnTo>
                    <a:pt x="2209655" y="179710"/>
                  </a:lnTo>
                  <a:cubicBezTo>
                    <a:pt x="2222629" y="192683"/>
                    <a:pt x="2222629" y="213717"/>
                    <a:pt x="2209655" y="226690"/>
                  </a:cubicBezTo>
                  <a:lnTo>
                    <a:pt x="2053436" y="382910"/>
                  </a:lnTo>
                  <a:cubicBezTo>
                    <a:pt x="2038395" y="397950"/>
                    <a:pt x="2017996" y="406400"/>
                    <a:pt x="1996725" y="406400"/>
                  </a:cubicBezTo>
                  <a:lnTo>
                    <a:pt x="14842" y="406400"/>
                  </a:lnTo>
                  <a:cubicBezTo>
                    <a:pt x="9277" y="406400"/>
                    <a:pt x="4259" y="403047"/>
                    <a:pt x="2129" y="397906"/>
                  </a:cubicBezTo>
                  <a:cubicBezTo>
                    <a:pt x="0" y="392764"/>
                    <a:pt x="1177" y="386845"/>
                    <a:pt x="5112" y="382910"/>
                  </a:cubicBezTo>
                  <a:lnTo>
                    <a:pt x="161332" y="226690"/>
                  </a:lnTo>
                  <a:cubicBezTo>
                    <a:pt x="174305" y="213717"/>
                    <a:pt x="174305" y="192683"/>
                    <a:pt x="161332" y="179710"/>
                  </a:cubicBezTo>
                  <a:lnTo>
                    <a:pt x="5112" y="23490"/>
                  </a:lnTo>
                  <a:cubicBezTo>
                    <a:pt x="1177" y="19555"/>
                    <a:pt x="0" y="13636"/>
                    <a:pt x="2129" y="8494"/>
                  </a:cubicBezTo>
                  <a:cubicBezTo>
                    <a:pt x="4259" y="3353"/>
                    <a:pt x="9277" y="0"/>
                    <a:pt x="14842" y="0"/>
                  </a:cubicBezTo>
                  <a:close/>
                </a:path>
              </a:pathLst>
            </a:custGeom>
            <a:solidFill>
              <a:srgbClr val="CBD827"/>
            </a:solidFill>
            <a:ln cap="rnd">
              <a:noFill/>
              <a:prstDash val="solid"/>
              <a:round/>
            </a:ln>
          </p:spPr>
        </p:sp>
        <p:sp>
          <p:nvSpPr>
            <p:cNvPr name="TextBox 66" id="66"/>
            <p:cNvSpPr txBox="true"/>
            <p:nvPr/>
          </p:nvSpPr>
          <p:spPr>
            <a:xfrm>
              <a:off x="177800" y="-47625"/>
              <a:ext cx="1997524" cy="454025"/>
            </a:xfrm>
            <a:prstGeom prst="rect">
              <a:avLst/>
            </a:prstGeom>
          </p:spPr>
          <p:txBody>
            <a:bodyPr anchor="ctr" rtlCol="false" tIns="50800" lIns="50800" bIns="50800" rIns="50800"/>
            <a:lstStyle/>
            <a:p>
              <a:pPr algn="ctr">
                <a:lnSpc>
                  <a:spcPts val="3044"/>
                </a:lnSpc>
              </a:pPr>
            </a:p>
          </p:txBody>
        </p:sp>
      </p:grpSp>
      <p:grpSp>
        <p:nvGrpSpPr>
          <p:cNvPr name="Group 67" id="67"/>
          <p:cNvGrpSpPr/>
          <p:nvPr/>
        </p:nvGrpSpPr>
        <p:grpSpPr>
          <a:xfrm rot="0">
            <a:off x="944358" y="3264085"/>
            <a:ext cx="980705" cy="980705"/>
            <a:chOff x="0" y="0"/>
            <a:chExt cx="812800" cy="812800"/>
          </a:xfrm>
        </p:grpSpPr>
        <p:sp>
          <p:nvSpPr>
            <p:cNvPr name="Freeform 68" id="6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5138"/>
            </a:solidFill>
          </p:spPr>
        </p:sp>
        <p:sp>
          <p:nvSpPr>
            <p:cNvPr name="TextBox 69" id="69"/>
            <p:cNvSpPr txBox="true"/>
            <p:nvPr/>
          </p:nvSpPr>
          <p:spPr>
            <a:xfrm>
              <a:off x="76200" y="28575"/>
              <a:ext cx="660400" cy="708025"/>
            </a:xfrm>
            <a:prstGeom prst="rect">
              <a:avLst/>
            </a:prstGeom>
          </p:spPr>
          <p:txBody>
            <a:bodyPr anchor="ctr" rtlCol="false" tIns="50800" lIns="50800" bIns="50800" rIns="50800"/>
            <a:lstStyle/>
            <a:p>
              <a:pPr algn="ctr">
                <a:lnSpc>
                  <a:spcPts val="3044"/>
                </a:lnSpc>
              </a:pPr>
            </a:p>
          </p:txBody>
        </p:sp>
      </p:grpSp>
      <p:grpSp>
        <p:nvGrpSpPr>
          <p:cNvPr name="Group 70" id="70"/>
          <p:cNvGrpSpPr/>
          <p:nvPr/>
        </p:nvGrpSpPr>
        <p:grpSpPr>
          <a:xfrm rot="0">
            <a:off x="784806" y="3272622"/>
            <a:ext cx="980705" cy="980705"/>
            <a:chOff x="0" y="0"/>
            <a:chExt cx="812800" cy="812800"/>
          </a:xfrm>
        </p:grpSpPr>
        <p:sp>
          <p:nvSpPr>
            <p:cNvPr name="Freeform 71" id="7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D827"/>
            </a:solidFill>
          </p:spPr>
        </p:sp>
        <p:sp>
          <p:nvSpPr>
            <p:cNvPr name="TextBox 72" id="72"/>
            <p:cNvSpPr txBox="true"/>
            <p:nvPr/>
          </p:nvSpPr>
          <p:spPr>
            <a:xfrm>
              <a:off x="76200" y="28575"/>
              <a:ext cx="660400" cy="708025"/>
            </a:xfrm>
            <a:prstGeom prst="rect">
              <a:avLst/>
            </a:prstGeom>
          </p:spPr>
          <p:txBody>
            <a:bodyPr anchor="ctr" rtlCol="false" tIns="50800" lIns="50800" bIns="50800" rIns="50800"/>
            <a:lstStyle/>
            <a:p>
              <a:pPr algn="ctr">
                <a:lnSpc>
                  <a:spcPts val="3044"/>
                </a:lnSpc>
              </a:pPr>
            </a:p>
          </p:txBody>
        </p:sp>
      </p:grpSp>
      <p:grpSp>
        <p:nvGrpSpPr>
          <p:cNvPr name="Group 73" id="73"/>
          <p:cNvGrpSpPr/>
          <p:nvPr/>
        </p:nvGrpSpPr>
        <p:grpSpPr>
          <a:xfrm rot="0">
            <a:off x="5148737" y="4728975"/>
            <a:ext cx="980705" cy="980705"/>
            <a:chOff x="0" y="0"/>
            <a:chExt cx="812800" cy="812800"/>
          </a:xfrm>
        </p:grpSpPr>
        <p:sp>
          <p:nvSpPr>
            <p:cNvPr name="Freeform 74" id="7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D827"/>
            </a:solidFill>
          </p:spPr>
        </p:sp>
        <p:sp>
          <p:nvSpPr>
            <p:cNvPr name="TextBox 75" id="75"/>
            <p:cNvSpPr txBox="true"/>
            <p:nvPr/>
          </p:nvSpPr>
          <p:spPr>
            <a:xfrm>
              <a:off x="76200" y="28575"/>
              <a:ext cx="660400" cy="708025"/>
            </a:xfrm>
            <a:prstGeom prst="rect">
              <a:avLst/>
            </a:prstGeom>
          </p:spPr>
          <p:txBody>
            <a:bodyPr anchor="ctr" rtlCol="false" tIns="50800" lIns="50800" bIns="50800" rIns="50800"/>
            <a:lstStyle/>
            <a:p>
              <a:pPr algn="ctr">
                <a:lnSpc>
                  <a:spcPts val="3044"/>
                </a:lnSpc>
              </a:pPr>
            </a:p>
          </p:txBody>
        </p:sp>
      </p:grpSp>
      <p:grpSp>
        <p:nvGrpSpPr>
          <p:cNvPr name="Group 76" id="76"/>
          <p:cNvGrpSpPr/>
          <p:nvPr/>
        </p:nvGrpSpPr>
        <p:grpSpPr>
          <a:xfrm rot="0">
            <a:off x="5368136" y="4739846"/>
            <a:ext cx="980705" cy="980705"/>
            <a:chOff x="0" y="0"/>
            <a:chExt cx="812800" cy="812800"/>
          </a:xfrm>
        </p:grpSpPr>
        <p:sp>
          <p:nvSpPr>
            <p:cNvPr name="Freeform 77" id="7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5138"/>
            </a:solidFill>
          </p:spPr>
        </p:sp>
        <p:sp>
          <p:nvSpPr>
            <p:cNvPr name="TextBox 78" id="78"/>
            <p:cNvSpPr txBox="true"/>
            <p:nvPr/>
          </p:nvSpPr>
          <p:spPr>
            <a:xfrm>
              <a:off x="76200" y="28575"/>
              <a:ext cx="660400" cy="708025"/>
            </a:xfrm>
            <a:prstGeom prst="rect">
              <a:avLst/>
            </a:prstGeom>
          </p:spPr>
          <p:txBody>
            <a:bodyPr anchor="ctr" rtlCol="false" tIns="50800" lIns="50800" bIns="50800" rIns="50800"/>
            <a:lstStyle/>
            <a:p>
              <a:pPr algn="ctr">
                <a:lnSpc>
                  <a:spcPts val="3044"/>
                </a:lnSpc>
              </a:pPr>
            </a:p>
          </p:txBody>
        </p:sp>
      </p:grpSp>
      <p:sp>
        <p:nvSpPr>
          <p:cNvPr name="TextBox 79" id="79"/>
          <p:cNvSpPr txBox="true"/>
          <p:nvPr/>
        </p:nvSpPr>
        <p:spPr>
          <a:xfrm rot="0">
            <a:off x="2040252" y="3743697"/>
            <a:ext cx="3848657" cy="611924"/>
          </a:xfrm>
          <a:prstGeom prst="rect">
            <a:avLst/>
          </a:prstGeom>
        </p:spPr>
        <p:txBody>
          <a:bodyPr anchor="t" rtlCol="false" tIns="0" lIns="0" bIns="0" rIns="0">
            <a:spAutoFit/>
          </a:bodyPr>
          <a:lstStyle/>
          <a:p>
            <a:pPr algn="just">
              <a:lnSpc>
                <a:spcPts val="2496"/>
              </a:lnSpc>
            </a:pPr>
            <a:r>
              <a:rPr lang="en-US" sz="1783" b="true">
                <a:solidFill>
                  <a:srgbClr val="FFFFFF"/>
                </a:solidFill>
                <a:latin typeface="Arial Unicode Bold"/>
                <a:ea typeface="Arial Unicode Bold"/>
                <a:cs typeface="Arial Unicode Bold"/>
                <a:sym typeface="Arial Unicode Bold"/>
              </a:rPr>
              <a:t>Pengajuan Blangko Sertifikat </a:t>
            </a:r>
          </a:p>
          <a:p>
            <a:pPr algn="just">
              <a:lnSpc>
                <a:spcPts val="2496"/>
              </a:lnSpc>
              <a:spcBef>
                <a:spcPct val="0"/>
              </a:spcBef>
            </a:pPr>
            <a:r>
              <a:rPr lang="en-US" b="true" sz="1783">
                <a:solidFill>
                  <a:srgbClr val="FFFFFF"/>
                </a:solidFill>
                <a:latin typeface="Arial Unicode Bold"/>
                <a:ea typeface="Arial Unicode Bold"/>
                <a:cs typeface="Arial Unicode Bold"/>
                <a:sym typeface="Arial Unicode Bold"/>
              </a:rPr>
              <a:t>Vaksin Internasioanal</a:t>
            </a:r>
          </a:p>
        </p:txBody>
      </p:sp>
      <p:sp>
        <p:nvSpPr>
          <p:cNvPr name="TextBox 80" id="80"/>
          <p:cNvSpPr txBox="true"/>
          <p:nvPr/>
        </p:nvSpPr>
        <p:spPr>
          <a:xfrm rot="0">
            <a:off x="1925064" y="5389431"/>
            <a:ext cx="3848657" cy="611924"/>
          </a:xfrm>
          <a:prstGeom prst="rect">
            <a:avLst/>
          </a:prstGeom>
        </p:spPr>
        <p:txBody>
          <a:bodyPr anchor="t" rtlCol="false" tIns="0" lIns="0" bIns="0" rIns="0">
            <a:spAutoFit/>
          </a:bodyPr>
          <a:lstStyle/>
          <a:p>
            <a:pPr algn="just">
              <a:lnSpc>
                <a:spcPts val="2496"/>
              </a:lnSpc>
            </a:pPr>
            <a:r>
              <a:rPr lang="en-US" sz="1783" b="true">
                <a:solidFill>
                  <a:srgbClr val="000000"/>
                </a:solidFill>
                <a:latin typeface="Arial Unicode Bold"/>
                <a:ea typeface="Arial Unicode Bold"/>
                <a:cs typeface="Arial Unicode Bold"/>
                <a:sym typeface="Arial Unicode Bold"/>
              </a:rPr>
              <a:t>Pelaporan Blangko Sertifikat </a:t>
            </a:r>
          </a:p>
          <a:p>
            <a:pPr algn="just">
              <a:lnSpc>
                <a:spcPts val="2496"/>
              </a:lnSpc>
              <a:spcBef>
                <a:spcPct val="0"/>
              </a:spcBef>
            </a:pPr>
            <a:r>
              <a:rPr lang="en-US" b="true" sz="1783">
                <a:solidFill>
                  <a:srgbClr val="000000"/>
                </a:solidFill>
                <a:latin typeface="Arial Unicode Bold"/>
                <a:ea typeface="Arial Unicode Bold"/>
                <a:cs typeface="Arial Unicode Bold"/>
                <a:sym typeface="Arial Unicode Bold"/>
              </a:rPr>
              <a:t>Vaksin Internasional</a:t>
            </a:r>
          </a:p>
        </p:txBody>
      </p:sp>
      <p:sp>
        <p:nvSpPr>
          <p:cNvPr name="TextBox 81" id="81"/>
          <p:cNvSpPr txBox="true"/>
          <p:nvPr/>
        </p:nvSpPr>
        <p:spPr>
          <a:xfrm rot="0">
            <a:off x="927604" y="7231656"/>
            <a:ext cx="3848657" cy="1869224"/>
          </a:xfrm>
          <a:prstGeom prst="rect">
            <a:avLst/>
          </a:prstGeom>
        </p:spPr>
        <p:txBody>
          <a:bodyPr anchor="t" rtlCol="false" tIns="0" lIns="0" bIns="0" rIns="0">
            <a:spAutoFit/>
          </a:bodyPr>
          <a:lstStyle/>
          <a:p>
            <a:pPr algn="just">
              <a:lnSpc>
                <a:spcPts val="2496"/>
              </a:lnSpc>
            </a:pPr>
            <a:r>
              <a:rPr lang="en-US" sz="1783" b="true">
                <a:solidFill>
                  <a:srgbClr val="000000"/>
                </a:solidFill>
                <a:latin typeface="Arial Unicode Bold"/>
                <a:ea typeface="Arial Unicode Bold"/>
                <a:cs typeface="Arial Unicode Bold"/>
                <a:sym typeface="Arial Unicode Bold"/>
              </a:rPr>
              <a:t>VAKSIN REKOMDASI PAPDI:</a:t>
            </a:r>
          </a:p>
          <a:p>
            <a:pPr algn="just" marL="385054" indent="-192527" lvl="1">
              <a:lnSpc>
                <a:spcPts val="2496"/>
              </a:lnSpc>
              <a:buAutoNum type="arabicPeriod" startAt="1"/>
            </a:pPr>
            <a:r>
              <a:rPr lang="en-US" b="true" sz="1783">
                <a:solidFill>
                  <a:srgbClr val="000000"/>
                </a:solidFill>
                <a:latin typeface="Arial Unicode Bold"/>
                <a:ea typeface="Arial Unicode Bold"/>
                <a:cs typeface="Arial Unicode Bold"/>
                <a:sym typeface="Arial Unicode Bold"/>
              </a:rPr>
              <a:t>COVID 19 (WAJIB)</a:t>
            </a:r>
          </a:p>
          <a:p>
            <a:pPr algn="just" marL="385054" indent="-192527" lvl="1">
              <a:lnSpc>
                <a:spcPts val="2496"/>
              </a:lnSpc>
              <a:buAutoNum type="arabicPeriod" startAt="1"/>
            </a:pPr>
            <a:r>
              <a:rPr lang="en-US" b="true" sz="1783">
                <a:solidFill>
                  <a:srgbClr val="000000"/>
                </a:solidFill>
                <a:latin typeface="Arial Unicode Bold"/>
                <a:ea typeface="Arial Unicode Bold"/>
                <a:cs typeface="Arial Unicode Bold"/>
                <a:sym typeface="Arial Unicode Bold"/>
              </a:rPr>
              <a:t>MENINGITIS (WAJIB)</a:t>
            </a:r>
          </a:p>
          <a:p>
            <a:pPr algn="just" marL="385054" indent="-192527" lvl="1">
              <a:lnSpc>
                <a:spcPts val="2496"/>
              </a:lnSpc>
              <a:buAutoNum type="arabicPeriod" startAt="1"/>
            </a:pPr>
            <a:r>
              <a:rPr lang="en-US" b="true" sz="1783">
                <a:solidFill>
                  <a:srgbClr val="000000"/>
                </a:solidFill>
                <a:latin typeface="Arial Unicode Bold"/>
                <a:ea typeface="Arial Unicode Bold"/>
                <a:cs typeface="Arial Unicode Bold"/>
                <a:sym typeface="Arial Unicode Bold"/>
              </a:rPr>
              <a:t>INFLUENZA (SUNAH)</a:t>
            </a:r>
          </a:p>
          <a:p>
            <a:pPr algn="just" marL="385054" indent="-192527" lvl="1">
              <a:lnSpc>
                <a:spcPts val="2496"/>
              </a:lnSpc>
              <a:buAutoNum type="arabicPeriod" startAt="1"/>
            </a:pPr>
            <a:r>
              <a:rPr lang="en-US" b="true" sz="1783">
                <a:solidFill>
                  <a:srgbClr val="000000"/>
                </a:solidFill>
                <a:latin typeface="Arial Unicode Bold"/>
                <a:ea typeface="Arial Unicode Bold"/>
                <a:cs typeface="Arial Unicode Bold"/>
                <a:sym typeface="Arial Unicode Bold"/>
              </a:rPr>
              <a:t>PNEUMONIA (SUNAH)</a:t>
            </a:r>
          </a:p>
          <a:p>
            <a:pPr algn="just" marL="385054" indent="-192527" lvl="1">
              <a:lnSpc>
                <a:spcPts val="2496"/>
              </a:lnSpc>
              <a:spcBef>
                <a:spcPct val="0"/>
              </a:spcBef>
              <a:buAutoNum type="arabicPeriod" startAt="1"/>
            </a:pPr>
            <a:r>
              <a:rPr lang="en-US" b="true" sz="1783">
                <a:solidFill>
                  <a:srgbClr val="000000"/>
                </a:solidFill>
                <a:latin typeface="Arial Unicode Bold"/>
                <a:ea typeface="Arial Unicode Bold"/>
                <a:cs typeface="Arial Unicode Bold"/>
                <a:sym typeface="Arial Unicode Bold"/>
              </a:rPr>
              <a:t>LAINNYA</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49246" y="6913042"/>
            <a:ext cx="9387879" cy="1260253"/>
            <a:chOff x="0" y="0"/>
            <a:chExt cx="12517172" cy="1680338"/>
          </a:xfrm>
        </p:grpSpPr>
        <p:sp>
          <p:nvSpPr>
            <p:cNvPr name="Freeform 3" id="3"/>
            <p:cNvSpPr/>
            <p:nvPr/>
          </p:nvSpPr>
          <p:spPr>
            <a:xfrm flipH="false" flipV="false" rot="0">
              <a:off x="0" y="0"/>
              <a:ext cx="12517120" cy="1680337"/>
            </a:xfrm>
            <a:custGeom>
              <a:avLst/>
              <a:gdLst/>
              <a:ahLst/>
              <a:cxnLst/>
              <a:rect r="r" b="b" t="t" l="l"/>
              <a:pathLst>
                <a:path h="1680337" w="12517120">
                  <a:moveTo>
                    <a:pt x="0" y="0"/>
                  </a:moveTo>
                  <a:lnTo>
                    <a:pt x="12517120" y="0"/>
                  </a:lnTo>
                  <a:lnTo>
                    <a:pt x="12517120" y="1680337"/>
                  </a:lnTo>
                  <a:lnTo>
                    <a:pt x="0" y="1680337"/>
                  </a:lnTo>
                  <a:lnTo>
                    <a:pt x="0" y="0"/>
                  </a:lnTo>
                  <a:close/>
                </a:path>
              </a:pathLst>
            </a:custGeom>
            <a:solidFill>
              <a:srgbClr val="0097A7"/>
            </a:solidFill>
          </p:spPr>
        </p:sp>
      </p:grpSp>
      <p:grpSp>
        <p:nvGrpSpPr>
          <p:cNvPr name="Group 4" id="4"/>
          <p:cNvGrpSpPr/>
          <p:nvPr/>
        </p:nvGrpSpPr>
        <p:grpSpPr>
          <a:xfrm rot="0">
            <a:off x="848941" y="3133555"/>
            <a:ext cx="9136974" cy="1260254"/>
            <a:chOff x="0" y="0"/>
            <a:chExt cx="12182632" cy="1680338"/>
          </a:xfrm>
        </p:grpSpPr>
        <p:sp>
          <p:nvSpPr>
            <p:cNvPr name="Freeform 5" id="5"/>
            <p:cNvSpPr/>
            <p:nvPr/>
          </p:nvSpPr>
          <p:spPr>
            <a:xfrm flipH="false" flipV="false" rot="0">
              <a:off x="0" y="0"/>
              <a:ext cx="12182602" cy="1680337"/>
            </a:xfrm>
            <a:custGeom>
              <a:avLst/>
              <a:gdLst/>
              <a:ahLst/>
              <a:cxnLst/>
              <a:rect r="r" b="b" t="t" l="l"/>
              <a:pathLst>
                <a:path h="1680337" w="12182602">
                  <a:moveTo>
                    <a:pt x="0" y="0"/>
                  </a:moveTo>
                  <a:lnTo>
                    <a:pt x="12182602" y="0"/>
                  </a:lnTo>
                  <a:lnTo>
                    <a:pt x="12182602" y="1680337"/>
                  </a:lnTo>
                  <a:lnTo>
                    <a:pt x="0" y="1680337"/>
                  </a:lnTo>
                  <a:lnTo>
                    <a:pt x="0" y="0"/>
                  </a:lnTo>
                  <a:close/>
                </a:path>
              </a:pathLst>
            </a:custGeom>
            <a:solidFill>
              <a:srgbClr val="0097A7"/>
            </a:solidFill>
          </p:spPr>
        </p:sp>
      </p:grpSp>
      <p:sp>
        <p:nvSpPr>
          <p:cNvPr name="TextBox 6" id="6"/>
          <p:cNvSpPr txBox="true"/>
          <p:nvPr/>
        </p:nvSpPr>
        <p:spPr>
          <a:xfrm rot="0">
            <a:off x="5641886" y="513547"/>
            <a:ext cx="12516443" cy="986294"/>
          </a:xfrm>
          <a:prstGeom prst="rect">
            <a:avLst/>
          </a:prstGeom>
        </p:spPr>
        <p:txBody>
          <a:bodyPr anchor="t" rtlCol="false" tIns="0" lIns="0" bIns="0" rIns="0">
            <a:spAutoFit/>
          </a:bodyPr>
          <a:lstStyle/>
          <a:p>
            <a:pPr algn="ctr">
              <a:lnSpc>
                <a:spcPts val="5759"/>
              </a:lnSpc>
            </a:pPr>
            <a:r>
              <a:rPr lang="en-US" b="true" sz="4800" spc="44">
                <a:solidFill>
                  <a:srgbClr val="000000"/>
                </a:solidFill>
                <a:latin typeface="TT Rounds Condensed Bold"/>
                <a:ea typeface="TT Rounds Condensed Bold"/>
                <a:cs typeface="TT Rounds Condensed Bold"/>
                <a:sym typeface="TT Rounds Condensed Bold"/>
              </a:rPr>
              <a:t>Vaksinasi Bagi Jamaah Haji dan Umrah</a:t>
            </a:r>
          </a:p>
        </p:txBody>
      </p:sp>
      <p:sp>
        <p:nvSpPr>
          <p:cNvPr name="Freeform 7" id="7"/>
          <p:cNvSpPr/>
          <p:nvPr/>
        </p:nvSpPr>
        <p:spPr>
          <a:xfrm flipH="false" flipV="false" rot="0">
            <a:off x="10388994" y="6447116"/>
            <a:ext cx="2796492" cy="1997741"/>
          </a:xfrm>
          <a:custGeom>
            <a:avLst/>
            <a:gdLst/>
            <a:ahLst/>
            <a:cxnLst/>
            <a:rect r="r" b="b" t="t" l="l"/>
            <a:pathLst>
              <a:path h="1997741" w="2796492">
                <a:moveTo>
                  <a:pt x="0" y="0"/>
                </a:moveTo>
                <a:lnTo>
                  <a:pt x="2796492" y="0"/>
                </a:lnTo>
                <a:lnTo>
                  <a:pt x="2796492" y="1997740"/>
                </a:lnTo>
                <a:lnTo>
                  <a:pt x="0" y="1997740"/>
                </a:lnTo>
                <a:lnTo>
                  <a:pt x="0" y="0"/>
                </a:lnTo>
                <a:close/>
              </a:path>
            </a:pathLst>
          </a:custGeom>
          <a:blipFill>
            <a:blip r:embed="rId2"/>
            <a:stretch>
              <a:fillRect l="0" t="0" r="-8109" b="0"/>
            </a:stretch>
          </a:blipFill>
        </p:spPr>
      </p:sp>
      <p:sp>
        <p:nvSpPr>
          <p:cNvPr name="Freeform 8" id="8"/>
          <p:cNvSpPr/>
          <p:nvPr/>
        </p:nvSpPr>
        <p:spPr>
          <a:xfrm flipH="false" flipV="false" rot="0">
            <a:off x="10388994" y="2617272"/>
            <a:ext cx="2482547" cy="2273166"/>
          </a:xfrm>
          <a:custGeom>
            <a:avLst/>
            <a:gdLst/>
            <a:ahLst/>
            <a:cxnLst/>
            <a:rect r="r" b="b" t="t" l="l"/>
            <a:pathLst>
              <a:path h="2273166" w="2482547">
                <a:moveTo>
                  <a:pt x="0" y="0"/>
                </a:moveTo>
                <a:lnTo>
                  <a:pt x="2482547" y="0"/>
                </a:lnTo>
                <a:lnTo>
                  <a:pt x="2482547" y="2273166"/>
                </a:lnTo>
                <a:lnTo>
                  <a:pt x="0" y="2273166"/>
                </a:lnTo>
                <a:lnTo>
                  <a:pt x="0" y="0"/>
                </a:lnTo>
                <a:close/>
              </a:path>
            </a:pathLst>
          </a:custGeom>
          <a:blipFill>
            <a:blip r:embed="rId3"/>
            <a:stretch>
              <a:fillRect l="-9217" t="-17988" r="-19207" b="0"/>
            </a:stretch>
          </a:blipFill>
        </p:spPr>
      </p:sp>
      <p:sp>
        <p:nvSpPr>
          <p:cNvPr name="TextBox 9" id="9"/>
          <p:cNvSpPr txBox="true"/>
          <p:nvPr/>
        </p:nvSpPr>
        <p:spPr>
          <a:xfrm rot="0">
            <a:off x="1178955" y="3402268"/>
            <a:ext cx="8806959" cy="841483"/>
          </a:xfrm>
          <a:prstGeom prst="rect">
            <a:avLst/>
          </a:prstGeom>
        </p:spPr>
        <p:txBody>
          <a:bodyPr anchor="t" rtlCol="false" tIns="0" lIns="0" bIns="0" rIns="0">
            <a:spAutoFit/>
          </a:bodyPr>
          <a:lstStyle/>
          <a:p>
            <a:pPr algn="just">
              <a:lnSpc>
                <a:spcPts val="3240"/>
              </a:lnSpc>
            </a:pPr>
            <a:r>
              <a:rPr lang="en-US" b="true" sz="2700" spc="49">
                <a:solidFill>
                  <a:srgbClr val="FFFFFF"/>
                </a:solidFill>
                <a:latin typeface="TT Rounds Condensed Bold"/>
                <a:ea typeface="TT Rounds Condensed Bold"/>
                <a:cs typeface="TT Rounds Condensed Bold"/>
                <a:sym typeface="TT Rounds Condensed Bold"/>
              </a:rPr>
              <a:t>SE No. HK.02.02/A/3717/2024 </a:t>
            </a:r>
          </a:p>
          <a:p>
            <a:pPr algn="just">
              <a:lnSpc>
                <a:spcPts val="3240"/>
              </a:lnSpc>
            </a:pPr>
            <a:r>
              <a:rPr lang="en-US" b="true" sz="2700" spc="50">
                <a:solidFill>
                  <a:srgbClr val="FFFFFF"/>
                </a:solidFill>
                <a:latin typeface="TT Rounds Condensed Bold"/>
                <a:ea typeface="TT Rounds Condensed Bold"/>
                <a:cs typeface="TT Rounds Condensed Bold"/>
                <a:sym typeface="TT Rounds Condensed Bold"/>
              </a:rPr>
              <a:t>--&gt; Vaksinasi meningitis wajib bagi Jamaah Haji dan Umrah</a:t>
            </a:r>
          </a:p>
        </p:txBody>
      </p:sp>
      <p:grpSp>
        <p:nvGrpSpPr>
          <p:cNvPr name="Group 10" id="10"/>
          <p:cNvGrpSpPr/>
          <p:nvPr/>
        </p:nvGrpSpPr>
        <p:grpSpPr>
          <a:xfrm rot="0">
            <a:off x="567609" y="5967957"/>
            <a:ext cx="1139212" cy="1180583"/>
            <a:chOff x="0" y="0"/>
            <a:chExt cx="1518950" cy="1574111"/>
          </a:xfrm>
        </p:grpSpPr>
        <p:sp>
          <p:nvSpPr>
            <p:cNvPr name="Freeform 11" id="11"/>
            <p:cNvSpPr/>
            <p:nvPr/>
          </p:nvSpPr>
          <p:spPr>
            <a:xfrm flipH="false" flipV="false" rot="0">
              <a:off x="0" y="0"/>
              <a:ext cx="1518920" cy="1574165"/>
            </a:xfrm>
            <a:custGeom>
              <a:avLst/>
              <a:gdLst/>
              <a:ahLst/>
              <a:cxnLst/>
              <a:rect r="r" b="b" t="t" l="l"/>
              <a:pathLst>
                <a:path h="1574165" w="1518920">
                  <a:moveTo>
                    <a:pt x="0" y="0"/>
                  </a:moveTo>
                  <a:lnTo>
                    <a:pt x="1518920" y="0"/>
                  </a:lnTo>
                  <a:lnTo>
                    <a:pt x="1518920" y="1574165"/>
                  </a:lnTo>
                  <a:lnTo>
                    <a:pt x="0" y="1574165"/>
                  </a:lnTo>
                  <a:lnTo>
                    <a:pt x="0" y="0"/>
                  </a:lnTo>
                  <a:close/>
                </a:path>
              </a:pathLst>
            </a:custGeom>
            <a:blipFill>
              <a:blip r:embed="rId4"/>
              <a:stretch>
                <a:fillRect l="-16430" t="0" r="-16432" b="3"/>
              </a:stretch>
            </a:blipFill>
          </p:spPr>
        </p:sp>
      </p:grpSp>
      <p:grpSp>
        <p:nvGrpSpPr>
          <p:cNvPr name="Group 12" id="12"/>
          <p:cNvGrpSpPr/>
          <p:nvPr/>
        </p:nvGrpSpPr>
        <p:grpSpPr>
          <a:xfrm rot="0">
            <a:off x="438093" y="2661999"/>
            <a:ext cx="2940969" cy="660709"/>
            <a:chOff x="0" y="0"/>
            <a:chExt cx="3921292" cy="880946"/>
          </a:xfrm>
        </p:grpSpPr>
        <p:sp>
          <p:nvSpPr>
            <p:cNvPr name="Freeform 13" id="13"/>
            <p:cNvSpPr/>
            <p:nvPr/>
          </p:nvSpPr>
          <p:spPr>
            <a:xfrm flipH="false" flipV="false" rot="0">
              <a:off x="0" y="0"/>
              <a:ext cx="3921252" cy="880999"/>
            </a:xfrm>
            <a:custGeom>
              <a:avLst/>
              <a:gdLst/>
              <a:ahLst/>
              <a:cxnLst/>
              <a:rect r="r" b="b" t="t" l="l"/>
              <a:pathLst>
                <a:path h="880999" w="3921252">
                  <a:moveTo>
                    <a:pt x="0" y="0"/>
                  </a:moveTo>
                  <a:lnTo>
                    <a:pt x="3921252" y="0"/>
                  </a:lnTo>
                  <a:lnTo>
                    <a:pt x="3921252" y="880999"/>
                  </a:lnTo>
                  <a:lnTo>
                    <a:pt x="0" y="880999"/>
                  </a:lnTo>
                  <a:lnTo>
                    <a:pt x="0" y="0"/>
                  </a:lnTo>
                  <a:close/>
                </a:path>
              </a:pathLst>
            </a:custGeom>
            <a:solidFill>
              <a:srgbClr val="FFFFFF"/>
            </a:solidFill>
          </p:spPr>
        </p:sp>
        <p:sp>
          <p:nvSpPr>
            <p:cNvPr name="Freeform 14" id="14"/>
            <p:cNvSpPr/>
            <p:nvPr/>
          </p:nvSpPr>
          <p:spPr>
            <a:xfrm flipH="false" flipV="false" rot="0">
              <a:off x="-1524" y="-1524"/>
              <a:ext cx="3924300" cy="884047"/>
            </a:xfrm>
            <a:custGeom>
              <a:avLst/>
              <a:gdLst/>
              <a:ahLst/>
              <a:cxnLst/>
              <a:rect r="r" b="b" t="t" l="l"/>
              <a:pathLst>
                <a:path h="884047" w="3924300">
                  <a:moveTo>
                    <a:pt x="1524" y="0"/>
                  </a:moveTo>
                  <a:lnTo>
                    <a:pt x="3922776" y="0"/>
                  </a:lnTo>
                  <a:cubicBezTo>
                    <a:pt x="3923665" y="0"/>
                    <a:pt x="3924300" y="762"/>
                    <a:pt x="3924300" y="1524"/>
                  </a:cubicBezTo>
                  <a:lnTo>
                    <a:pt x="3924300" y="882523"/>
                  </a:lnTo>
                  <a:cubicBezTo>
                    <a:pt x="3924300" y="883412"/>
                    <a:pt x="3923538" y="884047"/>
                    <a:pt x="3922776" y="884047"/>
                  </a:cubicBezTo>
                  <a:lnTo>
                    <a:pt x="1524" y="884047"/>
                  </a:lnTo>
                  <a:cubicBezTo>
                    <a:pt x="635" y="884047"/>
                    <a:pt x="0" y="883285"/>
                    <a:pt x="0" y="882523"/>
                  </a:cubicBezTo>
                  <a:lnTo>
                    <a:pt x="0" y="1524"/>
                  </a:lnTo>
                  <a:cubicBezTo>
                    <a:pt x="0" y="635"/>
                    <a:pt x="762" y="0"/>
                    <a:pt x="1524" y="0"/>
                  </a:cubicBezTo>
                  <a:moveTo>
                    <a:pt x="1524" y="3048"/>
                  </a:moveTo>
                  <a:lnTo>
                    <a:pt x="1524" y="1524"/>
                  </a:lnTo>
                  <a:lnTo>
                    <a:pt x="3048" y="1524"/>
                  </a:lnTo>
                  <a:lnTo>
                    <a:pt x="3048" y="882523"/>
                  </a:lnTo>
                  <a:lnTo>
                    <a:pt x="1524" y="882523"/>
                  </a:lnTo>
                  <a:lnTo>
                    <a:pt x="1524" y="880999"/>
                  </a:lnTo>
                  <a:lnTo>
                    <a:pt x="3922776" y="880999"/>
                  </a:lnTo>
                  <a:lnTo>
                    <a:pt x="3922776" y="882523"/>
                  </a:lnTo>
                  <a:lnTo>
                    <a:pt x="3921252" y="882523"/>
                  </a:lnTo>
                  <a:lnTo>
                    <a:pt x="3921252" y="1524"/>
                  </a:lnTo>
                  <a:lnTo>
                    <a:pt x="3922776" y="1524"/>
                  </a:lnTo>
                  <a:lnTo>
                    <a:pt x="3922776" y="3048"/>
                  </a:lnTo>
                  <a:lnTo>
                    <a:pt x="1524" y="3048"/>
                  </a:lnTo>
                  <a:close/>
                </a:path>
              </a:pathLst>
            </a:custGeom>
            <a:solidFill>
              <a:srgbClr val="000000"/>
            </a:solidFill>
          </p:spPr>
        </p:sp>
      </p:grpSp>
      <p:sp>
        <p:nvSpPr>
          <p:cNvPr name="TextBox 15" id="15"/>
          <p:cNvSpPr txBox="true"/>
          <p:nvPr/>
        </p:nvSpPr>
        <p:spPr>
          <a:xfrm rot="0">
            <a:off x="1039706" y="7117663"/>
            <a:ext cx="8806959" cy="841483"/>
          </a:xfrm>
          <a:prstGeom prst="rect">
            <a:avLst/>
          </a:prstGeom>
        </p:spPr>
        <p:txBody>
          <a:bodyPr anchor="t" rtlCol="false" tIns="0" lIns="0" bIns="0" rIns="0">
            <a:spAutoFit/>
          </a:bodyPr>
          <a:lstStyle/>
          <a:p>
            <a:pPr algn="just">
              <a:lnSpc>
                <a:spcPts val="3240"/>
              </a:lnSpc>
            </a:pPr>
            <a:r>
              <a:rPr lang="en-US" b="true" sz="2700" spc="49">
                <a:solidFill>
                  <a:srgbClr val="FFFFFF"/>
                </a:solidFill>
                <a:latin typeface="TT Rounds Condensed Bold"/>
                <a:ea typeface="TT Rounds Condensed Bold"/>
                <a:cs typeface="TT Rounds Condensed Bold"/>
                <a:sym typeface="TT Rounds Condensed Bold"/>
              </a:rPr>
              <a:t>Kementerian Kesehatan Saudi Arabia merekomendasikan vaksinasi Influenza (Flu) bagi Jamaah Haji/Umrah</a:t>
            </a:r>
          </a:p>
        </p:txBody>
      </p:sp>
      <p:grpSp>
        <p:nvGrpSpPr>
          <p:cNvPr name="Group 16" id="16"/>
          <p:cNvGrpSpPr/>
          <p:nvPr/>
        </p:nvGrpSpPr>
        <p:grpSpPr>
          <a:xfrm rot="0">
            <a:off x="667304" y="2617272"/>
            <a:ext cx="2482546" cy="660709"/>
            <a:chOff x="0" y="0"/>
            <a:chExt cx="3310062" cy="880946"/>
          </a:xfrm>
        </p:grpSpPr>
        <p:sp>
          <p:nvSpPr>
            <p:cNvPr name="Freeform 17" id="17"/>
            <p:cNvSpPr/>
            <p:nvPr/>
          </p:nvSpPr>
          <p:spPr>
            <a:xfrm flipH="false" flipV="false" rot="0">
              <a:off x="0" y="0"/>
              <a:ext cx="3310001" cy="880999"/>
            </a:xfrm>
            <a:custGeom>
              <a:avLst/>
              <a:gdLst/>
              <a:ahLst/>
              <a:cxnLst/>
              <a:rect r="r" b="b" t="t" l="l"/>
              <a:pathLst>
                <a:path h="880999" w="3310001">
                  <a:moveTo>
                    <a:pt x="0" y="0"/>
                  </a:moveTo>
                  <a:lnTo>
                    <a:pt x="3310001" y="0"/>
                  </a:lnTo>
                  <a:lnTo>
                    <a:pt x="3310001" y="880999"/>
                  </a:lnTo>
                  <a:lnTo>
                    <a:pt x="0" y="880999"/>
                  </a:lnTo>
                  <a:lnTo>
                    <a:pt x="0" y="0"/>
                  </a:lnTo>
                  <a:close/>
                </a:path>
              </a:pathLst>
            </a:custGeom>
            <a:blipFill>
              <a:blip r:embed="rId5"/>
              <a:stretch>
                <a:fillRect l="-355" t="0" r="-357" b="6"/>
              </a:stretch>
            </a:blipFill>
          </p:spPr>
        </p:sp>
      </p:grpSp>
      <p:sp>
        <p:nvSpPr>
          <p:cNvPr name="TextBox 18" id="18"/>
          <p:cNvSpPr txBox="true"/>
          <p:nvPr/>
        </p:nvSpPr>
        <p:spPr>
          <a:xfrm rot="0">
            <a:off x="13033497" y="3338177"/>
            <a:ext cx="4797306" cy="841483"/>
          </a:xfrm>
          <a:prstGeom prst="rect">
            <a:avLst/>
          </a:prstGeom>
        </p:spPr>
        <p:txBody>
          <a:bodyPr anchor="t" rtlCol="false" tIns="0" lIns="0" bIns="0" rIns="0">
            <a:spAutoFit/>
          </a:bodyPr>
          <a:lstStyle/>
          <a:p>
            <a:pPr algn="ctr">
              <a:lnSpc>
                <a:spcPts val="3240"/>
              </a:lnSpc>
            </a:pPr>
            <a:r>
              <a:rPr lang="en-US" sz="2700" spc="49">
                <a:solidFill>
                  <a:srgbClr val="000000"/>
                </a:solidFill>
                <a:latin typeface="TT Rounds Condensed"/>
                <a:ea typeface="TT Rounds Condensed"/>
                <a:cs typeface="TT Rounds Condensed"/>
                <a:sym typeface="TT Rounds Condensed"/>
              </a:rPr>
              <a:t>Menivax ACYW135 </a:t>
            </a:r>
          </a:p>
          <a:p>
            <a:pPr algn="ctr">
              <a:lnSpc>
                <a:spcPts val="3240"/>
              </a:lnSpc>
            </a:pPr>
            <a:r>
              <a:rPr lang="en-US" sz="2700" spc="49">
                <a:solidFill>
                  <a:srgbClr val="000000"/>
                </a:solidFill>
                <a:latin typeface="TT Rounds Condensed"/>
                <a:ea typeface="TT Rounds Condensed"/>
                <a:cs typeface="TT Rounds Condensed"/>
                <a:sym typeface="TT Rounds Condensed"/>
              </a:rPr>
              <a:t>(Vaksin Meningitis Bio Farma)</a:t>
            </a:r>
          </a:p>
        </p:txBody>
      </p:sp>
      <p:sp>
        <p:nvSpPr>
          <p:cNvPr name="TextBox 19" id="19"/>
          <p:cNvSpPr txBox="true"/>
          <p:nvPr/>
        </p:nvSpPr>
        <p:spPr>
          <a:xfrm rot="0">
            <a:off x="13192701" y="6802524"/>
            <a:ext cx="4965627" cy="841483"/>
          </a:xfrm>
          <a:prstGeom prst="rect">
            <a:avLst/>
          </a:prstGeom>
        </p:spPr>
        <p:txBody>
          <a:bodyPr anchor="t" rtlCol="false" tIns="0" lIns="0" bIns="0" rIns="0">
            <a:spAutoFit/>
          </a:bodyPr>
          <a:lstStyle/>
          <a:p>
            <a:pPr algn="ctr">
              <a:lnSpc>
                <a:spcPts val="3240"/>
              </a:lnSpc>
            </a:pPr>
            <a:r>
              <a:rPr lang="en-US" sz="2700" spc="49">
                <a:solidFill>
                  <a:srgbClr val="000000"/>
                </a:solidFill>
                <a:latin typeface="TT Rounds Condensed"/>
                <a:ea typeface="TT Rounds Condensed"/>
                <a:cs typeface="TT Rounds Condensed"/>
                <a:sym typeface="TT Rounds Condensed"/>
              </a:rPr>
              <a:t>Flubio </a:t>
            </a:r>
          </a:p>
          <a:p>
            <a:pPr algn="ctr">
              <a:lnSpc>
                <a:spcPts val="3240"/>
              </a:lnSpc>
            </a:pPr>
            <a:r>
              <a:rPr lang="en-US" sz="2700" spc="49">
                <a:solidFill>
                  <a:srgbClr val="000000"/>
                </a:solidFill>
                <a:latin typeface="TT Rounds Condensed"/>
                <a:ea typeface="TT Rounds Condensed"/>
                <a:cs typeface="TT Rounds Condensed"/>
                <a:sym typeface="TT Rounds Condensed"/>
              </a:rPr>
              <a:t>(Vaksin Influenza Bio Farma)</a:t>
            </a:r>
          </a:p>
        </p:txBody>
      </p:sp>
      <p:sp>
        <p:nvSpPr>
          <p:cNvPr name="TextBox 20" id="20"/>
          <p:cNvSpPr txBox="true"/>
          <p:nvPr/>
        </p:nvSpPr>
        <p:spPr>
          <a:xfrm rot="0">
            <a:off x="13033497" y="4352777"/>
            <a:ext cx="4797306" cy="418290"/>
          </a:xfrm>
          <a:prstGeom prst="rect">
            <a:avLst/>
          </a:prstGeom>
        </p:spPr>
        <p:txBody>
          <a:bodyPr anchor="t" rtlCol="false" tIns="0" lIns="0" bIns="0" rIns="0">
            <a:spAutoFit/>
          </a:bodyPr>
          <a:lstStyle/>
          <a:p>
            <a:pPr algn="ctr">
              <a:lnSpc>
                <a:spcPts val="3240"/>
              </a:lnSpc>
            </a:pPr>
            <a:r>
              <a:rPr lang="en-US" b="true" sz="2700" spc="49">
                <a:solidFill>
                  <a:srgbClr val="000000"/>
                </a:solidFill>
                <a:latin typeface="TT Rounds Condensed Bold"/>
                <a:ea typeface="TT Rounds Condensed Bold"/>
                <a:cs typeface="TT Rounds Condensed Bold"/>
                <a:sym typeface="TT Rounds Condensed Bold"/>
              </a:rPr>
              <a:t>Telah tersertifikasi Halal MUI</a:t>
            </a:r>
          </a:p>
        </p:txBody>
      </p:sp>
      <p:sp>
        <p:nvSpPr>
          <p:cNvPr name="TextBox 21" id="21"/>
          <p:cNvSpPr txBox="true"/>
          <p:nvPr/>
        </p:nvSpPr>
        <p:spPr>
          <a:xfrm rot="0">
            <a:off x="13306702" y="7755006"/>
            <a:ext cx="4797306" cy="418290"/>
          </a:xfrm>
          <a:prstGeom prst="rect">
            <a:avLst/>
          </a:prstGeom>
        </p:spPr>
        <p:txBody>
          <a:bodyPr anchor="t" rtlCol="false" tIns="0" lIns="0" bIns="0" rIns="0">
            <a:spAutoFit/>
          </a:bodyPr>
          <a:lstStyle/>
          <a:p>
            <a:pPr algn="ctr">
              <a:lnSpc>
                <a:spcPts val="3240"/>
              </a:lnSpc>
            </a:pPr>
            <a:r>
              <a:rPr lang="en-US" b="true" sz="2700" spc="49">
                <a:solidFill>
                  <a:srgbClr val="000000"/>
                </a:solidFill>
                <a:latin typeface="TT Rounds Condensed Bold"/>
                <a:ea typeface="TT Rounds Condensed Bold"/>
                <a:cs typeface="TT Rounds Condensed Bold"/>
                <a:sym typeface="TT Rounds Condensed Bold"/>
              </a:rPr>
              <a:t>Telah tersertifikasi Halal MUI</a:t>
            </a:r>
          </a:p>
        </p:txBody>
      </p:sp>
      <p:grpSp>
        <p:nvGrpSpPr>
          <p:cNvPr name="Group 22" id="22"/>
          <p:cNvGrpSpPr/>
          <p:nvPr/>
        </p:nvGrpSpPr>
        <p:grpSpPr>
          <a:xfrm rot="0">
            <a:off x="1006985" y="288913"/>
            <a:ext cx="5354998" cy="1210927"/>
            <a:chOff x="0" y="0"/>
            <a:chExt cx="7139997" cy="1614570"/>
          </a:xfrm>
        </p:grpSpPr>
        <p:sp>
          <p:nvSpPr>
            <p:cNvPr name="Freeform 23" id="23"/>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6"/>
              <a:stretch>
                <a:fillRect l="0" t="0" r="0" b="0"/>
              </a:stretch>
            </a:blipFill>
          </p:spPr>
        </p:sp>
        <p:sp>
          <p:nvSpPr>
            <p:cNvPr name="TextBox 24" id="24"/>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A picture containing silhouette  Description automatically generated"/>
          <p:cNvSpPr/>
          <p:nvPr/>
        </p:nvSpPr>
        <p:spPr>
          <a:xfrm flipH="false" flipV="false" rot="0">
            <a:off x="0" y="5083394"/>
            <a:ext cx="18402753" cy="5243210"/>
          </a:xfrm>
          <a:custGeom>
            <a:avLst/>
            <a:gdLst/>
            <a:ahLst/>
            <a:cxnLst/>
            <a:rect r="r" b="b" t="t" l="l"/>
            <a:pathLst>
              <a:path h="5243210" w="18402753">
                <a:moveTo>
                  <a:pt x="0" y="0"/>
                </a:moveTo>
                <a:lnTo>
                  <a:pt x="18402753" y="0"/>
                </a:lnTo>
                <a:lnTo>
                  <a:pt x="18402753" y="5243209"/>
                </a:lnTo>
                <a:lnTo>
                  <a:pt x="0" y="5243209"/>
                </a:lnTo>
                <a:lnTo>
                  <a:pt x="0" y="0"/>
                </a:lnTo>
                <a:close/>
              </a:path>
            </a:pathLst>
          </a:custGeom>
          <a:blipFill>
            <a:blip r:embed="rId2"/>
            <a:stretch>
              <a:fillRect l="0" t="-368033" r="0" b="-31333"/>
            </a:stretch>
          </a:blipFill>
        </p:spPr>
      </p:sp>
      <p:grpSp>
        <p:nvGrpSpPr>
          <p:cNvPr name="Group 3" id="3"/>
          <p:cNvGrpSpPr/>
          <p:nvPr/>
        </p:nvGrpSpPr>
        <p:grpSpPr>
          <a:xfrm rot="0">
            <a:off x="589701" y="2110899"/>
            <a:ext cx="9992448" cy="7833201"/>
            <a:chOff x="0" y="0"/>
            <a:chExt cx="13323264" cy="10444268"/>
          </a:xfrm>
        </p:grpSpPr>
        <p:sp>
          <p:nvSpPr>
            <p:cNvPr name="Freeform 4" id="4"/>
            <p:cNvSpPr/>
            <p:nvPr/>
          </p:nvSpPr>
          <p:spPr>
            <a:xfrm flipH="false" flipV="false" rot="0">
              <a:off x="25400" y="25400"/>
              <a:ext cx="13272515" cy="10393426"/>
            </a:xfrm>
            <a:custGeom>
              <a:avLst/>
              <a:gdLst/>
              <a:ahLst/>
              <a:cxnLst/>
              <a:rect r="r" b="b" t="t" l="l"/>
              <a:pathLst>
                <a:path h="10393426" w="13272515">
                  <a:moveTo>
                    <a:pt x="0" y="0"/>
                  </a:moveTo>
                  <a:lnTo>
                    <a:pt x="13272515" y="0"/>
                  </a:lnTo>
                  <a:lnTo>
                    <a:pt x="13272515" y="10393426"/>
                  </a:lnTo>
                  <a:lnTo>
                    <a:pt x="0" y="10393426"/>
                  </a:lnTo>
                  <a:close/>
                </a:path>
              </a:pathLst>
            </a:custGeom>
            <a:solidFill>
              <a:srgbClr val="FFFFFF"/>
            </a:solidFill>
          </p:spPr>
        </p:sp>
        <p:sp>
          <p:nvSpPr>
            <p:cNvPr name="Freeform 5" id="5"/>
            <p:cNvSpPr/>
            <p:nvPr/>
          </p:nvSpPr>
          <p:spPr>
            <a:xfrm flipH="false" flipV="false" rot="0">
              <a:off x="0" y="0"/>
              <a:ext cx="13323315" cy="10444226"/>
            </a:xfrm>
            <a:custGeom>
              <a:avLst/>
              <a:gdLst/>
              <a:ahLst/>
              <a:cxnLst/>
              <a:rect r="r" b="b" t="t" l="l"/>
              <a:pathLst>
                <a:path h="10444226" w="13323315">
                  <a:moveTo>
                    <a:pt x="25400" y="0"/>
                  </a:moveTo>
                  <a:lnTo>
                    <a:pt x="13297915" y="0"/>
                  </a:lnTo>
                  <a:cubicBezTo>
                    <a:pt x="13311885" y="0"/>
                    <a:pt x="13323315" y="11430"/>
                    <a:pt x="13323315" y="25400"/>
                  </a:cubicBezTo>
                  <a:lnTo>
                    <a:pt x="13323315" y="10418826"/>
                  </a:lnTo>
                  <a:cubicBezTo>
                    <a:pt x="13323315" y="10432796"/>
                    <a:pt x="13311885" y="10444226"/>
                    <a:pt x="13297915" y="10444226"/>
                  </a:cubicBezTo>
                  <a:lnTo>
                    <a:pt x="25400" y="10444226"/>
                  </a:lnTo>
                  <a:cubicBezTo>
                    <a:pt x="11430" y="10444226"/>
                    <a:pt x="0" y="10432796"/>
                    <a:pt x="0" y="10418826"/>
                  </a:cubicBezTo>
                  <a:lnTo>
                    <a:pt x="0" y="25400"/>
                  </a:lnTo>
                  <a:cubicBezTo>
                    <a:pt x="0" y="11430"/>
                    <a:pt x="11430" y="0"/>
                    <a:pt x="25400" y="0"/>
                  </a:cubicBezTo>
                  <a:moveTo>
                    <a:pt x="25400" y="50800"/>
                  </a:moveTo>
                  <a:lnTo>
                    <a:pt x="25400" y="25400"/>
                  </a:lnTo>
                  <a:lnTo>
                    <a:pt x="50800" y="25400"/>
                  </a:lnTo>
                  <a:lnTo>
                    <a:pt x="50800" y="10418826"/>
                  </a:lnTo>
                  <a:lnTo>
                    <a:pt x="25400" y="10418826"/>
                  </a:lnTo>
                  <a:lnTo>
                    <a:pt x="25400" y="10393426"/>
                  </a:lnTo>
                  <a:lnTo>
                    <a:pt x="13297915" y="10393426"/>
                  </a:lnTo>
                  <a:lnTo>
                    <a:pt x="13297915" y="10418826"/>
                  </a:lnTo>
                  <a:lnTo>
                    <a:pt x="13272515" y="10418826"/>
                  </a:lnTo>
                  <a:lnTo>
                    <a:pt x="13272515" y="25400"/>
                  </a:lnTo>
                  <a:lnTo>
                    <a:pt x="13297915" y="25400"/>
                  </a:lnTo>
                  <a:lnTo>
                    <a:pt x="13297915" y="50800"/>
                  </a:lnTo>
                  <a:lnTo>
                    <a:pt x="25400" y="50800"/>
                  </a:lnTo>
                  <a:close/>
                </a:path>
              </a:pathLst>
            </a:custGeom>
            <a:solidFill>
              <a:srgbClr val="92A000"/>
            </a:solidFill>
          </p:spPr>
        </p:sp>
      </p:grpSp>
      <p:sp>
        <p:nvSpPr>
          <p:cNvPr name="TextBox 6" id="6"/>
          <p:cNvSpPr txBox="true"/>
          <p:nvPr/>
        </p:nvSpPr>
        <p:spPr>
          <a:xfrm rot="0">
            <a:off x="3667170" y="471958"/>
            <a:ext cx="10953750" cy="1349575"/>
          </a:xfrm>
          <a:prstGeom prst="rect">
            <a:avLst/>
          </a:prstGeom>
        </p:spPr>
        <p:txBody>
          <a:bodyPr anchor="t" rtlCol="false" tIns="0" lIns="0" bIns="0" rIns="0">
            <a:spAutoFit/>
          </a:bodyPr>
          <a:lstStyle/>
          <a:p>
            <a:pPr algn="ctr">
              <a:lnSpc>
                <a:spcPts val="5040"/>
              </a:lnSpc>
            </a:pPr>
            <a:r>
              <a:rPr lang="en-US" b="true" sz="4200" spc="39">
                <a:solidFill>
                  <a:srgbClr val="000000"/>
                </a:solidFill>
                <a:latin typeface="TT Rounds Condensed Bold"/>
                <a:ea typeface="TT Rounds Condensed Bold"/>
                <a:cs typeface="TT Rounds Condensed Bold"/>
                <a:sym typeface="TT Rounds Condensed Bold"/>
              </a:rPr>
              <a:t>Vaksin Meningitis Bio Farma</a:t>
            </a:r>
          </a:p>
          <a:p>
            <a:pPr algn="ctr">
              <a:lnSpc>
                <a:spcPts val="5040"/>
              </a:lnSpc>
            </a:pPr>
            <a:r>
              <a:rPr lang="en-US" b="true" sz="4200" spc="39">
                <a:solidFill>
                  <a:srgbClr val="000000"/>
                </a:solidFill>
                <a:latin typeface="TT Rounds Condensed Bold"/>
                <a:ea typeface="TT Rounds Condensed Bold"/>
                <a:cs typeface="TT Rounds Condensed Bold"/>
                <a:sym typeface="TT Rounds Condensed Bold"/>
              </a:rPr>
              <a:t>(Menivax)</a:t>
            </a:r>
          </a:p>
        </p:txBody>
      </p:sp>
      <p:sp>
        <p:nvSpPr>
          <p:cNvPr name="TextBox 7" id="7"/>
          <p:cNvSpPr txBox="true"/>
          <p:nvPr/>
        </p:nvSpPr>
        <p:spPr>
          <a:xfrm rot="0">
            <a:off x="1173051" y="4354038"/>
            <a:ext cx="8006574" cy="2534255"/>
          </a:xfrm>
          <a:prstGeom prst="rect">
            <a:avLst/>
          </a:prstGeom>
        </p:spPr>
        <p:txBody>
          <a:bodyPr anchor="t" rtlCol="false" tIns="0" lIns="0" bIns="0" rIns="0">
            <a:spAutoFit/>
          </a:bodyPr>
          <a:lstStyle/>
          <a:p>
            <a:pPr algn="just">
              <a:lnSpc>
                <a:spcPts val="3240"/>
              </a:lnSpc>
            </a:pPr>
            <a:r>
              <a:rPr lang="en-US" b="true" sz="2700" spc="49">
                <a:solidFill>
                  <a:srgbClr val="000000"/>
                </a:solidFill>
                <a:latin typeface="TT Rounds Condensed Bold"/>
                <a:ea typeface="TT Rounds Condensed Bold"/>
                <a:cs typeface="TT Rounds Condensed Bold"/>
                <a:sym typeface="TT Rounds Condensed Bold"/>
              </a:rPr>
              <a:t>Komposisi (tiap dosis 0,5 mL):</a:t>
            </a:r>
          </a:p>
          <a:p>
            <a:pPr algn="just" marL="488632" indent="-244316" lvl="1">
              <a:lnSpc>
                <a:spcPts val="3240"/>
              </a:lnSpc>
              <a:buFont typeface="Arial"/>
              <a:buChar char="•"/>
            </a:pPr>
            <a:r>
              <a:rPr lang="en-US" sz="2700" spc="49">
                <a:solidFill>
                  <a:srgbClr val="000000"/>
                </a:solidFill>
                <a:latin typeface="TT Rounds Condensed"/>
                <a:ea typeface="TT Rounds Condensed"/>
                <a:cs typeface="TT Rounds Condensed"/>
                <a:sym typeface="TT Rounds Condensed"/>
              </a:rPr>
              <a:t>Polisakarida Meningokokus dimurnian A</a:t>
            </a:r>
          </a:p>
          <a:p>
            <a:pPr algn="just" marL="488632" indent="-244316" lvl="1">
              <a:lnSpc>
                <a:spcPts val="3240"/>
              </a:lnSpc>
              <a:buFont typeface="Arial"/>
              <a:buChar char="•"/>
            </a:pPr>
            <a:r>
              <a:rPr lang="en-US" sz="2700" spc="49">
                <a:solidFill>
                  <a:srgbClr val="000000"/>
                </a:solidFill>
                <a:latin typeface="TT Rounds Condensed"/>
                <a:ea typeface="TT Rounds Condensed"/>
                <a:cs typeface="TT Rounds Condensed"/>
                <a:sym typeface="TT Rounds Condensed"/>
              </a:rPr>
              <a:t>Polisakarida Meningokokus dimurnian C</a:t>
            </a:r>
          </a:p>
          <a:p>
            <a:pPr algn="just" marL="488632" indent="-244316" lvl="1">
              <a:lnSpc>
                <a:spcPts val="3240"/>
              </a:lnSpc>
              <a:buFont typeface="Arial"/>
              <a:buChar char="•"/>
            </a:pPr>
            <a:r>
              <a:rPr lang="en-US" sz="2700" spc="49">
                <a:solidFill>
                  <a:srgbClr val="000000"/>
                </a:solidFill>
                <a:latin typeface="TT Rounds Condensed"/>
                <a:ea typeface="TT Rounds Condensed"/>
                <a:cs typeface="TT Rounds Condensed"/>
                <a:sym typeface="TT Rounds Condensed"/>
              </a:rPr>
              <a:t>Polisakarida Meningokokus dimurnian Y</a:t>
            </a:r>
          </a:p>
          <a:p>
            <a:pPr algn="just" marL="488632" indent="-244316" lvl="1">
              <a:lnSpc>
                <a:spcPts val="3240"/>
              </a:lnSpc>
              <a:buFont typeface="Arial"/>
              <a:buChar char="•"/>
            </a:pPr>
            <a:r>
              <a:rPr lang="en-US" sz="2700" spc="49">
                <a:solidFill>
                  <a:srgbClr val="000000"/>
                </a:solidFill>
                <a:latin typeface="TT Rounds Condensed"/>
                <a:ea typeface="TT Rounds Condensed"/>
                <a:cs typeface="TT Rounds Condensed"/>
                <a:sym typeface="TT Rounds Condensed"/>
              </a:rPr>
              <a:t>Polisakarida Meningokokus dimurnian W135</a:t>
            </a:r>
          </a:p>
          <a:p>
            <a:pPr algn="just" marL="488632" indent="-244316" lvl="1">
              <a:lnSpc>
                <a:spcPts val="3240"/>
              </a:lnSpc>
              <a:buFont typeface="Arial"/>
              <a:buChar char="•"/>
            </a:pPr>
            <a:r>
              <a:rPr lang="en-US" sz="2700" spc="49">
                <a:solidFill>
                  <a:srgbClr val="000000"/>
                </a:solidFill>
                <a:latin typeface="TT Rounds Condensed"/>
                <a:ea typeface="TT Rounds Condensed"/>
                <a:cs typeface="TT Rounds Condensed"/>
                <a:sym typeface="TT Rounds Condensed"/>
              </a:rPr>
              <a:t>Laktosa</a:t>
            </a:r>
          </a:p>
        </p:txBody>
      </p:sp>
      <p:sp>
        <p:nvSpPr>
          <p:cNvPr name="TextBox 8" id="8"/>
          <p:cNvSpPr txBox="true"/>
          <p:nvPr/>
        </p:nvSpPr>
        <p:spPr>
          <a:xfrm rot="0">
            <a:off x="1173051" y="2345808"/>
            <a:ext cx="8006574" cy="1687869"/>
          </a:xfrm>
          <a:prstGeom prst="rect">
            <a:avLst/>
          </a:prstGeom>
        </p:spPr>
        <p:txBody>
          <a:bodyPr anchor="t" rtlCol="false" tIns="0" lIns="0" bIns="0" rIns="0">
            <a:spAutoFit/>
          </a:bodyPr>
          <a:lstStyle/>
          <a:p>
            <a:pPr algn="just">
              <a:lnSpc>
                <a:spcPts val="3240"/>
              </a:lnSpc>
            </a:pPr>
            <a:r>
              <a:rPr lang="en-US" b="true" sz="2700" spc="49">
                <a:solidFill>
                  <a:srgbClr val="000000"/>
                </a:solidFill>
                <a:latin typeface="TT Rounds Condensed Bold"/>
                <a:ea typeface="TT Rounds Condensed Bold"/>
                <a:cs typeface="TT Rounds Condensed Bold"/>
                <a:sym typeface="TT Rounds Condensed Bold"/>
              </a:rPr>
              <a:t>Indikasi:</a:t>
            </a:r>
          </a:p>
          <a:p>
            <a:pPr algn="just">
              <a:lnSpc>
                <a:spcPts val="3240"/>
              </a:lnSpc>
            </a:pPr>
            <a:r>
              <a:rPr lang="en-US" sz="2700" spc="50">
                <a:solidFill>
                  <a:srgbClr val="000000"/>
                </a:solidFill>
                <a:latin typeface="TT Rounds Condensed"/>
                <a:ea typeface="TT Rounds Condensed"/>
                <a:cs typeface="TT Rounds Condensed"/>
                <a:sym typeface="TT Rounds Condensed"/>
              </a:rPr>
              <a:t>Mencegah penyakit Meningitis Meningokokus akibat infeksi bakteri </a:t>
            </a:r>
            <a:r>
              <a:rPr lang="en-US" sz="2700" i="true" spc="50">
                <a:solidFill>
                  <a:srgbClr val="000000"/>
                </a:solidFill>
                <a:latin typeface="TT Rounds Condensed Italics"/>
                <a:ea typeface="TT Rounds Condensed Italics"/>
                <a:cs typeface="TT Rounds Condensed Italics"/>
                <a:sym typeface="TT Rounds Condensed Italics"/>
              </a:rPr>
              <a:t>Neisseria meningitidis</a:t>
            </a:r>
            <a:r>
              <a:rPr lang="en-US" sz="2700" spc="50">
                <a:solidFill>
                  <a:srgbClr val="000000"/>
                </a:solidFill>
                <a:latin typeface="TT Rounds Condensed"/>
                <a:ea typeface="TT Rounds Condensed"/>
                <a:cs typeface="TT Rounds Condensed"/>
                <a:sym typeface="TT Rounds Condensed"/>
              </a:rPr>
              <a:t> yang dapat digunakan mulai dari usia 2 tahun keatas </a:t>
            </a:r>
          </a:p>
        </p:txBody>
      </p:sp>
      <p:sp>
        <p:nvSpPr>
          <p:cNvPr name="TextBox 9" id="9"/>
          <p:cNvSpPr txBox="true"/>
          <p:nvPr/>
        </p:nvSpPr>
        <p:spPr>
          <a:xfrm rot="0">
            <a:off x="1173051" y="8393595"/>
            <a:ext cx="8006574" cy="1264677"/>
          </a:xfrm>
          <a:prstGeom prst="rect">
            <a:avLst/>
          </a:prstGeom>
        </p:spPr>
        <p:txBody>
          <a:bodyPr anchor="t" rtlCol="false" tIns="0" lIns="0" bIns="0" rIns="0">
            <a:spAutoFit/>
          </a:bodyPr>
          <a:lstStyle/>
          <a:p>
            <a:pPr algn="just">
              <a:lnSpc>
                <a:spcPts val="3240"/>
              </a:lnSpc>
            </a:pPr>
            <a:r>
              <a:rPr lang="en-US" b="true" sz="2700" spc="49">
                <a:solidFill>
                  <a:srgbClr val="000000"/>
                </a:solidFill>
                <a:latin typeface="TT Rounds Condensed Bold"/>
                <a:ea typeface="TT Rounds Condensed Bold"/>
                <a:cs typeface="TT Rounds Condensed Bold"/>
                <a:sym typeface="TT Rounds Condensed Bold"/>
              </a:rPr>
              <a:t>Kemasan: </a:t>
            </a:r>
            <a:r>
              <a:rPr lang="en-US" sz="2700" spc="49">
                <a:solidFill>
                  <a:srgbClr val="000000"/>
                </a:solidFill>
                <a:latin typeface="TT Rounds Condensed"/>
                <a:ea typeface="TT Rounds Condensed"/>
                <a:cs typeface="TT Rounds Condensed"/>
                <a:sym typeface="TT Rounds Condensed"/>
              </a:rPr>
              <a:t>Dus 1 vial (0,5 mL/1 dosis) + 1 ampul pelarut</a:t>
            </a:r>
          </a:p>
          <a:p>
            <a:pPr algn="just">
              <a:lnSpc>
                <a:spcPts val="3240"/>
              </a:lnSpc>
            </a:pPr>
            <a:r>
              <a:rPr lang="en-US" b="true" sz="2700" spc="49">
                <a:solidFill>
                  <a:srgbClr val="000000"/>
                </a:solidFill>
                <a:latin typeface="TT Rounds Condensed Bold"/>
                <a:ea typeface="TT Rounds Condensed Bold"/>
                <a:cs typeface="TT Rounds Condensed Bold"/>
                <a:sym typeface="TT Rounds Condensed Bold"/>
              </a:rPr>
              <a:t>Penyimpanan: </a:t>
            </a:r>
            <a:r>
              <a:rPr lang="en-US" sz="2700" spc="49">
                <a:solidFill>
                  <a:srgbClr val="000000"/>
                </a:solidFill>
                <a:latin typeface="TT Rounds Condensed"/>
                <a:ea typeface="TT Rounds Condensed"/>
                <a:cs typeface="TT Rounds Condensed"/>
                <a:sym typeface="TT Rounds Condensed"/>
              </a:rPr>
              <a:t>2-8°C, 3 tahun</a:t>
            </a:r>
          </a:p>
          <a:p>
            <a:pPr algn="just">
              <a:lnSpc>
                <a:spcPts val="3240"/>
              </a:lnSpc>
            </a:pPr>
            <a:r>
              <a:rPr lang="en-US" b="true" sz="2700" spc="49">
                <a:solidFill>
                  <a:srgbClr val="000000"/>
                </a:solidFill>
                <a:latin typeface="TT Rounds Condensed Bold"/>
                <a:ea typeface="TT Rounds Condensed Bold"/>
                <a:cs typeface="TT Rounds Condensed Bold"/>
                <a:sym typeface="TT Rounds Condensed Bold"/>
              </a:rPr>
              <a:t>Masa simpan: </a:t>
            </a:r>
            <a:r>
              <a:rPr lang="en-US" sz="2700" spc="49">
                <a:solidFill>
                  <a:srgbClr val="000000"/>
                </a:solidFill>
                <a:latin typeface="TT Rounds Condensed"/>
                <a:ea typeface="TT Rounds Condensed"/>
                <a:cs typeface="TT Rounds Condensed"/>
                <a:sym typeface="TT Rounds Condensed"/>
              </a:rPr>
              <a:t>3 tahun</a:t>
            </a:r>
          </a:p>
        </p:txBody>
      </p:sp>
      <p:sp>
        <p:nvSpPr>
          <p:cNvPr name="TextBox 10" id="10"/>
          <p:cNvSpPr txBox="true"/>
          <p:nvPr/>
        </p:nvSpPr>
        <p:spPr>
          <a:xfrm rot="0">
            <a:off x="1173051" y="7163169"/>
            <a:ext cx="8006574" cy="841484"/>
          </a:xfrm>
          <a:prstGeom prst="rect">
            <a:avLst/>
          </a:prstGeom>
        </p:spPr>
        <p:txBody>
          <a:bodyPr anchor="t" rtlCol="false" tIns="0" lIns="0" bIns="0" rIns="0">
            <a:spAutoFit/>
          </a:bodyPr>
          <a:lstStyle/>
          <a:p>
            <a:pPr algn="just">
              <a:lnSpc>
                <a:spcPts val="3240"/>
              </a:lnSpc>
            </a:pPr>
            <a:r>
              <a:rPr lang="en-US" b="true" sz="2700" spc="49">
                <a:solidFill>
                  <a:srgbClr val="000000"/>
                </a:solidFill>
                <a:latin typeface="TT Rounds Condensed Bold"/>
                <a:ea typeface="TT Rounds Condensed Bold"/>
                <a:cs typeface="TT Rounds Condensed Bold"/>
                <a:sym typeface="TT Rounds Condensed Bold"/>
              </a:rPr>
              <a:t>Bentuk Sediaan:</a:t>
            </a:r>
          </a:p>
          <a:p>
            <a:pPr algn="just">
              <a:lnSpc>
                <a:spcPts val="3240"/>
              </a:lnSpc>
            </a:pPr>
            <a:r>
              <a:rPr lang="en-US" sz="2700" spc="50">
                <a:solidFill>
                  <a:srgbClr val="000000"/>
                </a:solidFill>
                <a:latin typeface="TT Rounds Condensed"/>
                <a:ea typeface="TT Rounds Condensed"/>
                <a:cs typeface="TT Rounds Condensed"/>
                <a:sym typeface="TT Rounds Condensed"/>
              </a:rPr>
              <a:t>Beku kering (</a:t>
            </a:r>
            <a:r>
              <a:rPr lang="en-US" sz="2700" i="true" spc="50">
                <a:solidFill>
                  <a:srgbClr val="000000"/>
                </a:solidFill>
                <a:latin typeface="TT Rounds Condensed Italics"/>
                <a:ea typeface="TT Rounds Condensed Italics"/>
                <a:cs typeface="TT Rounds Condensed Italics"/>
                <a:sym typeface="TT Rounds Condensed Italics"/>
              </a:rPr>
              <a:t>freeze dried</a:t>
            </a:r>
            <a:r>
              <a:rPr lang="en-US" sz="2700" spc="50">
                <a:solidFill>
                  <a:srgbClr val="000000"/>
                </a:solidFill>
                <a:latin typeface="TT Rounds Condensed"/>
                <a:ea typeface="TT Rounds Condensed"/>
                <a:cs typeface="TT Rounds Condensed"/>
                <a:sym typeface="TT Rounds Condensed"/>
              </a:rPr>
              <a:t>) berwarna putih</a:t>
            </a:r>
          </a:p>
        </p:txBody>
      </p:sp>
      <p:sp>
        <p:nvSpPr>
          <p:cNvPr name="Freeform 11" id="11"/>
          <p:cNvSpPr/>
          <p:nvPr/>
        </p:nvSpPr>
        <p:spPr>
          <a:xfrm flipH="false" flipV="false" rot="0">
            <a:off x="12238686" y="3555237"/>
            <a:ext cx="4378028" cy="4008780"/>
          </a:xfrm>
          <a:custGeom>
            <a:avLst/>
            <a:gdLst/>
            <a:ahLst/>
            <a:cxnLst/>
            <a:rect r="r" b="b" t="t" l="l"/>
            <a:pathLst>
              <a:path h="4008780" w="4378028">
                <a:moveTo>
                  <a:pt x="0" y="0"/>
                </a:moveTo>
                <a:lnTo>
                  <a:pt x="4378028" y="0"/>
                </a:lnTo>
                <a:lnTo>
                  <a:pt x="4378028" y="4008780"/>
                </a:lnTo>
                <a:lnTo>
                  <a:pt x="0" y="4008780"/>
                </a:lnTo>
                <a:lnTo>
                  <a:pt x="0" y="0"/>
                </a:lnTo>
                <a:close/>
              </a:path>
            </a:pathLst>
          </a:custGeom>
          <a:blipFill>
            <a:blip r:embed="rId3"/>
            <a:stretch>
              <a:fillRect l="-9217" t="-17988" r="-19207" b="0"/>
            </a:stretch>
          </a:blipFill>
        </p:spPr>
      </p:sp>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false" flipV="true" rot="0">
            <a:off x="-258520" y="-110604"/>
            <a:ext cx="3882600" cy="3423159"/>
          </a:xfrm>
          <a:custGeom>
            <a:avLst/>
            <a:gdLst/>
            <a:ahLst/>
            <a:cxnLst/>
            <a:rect r="r" b="b" t="t" l="l"/>
            <a:pathLst>
              <a:path h="3423159" w="3882600">
                <a:moveTo>
                  <a:pt x="0" y="3423159"/>
                </a:moveTo>
                <a:lnTo>
                  <a:pt x="3882601" y="3423159"/>
                </a:lnTo>
                <a:lnTo>
                  <a:pt x="3882601" y="0"/>
                </a:lnTo>
                <a:lnTo>
                  <a:pt x="0" y="0"/>
                </a:lnTo>
                <a:lnTo>
                  <a:pt x="0" y="3423159"/>
                </a:lnTo>
                <a:close/>
              </a:path>
            </a:pathLst>
          </a:custGeom>
          <a:blipFill>
            <a:blip r:embed="rId3"/>
            <a:stretch>
              <a:fillRect l="0" t="0" r="0" b="0"/>
            </a:stretch>
          </a:blipFill>
        </p:spPr>
      </p:sp>
      <p:sp>
        <p:nvSpPr>
          <p:cNvPr name="Freeform 4" id="4"/>
          <p:cNvSpPr/>
          <p:nvPr/>
        </p:nvSpPr>
        <p:spPr>
          <a:xfrm flipH="true" flipV="true" rot="0">
            <a:off x="14663919" y="-110604"/>
            <a:ext cx="3882600" cy="3423159"/>
          </a:xfrm>
          <a:custGeom>
            <a:avLst/>
            <a:gdLst/>
            <a:ahLst/>
            <a:cxnLst/>
            <a:rect r="r" b="b" t="t" l="l"/>
            <a:pathLst>
              <a:path h="3423159" w="3882600">
                <a:moveTo>
                  <a:pt x="3882601" y="3423159"/>
                </a:moveTo>
                <a:lnTo>
                  <a:pt x="0" y="3423159"/>
                </a:lnTo>
                <a:lnTo>
                  <a:pt x="0" y="0"/>
                </a:lnTo>
                <a:lnTo>
                  <a:pt x="3882601" y="0"/>
                </a:lnTo>
                <a:lnTo>
                  <a:pt x="3882601" y="3423159"/>
                </a:lnTo>
                <a:close/>
              </a:path>
            </a:pathLst>
          </a:custGeom>
          <a:blipFill>
            <a:blip r:embed="rId3"/>
            <a:stretch>
              <a:fillRect l="0" t="0" r="0" b="0"/>
            </a:stretch>
          </a:blipFill>
        </p:spPr>
      </p:sp>
      <p:sp>
        <p:nvSpPr>
          <p:cNvPr name="TextBox 5" id="5"/>
          <p:cNvSpPr txBox="true"/>
          <p:nvPr/>
        </p:nvSpPr>
        <p:spPr>
          <a:xfrm rot="0">
            <a:off x="4845199" y="826867"/>
            <a:ext cx="8115300" cy="1729744"/>
          </a:xfrm>
          <a:prstGeom prst="rect">
            <a:avLst/>
          </a:prstGeom>
        </p:spPr>
        <p:txBody>
          <a:bodyPr anchor="t" rtlCol="false" tIns="0" lIns="0" bIns="0" rIns="0">
            <a:spAutoFit/>
          </a:bodyPr>
          <a:lstStyle/>
          <a:p>
            <a:pPr algn="ctr">
              <a:lnSpc>
                <a:spcPts val="6600"/>
              </a:lnSpc>
            </a:pPr>
            <a:r>
              <a:rPr lang="en-US" sz="6600" spc="118">
                <a:solidFill>
                  <a:srgbClr val="05412D"/>
                </a:solidFill>
                <a:latin typeface="League Gothic"/>
                <a:ea typeface="League Gothic"/>
                <a:cs typeface="League Gothic"/>
                <a:sym typeface="League Gothic"/>
              </a:rPr>
              <a:t>DEFINISI OPERASIONAL</a:t>
            </a:r>
          </a:p>
          <a:p>
            <a:pPr algn="ctr">
              <a:lnSpc>
                <a:spcPts val="6600"/>
              </a:lnSpc>
            </a:pPr>
            <a:r>
              <a:rPr lang="en-US" sz="6600" spc="118">
                <a:solidFill>
                  <a:srgbClr val="05412D"/>
                </a:solidFill>
                <a:latin typeface="League Gothic"/>
                <a:ea typeface="League Gothic"/>
                <a:cs typeface="League Gothic"/>
                <a:sym typeface="League Gothic"/>
              </a:rPr>
              <a:t>ISTITHAAH</a:t>
            </a:r>
          </a:p>
        </p:txBody>
      </p:sp>
      <p:sp>
        <p:nvSpPr>
          <p:cNvPr name="Freeform 6" id="6"/>
          <p:cNvSpPr/>
          <p:nvPr/>
        </p:nvSpPr>
        <p:spPr>
          <a:xfrm flipH="false" flipV="false" rot="0">
            <a:off x="2998168" y="3331441"/>
            <a:ext cx="3664384" cy="1265878"/>
          </a:xfrm>
          <a:custGeom>
            <a:avLst/>
            <a:gdLst/>
            <a:ahLst/>
            <a:cxnLst/>
            <a:rect r="r" b="b" t="t" l="l"/>
            <a:pathLst>
              <a:path h="1265878" w="3664384">
                <a:moveTo>
                  <a:pt x="0" y="0"/>
                </a:moveTo>
                <a:lnTo>
                  <a:pt x="3664384" y="0"/>
                </a:lnTo>
                <a:lnTo>
                  <a:pt x="3664384" y="1265879"/>
                </a:lnTo>
                <a:lnTo>
                  <a:pt x="0" y="12658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998168" y="5288641"/>
            <a:ext cx="5687481" cy="1964766"/>
          </a:xfrm>
          <a:custGeom>
            <a:avLst/>
            <a:gdLst/>
            <a:ahLst/>
            <a:cxnLst/>
            <a:rect r="r" b="b" t="t" l="l"/>
            <a:pathLst>
              <a:path h="1964766" w="5687481">
                <a:moveTo>
                  <a:pt x="0" y="0"/>
                </a:moveTo>
                <a:lnTo>
                  <a:pt x="5687481" y="0"/>
                </a:lnTo>
                <a:lnTo>
                  <a:pt x="5687481" y="1964766"/>
                </a:lnTo>
                <a:lnTo>
                  <a:pt x="0" y="19647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2998168" y="7855857"/>
            <a:ext cx="5122490" cy="1769587"/>
          </a:xfrm>
          <a:custGeom>
            <a:avLst/>
            <a:gdLst/>
            <a:ahLst/>
            <a:cxnLst/>
            <a:rect r="r" b="b" t="t" l="l"/>
            <a:pathLst>
              <a:path h="1769587" w="5122490">
                <a:moveTo>
                  <a:pt x="0" y="0"/>
                </a:moveTo>
                <a:lnTo>
                  <a:pt x="5122489" y="0"/>
                </a:lnTo>
                <a:lnTo>
                  <a:pt x="5122489" y="1769587"/>
                </a:lnTo>
                <a:lnTo>
                  <a:pt x="0" y="17695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0700538" y="3070961"/>
            <a:ext cx="5687481" cy="1964766"/>
          </a:xfrm>
          <a:custGeom>
            <a:avLst/>
            <a:gdLst/>
            <a:ahLst/>
            <a:cxnLst/>
            <a:rect r="r" b="b" t="t" l="l"/>
            <a:pathLst>
              <a:path h="1964766" w="5687481">
                <a:moveTo>
                  <a:pt x="0" y="0"/>
                </a:moveTo>
                <a:lnTo>
                  <a:pt x="5687481" y="0"/>
                </a:lnTo>
                <a:lnTo>
                  <a:pt x="5687481" y="1964766"/>
                </a:lnTo>
                <a:lnTo>
                  <a:pt x="0" y="19647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0874827" y="5551163"/>
            <a:ext cx="5333803" cy="1842586"/>
          </a:xfrm>
          <a:custGeom>
            <a:avLst/>
            <a:gdLst/>
            <a:ahLst/>
            <a:cxnLst/>
            <a:rect r="r" b="b" t="t" l="l"/>
            <a:pathLst>
              <a:path h="1842586" w="5333803">
                <a:moveTo>
                  <a:pt x="0" y="0"/>
                </a:moveTo>
                <a:lnTo>
                  <a:pt x="5333803" y="0"/>
                </a:lnTo>
                <a:lnTo>
                  <a:pt x="5333803" y="1842586"/>
                </a:lnTo>
                <a:lnTo>
                  <a:pt x="0" y="18425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11054216" y="7744293"/>
            <a:ext cx="5333803" cy="1842586"/>
          </a:xfrm>
          <a:custGeom>
            <a:avLst/>
            <a:gdLst/>
            <a:ahLst/>
            <a:cxnLst/>
            <a:rect r="r" b="b" t="t" l="l"/>
            <a:pathLst>
              <a:path h="1842586" w="5333803">
                <a:moveTo>
                  <a:pt x="0" y="0"/>
                </a:moveTo>
                <a:lnTo>
                  <a:pt x="5333803" y="0"/>
                </a:lnTo>
                <a:lnTo>
                  <a:pt x="5333803" y="1842586"/>
                </a:lnTo>
                <a:lnTo>
                  <a:pt x="0" y="18425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431020" y="3209677"/>
            <a:ext cx="1509407" cy="1509407"/>
          </a:xfrm>
          <a:custGeom>
            <a:avLst/>
            <a:gdLst/>
            <a:ahLst/>
            <a:cxnLst/>
            <a:rect r="r" b="b" t="t" l="l"/>
            <a:pathLst>
              <a:path h="1509407" w="1509407">
                <a:moveTo>
                  <a:pt x="0" y="0"/>
                </a:moveTo>
                <a:lnTo>
                  <a:pt x="1509407" y="0"/>
                </a:lnTo>
                <a:lnTo>
                  <a:pt x="1509407" y="1509407"/>
                </a:lnTo>
                <a:lnTo>
                  <a:pt x="0" y="15094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1434037" y="5517829"/>
            <a:ext cx="1506391" cy="1506391"/>
          </a:xfrm>
          <a:custGeom>
            <a:avLst/>
            <a:gdLst/>
            <a:ahLst/>
            <a:cxnLst/>
            <a:rect r="r" b="b" t="t" l="l"/>
            <a:pathLst>
              <a:path h="1506391" w="1506391">
                <a:moveTo>
                  <a:pt x="0" y="0"/>
                </a:moveTo>
                <a:lnTo>
                  <a:pt x="1506390" y="0"/>
                </a:lnTo>
                <a:lnTo>
                  <a:pt x="1506390" y="1506391"/>
                </a:lnTo>
                <a:lnTo>
                  <a:pt x="0" y="150639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1417679" y="7979276"/>
            <a:ext cx="1522748" cy="1522748"/>
          </a:xfrm>
          <a:custGeom>
            <a:avLst/>
            <a:gdLst/>
            <a:ahLst/>
            <a:cxnLst/>
            <a:rect r="r" b="b" t="t" l="l"/>
            <a:pathLst>
              <a:path h="1522748" w="1522748">
                <a:moveTo>
                  <a:pt x="0" y="0"/>
                </a:moveTo>
                <a:lnTo>
                  <a:pt x="1522748" y="0"/>
                </a:lnTo>
                <a:lnTo>
                  <a:pt x="1522748" y="1522749"/>
                </a:lnTo>
                <a:lnTo>
                  <a:pt x="0" y="152274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0">
            <a:off x="9165197" y="3290165"/>
            <a:ext cx="1526359" cy="1526359"/>
          </a:xfrm>
          <a:custGeom>
            <a:avLst/>
            <a:gdLst/>
            <a:ahLst/>
            <a:cxnLst/>
            <a:rect r="r" b="b" t="t" l="l"/>
            <a:pathLst>
              <a:path h="1526359" w="1526359">
                <a:moveTo>
                  <a:pt x="0" y="0"/>
                </a:moveTo>
                <a:lnTo>
                  <a:pt x="1526359" y="0"/>
                </a:lnTo>
                <a:lnTo>
                  <a:pt x="1526359" y="1526358"/>
                </a:lnTo>
                <a:lnTo>
                  <a:pt x="0" y="152635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p:cNvSpPr/>
          <p:nvPr/>
        </p:nvSpPr>
        <p:spPr>
          <a:xfrm flipH="false" flipV="false" rot="0">
            <a:off x="9368437" y="5719261"/>
            <a:ext cx="1506391" cy="1506391"/>
          </a:xfrm>
          <a:custGeom>
            <a:avLst/>
            <a:gdLst/>
            <a:ahLst/>
            <a:cxnLst/>
            <a:rect r="r" b="b" t="t" l="l"/>
            <a:pathLst>
              <a:path h="1506391" w="1506391">
                <a:moveTo>
                  <a:pt x="0" y="0"/>
                </a:moveTo>
                <a:lnTo>
                  <a:pt x="1506390" y="0"/>
                </a:lnTo>
                <a:lnTo>
                  <a:pt x="1506390" y="1506390"/>
                </a:lnTo>
                <a:lnTo>
                  <a:pt x="0" y="150639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7" id="17"/>
          <p:cNvSpPr/>
          <p:nvPr/>
        </p:nvSpPr>
        <p:spPr>
          <a:xfrm flipH="false" flipV="false" rot="0">
            <a:off x="9515870" y="7900904"/>
            <a:ext cx="1529364" cy="1529364"/>
          </a:xfrm>
          <a:custGeom>
            <a:avLst/>
            <a:gdLst/>
            <a:ahLst/>
            <a:cxnLst/>
            <a:rect r="r" b="b" t="t" l="l"/>
            <a:pathLst>
              <a:path h="1529364" w="1529364">
                <a:moveTo>
                  <a:pt x="0" y="0"/>
                </a:moveTo>
                <a:lnTo>
                  <a:pt x="1529364" y="0"/>
                </a:lnTo>
                <a:lnTo>
                  <a:pt x="1529364" y="1529364"/>
                </a:lnTo>
                <a:lnTo>
                  <a:pt x="0" y="152936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8" id="18"/>
          <p:cNvSpPr txBox="true"/>
          <p:nvPr/>
        </p:nvSpPr>
        <p:spPr>
          <a:xfrm rot="0">
            <a:off x="3457769" y="3462038"/>
            <a:ext cx="2998747" cy="744781"/>
          </a:xfrm>
          <a:prstGeom prst="rect">
            <a:avLst/>
          </a:prstGeom>
        </p:spPr>
        <p:txBody>
          <a:bodyPr anchor="t" rtlCol="false" tIns="0" lIns="0" bIns="0" rIns="0">
            <a:spAutoFit/>
          </a:bodyPr>
          <a:lstStyle/>
          <a:p>
            <a:pPr algn="l">
              <a:lnSpc>
                <a:spcPts val="2976"/>
              </a:lnSpc>
            </a:pPr>
            <a:r>
              <a:rPr lang="en-US" sz="2011" spc="36" b="true">
                <a:solidFill>
                  <a:srgbClr val="000000"/>
                </a:solidFill>
                <a:latin typeface="Poppins Bold"/>
                <a:ea typeface="Poppins Bold"/>
                <a:cs typeface="Poppins Bold"/>
                <a:sym typeface="Poppins Bold"/>
              </a:rPr>
              <a:t>Eksekutor Adalah Kementerian Agama</a:t>
            </a:r>
          </a:p>
        </p:txBody>
      </p:sp>
      <p:sp>
        <p:nvSpPr>
          <p:cNvPr name="TextBox 19" id="19"/>
          <p:cNvSpPr txBox="true"/>
          <p:nvPr/>
        </p:nvSpPr>
        <p:spPr>
          <a:xfrm rot="0">
            <a:off x="3457769" y="5530146"/>
            <a:ext cx="4962833" cy="1119594"/>
          </a:xfrm>
          <a:prstGeom prst="rect">
            <a:avLst/>
          </a:prstGeom>
        </p:spPr>
        <p:txBody>
          <a:bodyPr anchor="t" rtlCol="false" tIns="0" lIns="0" bIns="0" rIns="0">
            <a:spAutoFit/>
          </a:bodyPr>
          <a:lstStyle/>
          <a:p>
            <a:pPr algn="l">
              <a:lnSpc>
                <a:spcPts val="2976"/>
              </a:lnSpc>
            </a:pPr>
            <a:r>
              <a:rPr lang="en-US" sz="2011" spc="36" b="true">
                <a:solidFill>
                  <a:srgbClr val="000000"/>
                </a:solidFill>
                <a:latin typeface="Poppins Bold"/>
                <a:ea typeface="Poppins Bold"/>
                <a:cs typeface="Poppins Bold"/>
                <a:sym typeface="Poppins Bold"/>
              </a:rPr>
              <a:t>Aspek Kesehatan Hanya MerupakanRekomendasiBagiandari Pada Istitha'ah</a:t>
            </a:r>
          </a:p>
        </p:txBody>
      </p:sp>
      <p:sp>
        <p:nvSpPr>
          <p:cNvPr name="TextBox 20" id="20"/>
          <p:cNvSpPr txBox="true"/>
          <p:nvPr/>
        </p:nvSpPr>
        <p:spPr>
          <a:xfrm rot="0">
            <a:off x="3359023" y="8190815"/>
            <a:ext cx="4509788" cy="744781"/>
          </a:xfrm>
          <a:prstGeom prst="rect">
            <a:avLst/>
          </a:prstGeom>
        </p:spPr>
        <p:txBody>
          <a:bodyPr anchor="t" rtlCol="false" tIns="0" lIns="0" bIns="0" rIns="0">
            <a:spAutoFit/>
          </a:bodyPr>
          <a:lstStyle/>
          <a:p>
            <a:pPr algn="l">
              <a:lnSpc>
                <a:spcPts val="2976"/>
              </a:lnSpc>
            </a:pPr>
            <a:r>
              <a:rPr lang="en-US" sz="2011" spc="36" b="true">
                <a:solidFill>
                  <a:srgbClr val="000000"/>
                </a:solidFill>
                <a:latin typeface="Poppins Bold"/>
                <a:ea typeface="Poppins Bold"/>
                <a:cs typeface="Poppins Bold"/>
                <a:sym typeface="Poppins Bold"/>
              </a:rPr>
              <a:t>Problematika Jamaah Haji Adalah Kelelahan</a:t>
            </a:r>
          </a:p>
        </p:txBody>
      </p:sp>
      <p:sp>
        <p:nvSpPr>
          <p:cNvPr name="TextBox 21" id="21"/>
          <p:cNvSpPr txBox="true"/>
          <p:nvPr/>
        </p:nvSpPr>
        <p:spPr>
          <a:xfrm rot="0">
            <a:off x="11062862" y="3417329"/>
            <a:ext cx="4962833" cy="1119594"/>
          </a:xfrm>
          <a:prstGeom prst="rect">
            <a:avLst/>
          </a:prstGeom>
        </p:spPr>
        <p:txBody>
          <a:bodyPr anchor="t" rtlCol="false" tIns="0" lIns="0" bIns="0" rIns="0">
            <a:spAutoFit/>
          </a:bodyPr>
          <a:lstStyle/>
          <a:p>
            <a:pPr algn="l">
              <a:lnSpc>
                <a:spcPts val="2976"/>
              </a:lnSpc>
            </a:pPr>
            <a:r>
              <a:rPr lang="en-US" sz="2011" spc="36" b="true">
                <a:solidFill>
                  <a:srgbClr val="000000"/>
                </a:solidFill>
                <a:latin typeface="Poppins Bold"/>
                <a:ea typeface="Poppins Bold"/>
                <a:cs typeface="Poppins Bold"/>
                <a:sym typeface="Poppins Bold"/>
              </a:rPr>
              <a:t>Dasar Penentuan Istithaah Harus Berlandaskan Diagnosa Klinis dan Diagnosa Fungsional</a:t>
            </a:r>
          </a:p>
        </p:txBody>
      </p:sp>
      <p:sp>
        <p:nvSpPr>
          <p:cNvPr name="TextBox 22" id="22"/>
          <p:cNvSpPr txBox="true"/>
          <p:nvPr/>
        </p:nvSpPr>
        <p:spPr>
          <a:xfrm rot="0">
            <a:off x="11066408" y="5904084"/>
            <a:ext cx="4962833" cy="744781"/>
          </a:xfrm>
          <a:prstGeom prst="rect">
            <a:avLst/>
          </a:prstGeom>
        </p:spPr>
        <p:txBody>
          <a:bodyPr anchor="t" rtlCol="false" tIns="0" lIns="0" bIns="0" rIns="0">
            <a:spAutoFit/>
          </a:bodyPr>
          <a:lstStyle/>
          <a:p>
            <a:pPr algn="l">
              <a:lnSpc>
                <a:spcPts val="2976"/>
              </a:lnSpc>
            </a:pPr>
            <a:r>
              <a:rPr lang="en-US" sz="2011" spc="36" b="true">
                <a:solidFill>
                  <a:srgbClr val="000000"/>
                </a:solidFill>
                <a:latin typeface="Poppins Bold"/>
                <a:ea typeface="Poppins Bold"/>
                <a:cs typeface="Poppins Bold"/>
                <a:sym typeface="Poppins Bold"/>
              </a:rPr>
              <a:t>TransformasiPelayananKuratifKepadaPromotif dan Preventif</a:t>
            </a:r>
          </a:p>
        </p:txBody>
      </p:sp>
      <p:sp>
        <p:nvSpPr>
          <p:cNvPr name="TextBox 23" id="23"/>
          <p:cNvSpPr txBox="true"/>
          <p:nvPr/>
        </p:nvSpPr>
        <p:spPr>
          <a:xfrm rot="0">
            <a:off x="11245797" y="7885045"/>
            <a:ext cx="4962833" cy="744781"/>
          </a:xfrm>
          <a:prstGeom prst="rect">
            <a:avLst/>
          </a:prstGeom>
        </p:spPr>
        <p:txBody>
          <a:bodyPr anchor="t" rtlCol="false" tIns="0" lIns="0" bIns="0" rIns="0">
            <a:spAutoFit/>
          </a:bodyPr>
          <a:lstStyle/>
          <a:p>
            <a:pPr algn="l">
              <a:lnSpc>
                <a:spcPts val="2976"/>
              </a:lnSpc>
            </a:pPr>
            <a:r>
              <a:rPr lang="en-US" sz="2011" spc="36" b="true">
                <a:solidFill>
                  <a:srgbClr val="000000"/>
                </a:solidFill>
                <a:latin typeface="Poppins Bold"/>
                <a:ea typeface="Poppins Bold"/>
                <a:cs typeface="Poppins Bold"/>
                <a:sym typeface="Poppins Bold"/>
              </a:rPr>
              <a:t>Pentingnya pembinaan upaya promotif, preventif, dan rehabilitatif</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A picture containing silhouette  Description automatically generated"/>
          <p:cNvSpPr/>
          <p:nvPr/>
        </p:nvSpPr>
        <p:spPr>
          <a:xfrm flipH="false" flipV="false" rot="0">
            <a:off x="0" y="5083394"/>
            <a:ext cx="18402753" cy="5243210"/>
          </a:xfrm>
          <a:custGeom>
            <a:avLst/>
            <a:gdLst/>
            <a:ahLst/>
            <a:cxnLst/>
            <a:rect r="r" b="b" t="t" l="l"/>
            <a:pathLst>
              <a:path h="5243210" w="18402753">
                <a:moveTo>
                  <a:pt x="0" y="0"/>
                </a:moveTo>
                <a:lnTo>
                  <a:pt x="18402753" y="0"/>
                </a:lnTo>
                <a:lnTo>
                  <a:pt x="18402753" y="5243209"/>
                </a:lnTo>
                <a:lnTo>
                  <a:pt x="0" y="5243209"/>
                </a:lnTo>
                <a:lnTo>
                  <a:pt x="0" y="0"/>
                </a:lnTo>
                <a:close/>
              </a:path>
            </a:pathLst>
          </a:custGeom>
          <a:blipFill>
            <a:blip r:embed="rId2"/>
            <a:stretch>
              <a:fillRect l="0" t="-368033" r="0" b="-31333"/>
            </a:stretch>
          </a:blipFill>
        </p:spPr>
      </p:sp>
      <p:grpSp>
        <p:nvGrpSpPr>
          <p:cNvPr name="Group 3" id="3"/>
          <p:cNvGrpSpPr/>
          <p:nvPr/>
        </p:nvGrpSpPr>
        <p:grpSpPr>
          <a:xfrm rot="0">
            <a:off x="589701" y="2421327"/>
            <a:ext cx="9992448" cy="7234546"/>
            <a:chOff x="0" y="0"/>
            <a:chExt cx="13323264" cy="9646062"/>
          </a:xfrm>
        </p:grpSpPr>
        <p:sp>
          <p:nvSpPr>
            <p:cNvPr name="Freeform 4" id="4"/>
            <p:cNvSpPr/>
            <p:nvPr/>
          </p:nvSpPr>
          <p:spPr>
            <a:xfrm flipH="false" flipV="false" rot="0">
              <a:off x="25400" y="25400"/>
              <a:ext cx="13272515" cy="9595231"/>
            </a:xfrm>
            <a:custGeom>
              <a:avLst/>
              <a:gdLst/>
              <a:ahLst/>
              <a:cxnLst/>
              <a:rect r="r" b="b" t="t" l="l"/>
              <a:pathLst>
                <a:path h="9595231" w="13272515">
                  <a:moveTo>
                    <a:pt x="0" y="0"/>
                  </a:moveTo>
                  <a:lnTo>
                    <a:pt x="13272515" y="0"/>
                  </a:lnTo>
                  <a:lnTo>
                    <a:pt x="13272515" y="9595231"/>
                  </a:lnTo>
                  <a:lnTo>
                    <a:pt x="0" y="9595231"/>
                  </a:lnTo>
                  <a:close/>
                </a:path>
              </a:pathLst>
            </a:custGeom>
            <a:solidFill>
              <a:srgbClr val="FFFFFF"/>
            </a:solidFill>
          </p:spPr>
        </p:sp>
        <p:sp>
          <p:nvSpPr>
            <p:cNvPr name="Freeform 5" id="5"/>
            <p:cNvSpPr/>
            <p:nvPr/>
          </p:nvSpPr>
          <p:spPr>
            <a:xfrm flipH="false" flipV="false" rot="0">
              <a:off x="0" y="0"/>
              <a:ext cx="13323315" cy="9646031"/>
            </a:xfrm>
            <a:custGeom>
              <a:avLst/>
              <a:gdLst/>
              <a:ahLst/>
              <a:cxnLst/>
              <a:rect r="r" b="b" t="t" l="l"/>
              <a:pathLst>
                <a:path h="9646031" w="13323315">
                  <a:moveTo>
                    <a:pt x="25400" y="0"/>
                  </a:moveTo>
                  <a:lnTo>
                    <a:pt x="13297915" y="0"/>
                  </a:lnTo>
                  <a:cubicBezTo>
                    <a:pt x="13311885" y="0"/>
                    <a:pt x="13323315" y="11430"/>
                    <a:pt x="13323315" y="25400"/>
                  </a:cubicBezTo>
                  <a:lnTo>
                    <a:pt x="13323315" y="9620631"/>
                  </a:lnTo>
                  <a:cubicBezTo>
                    <a:pt x="13323315" y="9634601"/>
                    <a:pt x="13311885" y="9646031"/>
                    <a:pt x="13297915" y="9646031"/>
                  </a:cubicBezTo>
                  <a:lnTo>
                    <a:pt x="25400" y="9646031"/>
                  </a:lnTo>
                  <a:cubicBezTo>
                    <a:pt x="11430" y="9646031"/>
                    <a:pt x="0" y="9634601"/>
                    <a:pt x="0" y="9620631"/>
                  </a:cubicBezTo>
                  <a:lnTo>
                    <a:pt x="0" y="25400"/>
                  </a:lnTo>
                  <a:cubicBezTo>
                    <a:pt x="0" y="11430"/>
                    <a:pt x="11430" y="0"/>
                    <a:pt x="25400" y="0"/>
                  </a:cubicBezTo>
                  <a:moveTo>
                    <a:pt x="25400" y="50800"/>
                  </a:moveTo>
                  <a:lnTo>
                    <a:pt x="25400" y="25400"/>
                  </a:lnTo>
                  <a:lnTo>
                    <a:pt x="50800" y="25400"/>
                  </a:lnTo>
                  <a:lnTo>
                    <a:pt x="50800" y="9620631"/>
                  </a:lnTo>
                  <a:lnTo>
                    <a:pt x="25400" y="9620631"/>
                  </a:lnTo>
                  <a:lnTo>
                    <a:pt x="25400" y="9595231"/>
                  </a:lnTo>
                  <a:lnTo>
                    <a:pt x="13297915" y="9595231"/>
                  </a:lnTo>
                  <a:lnTo>
                    <a:pt x="13297915" y="9620631"/>
                  </a:lnTo>
                  <a:lnTo>
                    <a:pt x="13272515" y="9620631"/>
                  </a:lnTo>
                  <a:lnTo>
                    <a:pt x="13272515" y="25400"/>
                  </a:lnTo>
                  <a:lnTo>
                    <a:pt x="13297915" y="25400"/>
                  </a:lnTo>
                  <a:lnTo>
                    <a:pt x="13297915" y="50800"/>
                  </a:lnTo>
                  <a:lnTo>
                    <a:pt x="25400" y="50800"/>
                  </a:lnTo>
                  <a:close/>
                </a:path>
              </a:pathLst>
            </a:custGeom>
            <a:solidFill>
              <a:srgbClr val="0097A7"/>
            </a:solidFill>
          </p:spPr>
        </p:sp>
      </p:grpSp>
      <p:sp>
        <p:nvSpPr>
          <p:cNvPr name="TextBox 6" id="6"/>
          <p:cNvSpPr txBox="true"/>
          <p:nvPr/>
        </p:nvSpPr>
        <p:spPr>
          <a:xfrm rot="0">
            <a:off x="3667170" y="471958"/>
            <a:ext cx="10953750" cy="1349575"/>
          </a:xfrm>
          <a:prstGeom prst="rect">
            <a:avLst/>
          </a:prstGeom>
        </p:spPr>
        <p:txBody>
          <a:bodyPr anchor="t" rtlCol="false" tIns="0" lIns="0" bIns="0" rIns="0">
            <a:spAutoFit/>
          </a:bodyPr>
          <a:lstStyle/>
          <a:p>
            <a:pPr algn="ctr">
              <a:lnSpc>
                <a:spcPts val="5040"/>
              </a:lnSpc>
            </a:pPr>
            <a:r>
              <a:rPr lang="en-US" b="true" sz="4200" spc="39">
                <a:solidFill>
                  <a:srgbClr val="000000"/>
                </a:solidFill>
                <a:latin typeface="TT Rounds Condensed Bold"/>
                <a:ea typeface="TT Rounds Condensed Bold"/>
                <a:cs typeface="TT Rounds Condensed Bold"/>
                <a:sym typeface="TT Rounds Condensed Bold"/>
              </a:rPr>
              <a:t>Vaksin Influenza Bio Farma</a:t>
            </a:r>
          </a:p>
          <a:p>
            <a:pPr algn="ctr">
              <a:lnSpc>
                <a:spcPts val="5040"/>
              </a:lnSpc>
            </a:pPr>
            <a:r>
              <a:rPr lang="en-US" b="true" sz="4200" spc="39">
                <a:solidFill>
                  <a:srgbClr val="000000"/>
                </a:solidFill>
                <a:latin typeface="TT Rounds Condensed Bold"/>
                <a:ea typeface="TT Rounds Condensed Bold"/>
                <a:cs typeface="TT Rounds Condensed Bold"/>
                <a:sym typeface="TT Rounds Condensed Bold"/>
              </a:rPr>
              <a:t>(Flubio)</a:t>
            </a:r>
          </a:p>
        </p:txBody>
      </p:sp>
      <p:sp>
        <p:nvSpPr>
          <p:cNvPr name="Freeform 7" id="7"/>
          <p:cNvSpPr/>
          <p:nvPr/>
        </p:nvSpPr>
        <p:spPr>
          <a:xfrm flipH="false" flipV="false" rot="0">
            <a:off x="11868182" y="3451722"/>
            <a:ext cx="5241926" cy="3700327"/>
          </a:xfrm>
          <a:custGeom>
            <a:avLst/>
            <a:gdLst/>
            <a:ahLst/>
            <a:cxnLst/>
            <a:rect r="r" b="b" t="t" l="l"/>
            <a:pathLst>
              <a:path h="3700327" w="5241926">
                <a:moveTo>
                  <a:pt x="0" y="0"/>
                </a:moveTo>
                <a:lnTo>
                  <a:pt x="5241925" y="0"/>
                </a:lnTo>
                <a:lnTo>
                  <a:pt x="5241925" y="3700327"/>
                </a:lnTo>
                <a:lnTo>
                  <a:pt x="0" y="3700327"/>
                </a:lnTo>
                <a:lnTo>
                  <a:pt x="0" y="0"/>
                </a:lnTo>
                <a:close/>
              </a:path>
            </a:pathLst>
          </a:custGeom>
          <a:blipFill>
            <a:blip r:embed="rId3"/>
            <a:stretch>
              <a:fillRect l="0" t="0" r="-6828" b="0"/>
            </a:stretch>
          </a:blipFill>
        </p:spPr>
      </p:sp>
      <p:sp>
        <p:nvSpPr>
          <p:cNvPr name="TextBox 8" id="8"/>
          <p:cNvSpPr txBox="true"/>
          <p:nvPr/>
        </p:nvSpPr>
        <p:spPr>
          <a:xfrm rot="0">
            <a:off x="1177893" y="4475502"/>
            <a:ext cx="8848710" cy="2087390"/>
          </a:xfrm>
          <a:prstGeom prst="rect">
            <a:avLst/>
          </a:prstGeom>
        </p:spPr>
        <p:txBody>
          <a:bodyPr anchor="t" rtlCol="false" tIns="0" lIns="0" bIns="0" rIns="0">
            <a:spAutoFit/>
          </a:bodyPr>
          <a:lstStyle/>
          <a:p>
            <a:pPr algn="just">
              <a:lnSpc>
                <a:spcPts val="3240"/>
              </a:lnSpc>
            </a:pPr>
            <a:r>
              <a:rPr lang="en-US" b="true" sz="3000" spc="52">
                <a:solidFill>
                  <a:srgbClr val="000000"/>
                </a:solidFill>
                <a:latin typeface="TT Rounds Condensed Bold"/>
                <a:ea typeface="TT Rounds Condensed Bold"/>
                <a:cs typeface="TT Rounds Condensed Bold"/>
                <a:sym typeface="TT Rounds Condensed Bold"/>
              </a:rPr>
              <a:t>Komposisi (tiap dosis 0,5 mL):</a:t>
            </a:r>
          </a:p>
          <a:p>
            <a:pPr algn="just" marL="542925" indent="-271462" lvl="1">
              <a:lnSpc>
                <a:spcPts val="3240"/>
              </a:lnSpc>
              <a:buFont typeface="Arial"/>
              <a:buChar char="•"/>
            </a:pPr>
            <a:r>
              <a:rPr lang="en-US" sz="3000" spc="52">
                <a:solidFill>
                  <a:srgbClr val="000000"/>
                </a:solidFill>
                <a:latin typeface="TT Rounds Condensed"/>
                <a:ea typeface="TT Rounds Condensed"/>
                <a:cs typeface="TT Rounds Condensed"/>
                <a:sym typeface="TT Rounds Condensed"/>
              </a:rPr>
              <a:t>Strain A/H1N1</a:t>
            </a:r>
          </a:p>
          <a:p>
            <a:pPr algn="just" marL="542925" indent="-271462" lvl="1">
              <a:lnSpc>
                <a:spcPts val="3240"/>
              </a:lnSpc>
              <a:buFont typeface="Arial"/>
              <a:buChar char="•"/>
            </a:pPr>
            <a:r>
              <a:rPr lang="en-US" sz="3000" spc="52">
                <a:solidFill>
                  <a:srgbClr val="000000"/>
                </a:solidFill>
                <a:latin typeface="TT Rounds Condensed"/>
                <a:ea typeface="TT Rounds Condensed"/>
                <a:cs typeface="TT Rounds Condensed"/>
                <a:sym typeface="TT Rounds Condensed"/>
              </a:rPr>
              <a:t>Strain A/H3N2</a:t>
            </a:r>
          </a:p>
          <a:p>
            <a:pPr algn="just" marL="542925" indent="-271462" lvl="1">
              <a:lnSpc>
                <a:spcPts val="3240"/>
              </a:lnSpc>
              <a:buFont typeface="Arial"/>
              <a:buChar char="•"/>
            </a:pPr>
            <a:r>
              <a:rPr lang="en-US" sz="3000" spc="52">
                <a:solidFill>
                  <a:srgbClr val="000000"/>
                </a:solidFill>
                <a:latin typeface="TT Rounds Condensed"/>
                <a:ea typeface="TT Rounds Condensed"/>
                <a:cs typeface="TT Rounds Condensed"/>
                <a:sym typeface="TT Rounds Condensed"/>
              </a:rPr>
              <a:t>Strain B</a:t>
            </a:r>
          </a:p>
          <a:p>
            <a:pPr algn="just" marL="542925" indent="-271462" lvl="1">
              <a:lnSpc>
                <a:spcPts val="3240"/>
              </a:lnSpc>
              <a:buFont typeface="Arial"/>
              <a:buChar char="•"/>
            </a:pPr>
            <a:r>
              <a:rPr lang="en-US" sz="3000" spc="52">
                <a:solidFill>
                  <a:srgbClr val="000000"/>
                </a:solidFill>
                <a:latin typeface="TT Rounds Condensed"/>
                <a:ea typeface="TT Rounds Condensed"/>
                <a:cs typeface="TT Rounds Condensed"/>
                <a:sym typeface="TT Rounds Condensed"/>
              </a:rPr>
              <a:t>Thimerosal</a:t>
            </a:r>
          </a:p>
        </p:txBody>
      </p:sp>
      <p:sp>
        <p:nvSpPr>
          <p:cNvPr name="TextBox 9" id="9"/>
          <p:cNvSpPr txBox="true"/>
          <p:nvPr/>
        </p:nvSpPr>
        <p:spPr>
          <a:xfrm rot="0">
            <a:off x="1177893" y="2851987"/>
            <a:ext cx="8848710" cy="1241004"/>
          </a:xfrm>
          <a:prstGeom prst="rect">
            <a:avLst/>
          </a:prstGeom>
        </p:spPr>
        <p:txBody>
          <a:bodyPr anchor="t" rtlCol="false" tIns="0" lIns="0" bIns="0" rIns="0">
            <a:spAutoFit/>
          </a:bodyPr>
          <a:lstStyle/>
          <a:p>
            <a:pPr algn="just">
              <a:lnSpc>
                <a:spcPts val="3240"/>
              </a:lnSpc>
            </a:pPr>
            <a:r>
              <a:rPr lang="en-US" b="true" sz="3000" spc="52">
                <a:solidFill>
                  <a:srgbClr val="000000"/>
                </a:solidFill>
                <a:latin typeface="TT Rounds Condensed Bold"/>
                <a:ea typeface="TT Rounds Condensed Bold"/>
                <a:cs typeface="TT Rounds Condensed Bold"/>
                <a:sym typeface="TT Rounds Condensed Bold"/>
              </a:rPr>
              <a:t>Indikasi:</a:t>
            </a:r>
          </a:p>
          <a:p>
            <a:pPr algn="just">
              <a:lnSpc>
                <a:spcPts val="3240"/>
              </a:lnSpc>
            </a:pPr>
            <a:r>
              <a:rPr lang="en-US" sz="3000" spc="53">
                <a:solidFill>
                  <a:srgbClr val="000000"/>
                </a:solidFill>
                <a:latin typeface="TT Rounds Condensed"/>
                <a:ea typeface="TT Rounds Condensed"/>
                <a:cs typeface="TT Rounds Condensed"/>
                <a:sym typeface="TT Rounds Condensed"/>
              </a:rPr>
              <a:t>Mencegah penyakit Flu akibat infeksi virus Influenza yang dapat digunakan mulai dari usia 6 bulan keatas</a:t>
            </a:r>
          </a:p>
        </p:txBody>
      </p:sp>
      <p:sp>
        <p:nvSpPr>
          <p:cNvPr name="TextBox 10" id="10"/>
          <p:cNvSpPr txBox="true"/>
          <p:nvPr/>
        </p:nvSpPr>
        <p:spPr>
          <a:xfrm rot="0">
            <a:off x="1177893" y="8205933"/>
            <a:ext cx="8848710" cy="1241004"/>
          </a:xfrm>
          <a:prstGeom prst="rect">
            <a:avLst/>
          </a:prstGeom>
        </p:spPr>
        <p:txBody>
          <a:bodyPr anchor="t" rtlCol="false" tIns="0" lIns="0" bIns="0" rIns="0">
            <a:spAutoFit/>
          </a:bodyPr>
          <a:lstStyle/>
          <a:p>
            <a:pPr algn="just">
              <a:lnSpc>
                <a:spcPts val="3240"/>
              </a:lnSpc>
            </a:pPr>
            <a:r>
              <a:rPr lang="en-US" b="true" sz="3000" spc="52">
                <a:solidFill>
                  <a:srgbClr val="000000"/>
                </a:solidFill>
                <a:latin typeface="TT Rounds Condensed Bold"/>
                <a:ea typeface="TT Rounds Condensed Bold"/>
                <a:cs typeface="TT Rounds Condensed Bold"/>
                <a:sym typeface="TT Rounds Condensed Bold"/>
              </a:rPr>
              <a:t>Kemasan: </a:t>
            </a:r>
            <a:r>
              <a:rPr lang="en-US" sz="3000" spc="52">
                <a:solidFill>
                  <a:srgbClr val="000000"/>
                </a:solidFill>
                <a:latin typeface="TT Rounds Condensed"/>
                <a:ea typeface="TT Rounds Condensed"/>
                <a:cs typeface="TT Rounds Condensed"/>
                <a:sym typeface="TT Rounds Condensed"/>
              </a:rPr>
              <a:t>Dus 2 vial @ 0,5 mL</a:t>
            </a:r>
          </a:p>
          <a:p>
            <a:pPr algn="just">
              <a:lnSpc>
                <a:spcPts val="3240"/>
              </a:lnSpc>
            </a:pPr>
            <a:r>
              <a:rPr lang="en-US" b="true" sz="3000" spc="52">
                <a:solidFill>
                  <a:srgbClr val="000000"/>
                </a:solidFill>
                <a:latin typeface="TT Rounds Condensed Bold"/>
                <a:ea typeface="TT Rounds Condensed Bold"/>
                <a:cs typeface="TT Rounds Condensed Bold"/>
                <a:sym typeface="TT Rounds Condensed Bold"/>
              </a:rPr>
              <a:t>Penyimpanan: </a:t>
            </a:r>
            <a:r>
              <a:rPr lang="en-US" sz="3000" spc="52">
                <a:solidFill>
                  <a:srgbClr val="000000"/>
                </a:solidFill>
                <a:latin typeface="TT Rounds Condensed"/>
                <a:ea typeface="TT Rounds Condensed"/>
                <a:cs typeface="TT Rounds Condensed"/>
                <a:sym typeface="TT Rounds Condensed"/>
              </a:rPr>
              <a:t>2-8°C, 12 bulan</a:t>
            </a:r>
          </a:p>
          <a:p>
            <a:pPr algn="just">
              <a:lnSpc>
                <a:spcPts val="3240"/>
              </a:lnSpc>
            </a:pPr>
            <a:r>
              <a:rPr lang="en-US" b="true" sz="3000" spc="52">
                <a:solidFill>
                  <a:srgbClr val="000000"/>
                </a:solidFill>
                <a:latin typeface="TT Rounds Condensed Bold"/>
                <a:ea typeface="TT Rounds Condensed Bold"/>
                <a:cs typeface="TT Rounds Condensed Bold"/>
                <a:sym typeface="TT Rounds Condensed Bold"/>
              </a:rPr>
              <a:t>Masa Simpan: </a:t>
            </a:r>
            <a:r>
              <a:rPr lang="en-US" sz="3000" spc="52">
                <a:solidFill>
                  <a:srgbClr val="000000"/>
                </a:solidFill>
                <a:latin typeface="TT Rounds Condensed"/>
                <a:ea typeface="TT Rounds Condensed"/>
                <a:cs typeface="TT Rounds Condensed"/>
                <a:sym typeface="TT Rounds Condensed"/>
              </a:rPr>
              <a:t>1 tahun  </a:t>
            </a:r>
          </a:p>
        </p:txBody>
      </p:sp>
      <p:sp>
        <p:nvSpPr>
          <p:cNvPr name="TextBox 11" id="11"/>
          <p:cNvSpPr txBox="true"/>
          <p:nvPr/>
        </p:nvSpPr>
        <p:spPr>
          <a:xfrm rot="0">
            <a:off x="1177893" y="6975507"/>
            <a:ext cx="8848710" cy="817811"/>
          </a:xfrm>
          <a:prstGeom prst="rect">
            <a:avLst/>
          </a:prstGeom>
        </p:spPr>
        <p:txBody>
          <a:bodyPr anchor="t" rtlCol="false" tIns="0" lIns="0" bIns="0" rIns="0">
            <a:spAutoFit/>
          </a:bodyPr>
          <a:lstStyle/>
          <a:p>
            <a:pPr algn="just">
              <a:lnSpc>
                <a:spcPts val="3240"/>
              </a:lnSpc>
            </a:pPr>
            <a:r>
              <a:rPr lang="en-US" b="true" sz="3000" spc="52">
                <a:solidFill>
                  <a:srgbClr val="000000"/>
                </a:solidFill>
                <a:latin typeface="TT Rounds Condensed Bold"/>
                <a:ea typeface="TT Rounds Condensed Bold"/>
                <a:cs typeface="TT Rounds Condensed Bold"/>
                <a:sym typeface="TT Rounds Condensed Bold"/>
              </a:rPr>
              <a:t>Bentuk Sediaan:</a:t>
            </a:r>
          </a:p>
          <a:p>
            <a:pPr algn="just">
              <a:lnSpc>
                <a:spcPts val="3240"/>
              </a:lnSpc>
            </a:pPr>
            <a:r>
              <a:rPr lang="en-US" sz="3000" spc="53">
                <a:solidFill>
                  <a:srgbClr val="000000"/>
                </a:solidFill>
                <a:latin typeface="TT Rounds Condensed"/>
                <a:ea typeface="TT Rounds Condensed"/>
                <a:cs typeface="TT Rounds Condensed"/>
                <a:sym typeface="TT Rounds Condensed"/>
              </a:rPr>
              <a:t>Suspensi jernih atau sediit berwarna keputihan</a:t>
            </a:r>
          </a:p>
        </p:txBody>
      </p:sp>
      <p:grpSp>
        <p:nvGrpSpPr>
          <p:cNvPr name="Group 12" id="12"/>
          <p:cNvGrpSpPr/>
          <p:nvPr/>
        </p:nvGrpSpPr>
        <p:grpSpPr>
          <a:xfrm rot="0">
            <a:off x="11051463" y="7704693"/>
            <a:ext cx="6932992" cy="874670"/>
            <a:chOff x="0" y="0"/>
            <a:chExt cx="9243990" cy="1166226"/>
          </a:xfrm>
        </p:grpSpPr>
        <p:sp>
          <p:nvSpPr>
            <p:cNvPr name="Freeform 13" id="13"/>
            <p:cNvSpPr/>
            <p:nvPr/>
          </p:nvSpPr>
          <p:spPr>
            <a:xfrm flipH="false" flipV="false" rot="0">
              <a:off x="12700" y="12700"/>
              <a:ext cx="9218549" cy="1140841"/>
            </a:xfrm>
            <a:custGeom>
              <a:avLst/>
              <a:gdLst/>
              <a:ahLst/>
              <a:cxnLst/>
              <a:rect r="r" b="b" t="t" l="l"/>
              <a:pathLst>
                <a:path h="1140841" w="9218549">
                  <a:moveTo>
                    <a:pt x="8927338" y="0"/>
                  </a:moveTo>
                  <a:lnTo>
                    <a:pt x="291211" y="0"/>
                  </a:lnTo>
                  <a:lnTo>
                    <a:pt x="177800" y="14986"/>
                  </a:lnTo>
                  <a:lnTo>
                    <a:pt x="85344" y="55626"/>
                  </a:lnTo>
                  <a:lnTo>
                    <a:pt x="22860" y="116078"/>
                  </a:lnTo>
                  <a:lnTo>
                    <a:pt x="0" y="190119"/>
                  </a:lnTo>
                  <a:lnTo>
                    <a:pt x="0" y="950722"/>
                  </a:lnTo>
                  <a:lnTo>
                    <a:pt x="22860" y="1024763"/>
                  </a:lnTo>
                  <a:lnTo>
                    <a:pt x="85217" y="1085215"/>
                  </a:lnTo>
                  <a:lnTo>
                    <a:pt x="177800" y="1125855"/>
                  </a:lnTo>
                  <a:lnTo>
                    <a:pt x="291084" y="1140841"/>
                  </a:lnTo>
                  <a:lnTo>
                    <a:pt x="8927338" y="1140841"/>
                  </a:lnTo>
                  <a:lnTo>
                    <a:pt x="9040749" y="1125855"/>
                  </a:lnTo>
                  <a:lnTo>
                    <a:pt x="9133332" y="1085088"/>
                  </a:lnTo>
                  <a:lnTo>
                    <a:pt x="9195689" y="1024636"/>
                  </a:lnTo>
                  <a:lnTo>
                    <a:pt x="9218549" y="950595"/>
                  </a:lnTo>
                  <a:lnTo>
                    <a:pt x="9218549" y="190119"/>
                  </a:lnTo>
                  <a:lnTo>
                    <a:pt x="9195689" y="116078"/>
                  </a:lnTo>
                  <a:lnTo>
                    <a:pt x="9133332" y="55626"/>
                  </a:lnTo>
                  <a:lnTo>
                    <a:pt x="9040749" y="14859"/>
                  </a:lnTo>
                  <a:lnTo>
                    <a:pt x="8927338" y="0"/>
                  </a:lnTo>
                  <a:close/>
                </a:path>
              </a:pathLst>
            </a:custGeom>
            <a:solidFill>
              <a:srgbClr val="32A8BC"/>
            </a:solidFill>
          </p:spPr>
        </p:sp>
        <p:sp>
          <p:nvSpPr>
            <p:cNvPr name="Freeform 14" id="14"/>
            <p:cNvSpPr/>
            <p:nvPr/>
          </p:nvSpPr>
          <p:spPr>
            <a:xfrm flipH="false" flipV="false" rot="0">
              <a:off x="0" y="0"/>
              <a:ext cx="9243822" cy="1166495"/>
            </a:xfrm>
            <a:custGeom>
              <a:avLst/>
              <a:gdLst/>
              <a:ahLst/>
              <a:cxnLst/>
              <a:rect r="r" b="b" t="t" l="l"/>
              <a:pathLst>
                <a:path h="1166495" w="9243822">
                  <a:moveTo>
                    <a:pt x="8940038" y="25400"/>
                  </a:moveTo>
                  <a:lnTo>
                    <a:pt x="303911" y="25400"/>
                  </a:lnTo>
                  <a:lnTo>
                    <a:pt x="303911" y="12700"/>
                  </a:lnTo>
                  <a:lnTo>
                    <a:pt x="305562" y="25273"/>
                  </a:lnTo>
                  <a:lnTo>
                    <a:pt x="192278" y="40259"/>
                  </a:lnTo>
                  <a:lnTo>
                    <a:pt x="190500" y="27686"/>
                  </a:lnTo>
                  <a:lnTo>
                    <a:pt x="195580" y="39370"/>
                  </a:lnTo>
                  <a:lnTo>
                    <a:pt x="103124" y="80010"/>
                  </a:lnTo>
                  <a:lnTo>
                    <a:pt x="98044" y="68326"/>
                  </a:lnTo>
                  <a:lnTo>
                    <a:pt x="106934" y="77470"/>
                  </a:lnTo>
                  <a:lnTo>
                    <a:pt x="44450" y="137922"/>
                  </a:lnTo>
                  <a:lnTo>
                    <a:pt x="35560" y="128778"/>
                  </a:lnTo>
                  <a:lnTo>
                    <a:pt x="47752" y="132588"/>
                  </a:lnTo>
                  <a:lnTo>
                    <a:pt x="24892" y="206629"/>
                  </a:lnTo>
                  <a:lnTo>
                    <a:pt x="12700" y="202819"/>
                  </a:lnTo>
                  <a:lnTo>
                    <a:pt x="25400" y="202819"/>
                  </a:lnTo>
                  <a:lnTo>
                    <a:pt x="25400" y="963422"/>
                  </a:lnTo>
                  <a:lnTo>
                    <a:pt x="12700" y="963422"/>
                  </a:lnTo>
                  <a:lnTo>
                    <a:pt x="24892" y="959612"/>
                  </a:lnTo>
                  <a:lnTo>
                    <a:pt x="47752" y="1033653"/>
                  </a:lnTo>
                  <a:lnTo>
                    <a:pt x="35560" y="1037463"/>
                  </a:lnTo>
                  <a:lnTo>
                    <a:pt x="44450" y="1028319"/>
                  </a:lnTo>
                  <a:lnTo>
                    <a:pt x="106807" y="1088771"/>
                  </a:lnTo>
                  <a:lnTo>
                    <a:pt x="97917" y="1097915"/>
                  </a:lnTo>
                  <a:lnTo>
                    <a:pt x="102997" y="1086231"/>
                  </a:lnTo>
                  <a:lnTo>
                    <a:pt x="195580" y="1126998"/>
                  </a:lnTo>
                  <a:lnTo>
                    <a:pt x="190500" y="1138682"/>
                  </a:lnTo>
                  <a:lnTo>
                    <a:pt x="192151" y="1126109"/>
                  </a:lnTo>
                  <a:lnTo>
                    <a:pt x="305435" y="1141095"/>
                  </a:lnTo>
                  <a:lnTo>
                    <a:pt x="303784" y="1153668"/>
                  </a:lnTo>
                  <a:lnTo>
                    <a:pt x="303784" y="1140968"/>
                  </a:lnTo>
                  <a:lnTo>
                    <a:pt x="8940038" y="1140968"/>
                  </a:lnTo>
                  <a:lnTo>
                    <a:pt x="8940038" y="1153668"/>
                  </a:lnTo>
                  <a:lnTo>
                    <a:pt x="8938387" y="1141095"/>
                  </a:lnTo>
                  <a:lnTo>
                    <a:pt x="9051798" y="1126109"/>
                  </a:lnTo>
                  <a:lnTo>
                    <a:pt x="9053449" y="1138682"/>
                  </a:lnTo>
                  <a:lnTo>
                    <a:pt x="9048369" y="1126998"/>
                  </a:lnTo>
                  <a:lnTo>
                    <a:pt x="9140952" y="1086231"/>
                  </a:lnTo>
                  <a:lnTo>
                    <a:pt x="9146032" y="1097915"/>
                  </a:lnTo>
                  <a:lnTo>
                    <a:pt x="9137142" y="1088771"/>
                  </a:lnTo>
                  <a:lnTo>
                    <a:pt x="9199499" y="1028319"/>
                  </a:lnTo>
                  <a:lnTo>
                    <a:pt x="9208389" y="1037463"/>
                  </a:lnTo>
                  <a:lnTo>
                    <a:pt x="9196197" y="1033653"/>
                  </a:lnTo>
                  <a:lnTo>
                    <a:pt x="9219057" y="959612"/>
                  </a:lnTo>
                  <a:lnTo>
                    <a:pt x="9231249" y="963422"/>
                  </a:lnTo>
                  <a:lnTo>
                    <a:pt x="9218549" y="963422"/>
                  </a:lnTo>
                  <a:lnTo>
                    <a:pt x="9218549" y="202819"/>
                  </a:lnTo>
                  <a:lnTo>
                    <a:pt x="9231249" y="202819"/>
                  </a:lnTo>
                  <a:lnTo>
                    <a:pt x="9219057" y="206629"/>
                  </a:lnTo>
                  <a:lnTo>
                    <a:pt x="9196197" y="132588"/>
                  </a:lnTo>
                  <a:lnTo>
                    <a:pt x="9208389" y="128778"/>
                  </a:lnTo>
                  <a:lnTo>
                    <a:pt x="9199499" y="137922"/>
                  </a:lnTo>
                  <a:lnTo>
                    <a:pt x="9137142" y="77470"/>
                  </a:lnTo>
                  <a:lnTo>
                    <a:pt x="9146032" y="68326"/>
                  </a:lnTo>
                  <a:lnTo>
                    <a:pt x="9140952" y="80010"/>
                  </a:lnTo>
                  <a:lnTo>
                    <a:pt x="9048369" y="39243"/>
                  </a:lnTo>
                  <a:lnTo>
                    <a:pt x="9053449" y="27559"/>
                  </a:lnTo>
                  <a:lnTo>
                    <a:pt x="9051798" y="40132"/>
                  </a:lnTo>
                  <a:lnTo>
                    <a:pt x="8938387" y="25146"/>
                  </a:lnTo>
                  <a:lnTo>
                    <a:pt x="8940038" y="12573"/>
                  </a:lnTo>
                  <a:lnTo>
                    <a:pt x="8940038" y="25400"/>
                  </a:lnTo>
                  <a:moveTo>
                    <a:pt x="8940038" y="0"/>
                  </a:moveTo>
                  <a:cubicBezTo>
                    <a:pt x="8940546" y="0"/>
                    <a:pt x="8941181" y="0"/>
                    <a:pt x="8941689" y="127"/>
                  </a:cubicBezTo>
                  <a:lnTo>
                    <a:pt x="9055100" y="14986"/>
                  </a:lnTo>
                  <a:cubicBezTo>
                    <a:pt x="9056243" y="15113"/>
                    <a:pt x="9057513" y="15494"/>
                    <a:pt x="9058529" y="16002"/>
                  </a:cubicBezTo>
                  <a:lnTo>
                    <a:pt x="9151112" y="56769"/>
                  </a:lnTo>
                  <a:cubicBezTo>
                    <a:pt x="9152509" y="57404"/>
                    <a:pt x="9153779" y="58166"/>
                    <a:pt x="9154795" y="59309"/>
                  </a:cubicBezTo>
                  <a:lnTo>
                    <a:pt x="9217152" y="119761"/>
                  </a:lnTo>
                  <a:cubicBezTo>
                    <a:pt x="9218676" y="121285"/>
                    <a:pt x="9219819" y="123063"/>
                    <a:pt x="9220454" y="125095"/>
                  </a:cubicBezTo>
                  <a:lnTo>
                    <a:pt x="9243314" y="199136"/>
                  </a:lnTo>
                  <a:cubicBezTo>
                    <a:pt x="9243695" y="200406"/>
                    <a:pt x="9243822" y="201676"/>
                    <a:pt x="9243822" y="202946"/>
                  </a:cubicBezTo>
                  <a:lnTo>
                    <a:pt x="9243822" y="963422"/>
                  </a:lnTo>
                  <a:cubicBezTo>
                    <a:pt x="9243822" y="964692"/>
                    <a:pt x="9243568" y="965962"/>
                    <a:pt x="9243314" y="967232"/>
                  </a:cubicBezTo>
                  <a:lnTo>
                    <a:pt x="9220454" y="1041273"/>
                  </a:lnTo>
                  <a:cubicBezTo>
                    <a:pt x="9219819" y="1043305"/>
                    <a:pt x="9218676" y="1045210"/>
                    <a:pt x="9217152" y="1046607"/>
                  </a:cubicBezTo>
                  <a:lnTo>
                    <a:pt x="9154795" y="1107059"/>
                  </a:lnTo>
                  <a:cubicBezTo>
                    <a:pt x="9153652" y="1108075"/>
                    <a:pt x="9152509" y="1108964"/>
                    <a:pt x="9151112" y="1109599"/>
                  </a:cubicBezTo>
                  <a:lnTo>
                    <a:pt x="9058529" y="1150366"/>
                  </a:lnTo>
                  <a:cubicBezTo>
                    <a:pt x="9057386" y="1150874"/>
                    <a:pt x="9056243" y="1151128"/>
                    <a:pt x="9055100" y="1151382"/>
                  </a:cubicBezTo>
                  <a:lnTo>
                    <a:pt x="8941689" y="1166368"/>
                  </a:lnTo>
                  <a:cubicBezTo>
                    <a:pt x="8941181" y="1166495"/>
                    <a:pt x="8940546" y="1166495"/>
                    <a:pt x="8940038" y="1166495"/>
                  </a:cubicBezTo>
                  <a:lnTo>
                    <a:pt x="303911" y="1166495"/>
                  </a:lnTo>
                  <a:cubicBezTo>
                    <a:pt x="303403" y="1166495"/>
                    <a:pt x="302768" y="1166495"/>
                    <a:pt x="302260" y="1166368"/>
                  </a:cubicBezTo>
                  <a:lnTo>
                    <a:pt x="188976" y="1151382"/>
                  </a:lnTo>
                  <a:cubicBezTo>
                    <a:pt x="187833" y="1151255"/>
                    <a:pt x="186563" y="1150874"/>
                    <a:pt x="185547" y="1150366"/>
                  </a:cubicBezTo>
                  <a:lnTo>
                    <a:pt x="92837" y="1109472"/>
                  </a:lnTo>
                  <a:cubicBezTo>
                    <a:pt x="91440" y="1108837"/>
                    <a:pt x="90170" y="1108075"/>
                    <a:pt x="89154" y="1106932"/>
                  </a:cubicBezTo>
                  <a:lnTo>
                    <a:pt x="26797" y="1046607"/>
                  </a:lnTo>
                  <a:cubicBezTo>
                    <a:pt x="25273" y="1045083"/>
                    <a:pt x="24130" y="1043305"/>
                    <a:pt x="23495" y="1041273"/>
                  </a:cubicBezTo>
                  <a:lnTo>
                    <a:pt x="508" y="967105"/>
                  </a:lnTo>
                  <a:cubicBezTo>
                    <a:pt x="127" y="965835"/>
                    <a:pt x="0" y="964565"/>
                    <a:pt x="0" y="963295"/>
                  </a:cubicBezTo>
                  <a:lnTo>
                    <a:pt x="0" y="202819"/>
                  </a:lnTo>
                  <a:cubicBezTo>
                    <a:pt x="0" y="201549"/>
                    <a:pt x="254" y="200279"/>
                    <a:pt x="508" y="199009"/>
                  </a:cubicBezTo>
                  <a:lnTo>
                    <a:pt x="23368" y="124968"/>
                  </a:lnTo>
                  <a:cubicBezTo>
                    <a:pt x="24003" y="122936"/>
                    <a:pt x="25146" y="121031"/>
                    <a:pt x="26670" y="119634"/>
                  </a:cubicBezTo>
                  <a:lnTo>
                    <a:pt x="89154" y="59182"/>
                  </a:lnTo>
                  <a:cubicBezTo>
                    <a:pt x="90297" y="58166"/>
                    <a:pt x="91440" y="57277"/>
                    <a:pt x="92837" y="56642"/>
                  </a:cubicBezTo>
                  <a:lnTo>
                    <a:pt x="185420" y="16002"/>
                  </a:lnTo>
                  <a:cubicBezTo>
                    <a:pt x="186563" y="15494"/>
                    <a:pt x="187706" y="15240"/>
                    <a:pt x="188849" y="14986"/>
                  </a:cubicBezTo>
                  <a:lnTo>
                    <a:pt x="302260" y="127"/>
                  </a:lnTo>
                  <a:cubicBezTo>
                    <a:pt x="302768" y="0"/>
                    <a:pt x="303403" y="0"/>
                    <a:pt x="303911" y="0"/>
                  </a:cubicBezTo>
                  <a:lnTo>
                    <a:pt x="8940038" y="0"/>
                  </a:lnTo>
                  <a:close/>
                </a:path>
              </a:pathLst>
            </a:custGeom>
            <a:solidFill>
              <a:srgbClr val="000000"/>
            </a:solidFill>
          </p:spPr>
        </p:sp>
        <p:sp>
          <p:nvSpPr>
            <p:cNvPr name="TextBox 15" id="15"/>
            <p:cNvSpPr txBox="true"/>
            <p:nvPr/>
          </p:nvSpPr>
          <p:spPr>
            <a:xfrm>
              <a:off x="0" y="0"/>
              <a:ext cx="9243990" cy="1166226"/>
            </a:xfrm>
            <a:prstGeom prst="rect">
              <a:avLst/>
            </a:prstGeom>
          </p:spPr>
          <p:txBody>
            <a:bodyPr anchor="ctr" rtlCol="false" tIns="50800" lIns="50800" bIns="50800" rIns="50800"/>
            <a:lstStyle/>
            <a:p>
              <a:pPr algn="ctr">
                <a:lnSpc>
                  <a:spcPts val="3240"/>
                </a:lnSpc>
              </a:pPr>
              <a:r>
                <a:rPr lang="en-US" b="true" sz="2700">
                  <a:solidFill>
                    <a:srgbClr val="FFFFFF"/>
                  </a:solidFill>
                  <a:latin typeface="Nunito Bold"/>
                  <a:ea typeface="Nunito Bold"/>
                  <a:cs typeface="Nunito Bold"/>
                  <a:sym typeface="Nunito Bold"/>
                </a:rPr>
                <a:t>Flubio memiliki nilai TKDN sebesar 43,4%</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862701" y="2614786"/>
          <a:ext cx="16554450" cy="3352800"/>
        </p:xfrm>
        <a:graphic>
          <a:graphicData uri="http://schemas.openxmlformats.org/drawingml/2006/table">
            <a:tbl>
              <a:tblPr/>
              <a:tblGrid>
                <a:gridCol w="16554450"/>
              </a:tblGrid>
              <a:tr h="861946">
                <a:tc>
                  <a:txBody>
                    <a:bodyPr anchor="t" rtlCol="false"/>
                    <a:lstStyle/>
                    <a:p>
                      <a:pPr algn="ctr">
                        <a:lnSpc>
                          <a:spcPts val="3779"/>
                        </a:lnSpc>
                        <a:defRPr/>
                      </a:pPr>
                      <a:r>
                        <a:rPr lang="en-US" b="true" sz="3150">
                          <a:solidFill>
                            <a:srgbClr val="FFFFFF"/>
                          </a:solidFill>
                          <a:latin typeface="Arimo Bold"/>
                          <a:ea typeface="Arimo Bold"/>
                          <a:cs typeface="Arimo Bold"/>
                          <a:sym typeface="Arimo Bold"/>
                        </a:rPr>
                        <a:t>Pengemasan vaksin dalam fasilitas penyimpanan</a:t>
                      </a:r>
                      <a:endParaRPr lang="en-US" sz="1100"/>
                    </a:p>
                  </a:txBody>
                  <a:tcPr marL="121900" marR="121900" marT="121900" marB="121900" anchor="ctr">
                    <a:lnL cmpd="sng" algn="ctr" cap="flat" w="9525">
                      <a:solidFill>
                        <a:srgbClr val="9E9E9E"/>
                      </a:solidFill>
                      <a:prstDash val="solid"/>
                      <a:round/>
                      <a:headEnd type="none" w="med" len="med"/>
                      <a:tailEnd type="none" w="med" len="med"/>
                    </a:lnL>
                    <a:lnR cmpd="sng" algn="ctr" cap="flat" w="9525">
                      <a:solidFill>
                        <a:srgbClr val="9E9E9E"/>
                      </a:solidFill>
                      <a:prstDash val="solid"/>
                      <a:round/>
                      <a:headEnd type="none" w="med" len="med"/>
                      <a:tailEnd type="none" w="med" len="med"/>
                    </a:lnR>
                    <a:lnT cmpd="sng" algn="ctr" cap="flat" w="9525">
                      <a:solidFill>
                        <a:srgbClr val="9E9E9E"/>
                      </a:solidFill>
                      <a:prstDash val="solid"/>
                      <a:round/>
                      <a:headEnd type="none" w="med" len="med"/>
                      <a:tailEnd type="none" w="med" len="med"/>
                    </a:lnT>
                    <a:lnB cmpd="sng" algn="ctr" cap="flat" w="9525">
                      <a:solidFill>
                        <a:srgbClr val="9E9E9E"/>
                      </a:solidFill>
                      <a:prstDash val="solid"/>
                      <a:round/>
                      <a:headEnd type="none" w="med" len="med"/>
                      <a:tailEnd type="none" w="med" len="med"/>
                    </a:lnB>
                    <a:solidFill>
                      <a:srgbClr val="0094AC"/>
                    </a:solidFill>
                  </a:tcPr>
                </a:tc>
              </a:tr>
              <a:tr h="2490854">
                <a:tc>
                  <a:txBody>
                    <a:bodyPr anchor="t" rtlCol="false"/>
                    <a:lstStyle/>
                    <a:p>
                      <a:pPr algn="l">
                        <a:lnSpc>
                          <a:spcPts val="1679"/>
                        </a:lnSpc>
                        <a:defRPr/>
                      </a:pPr>
                      <a:endParaRPr lang="en-US" sz="1100"/>
                    </a:p>
                  </a:txBody>
                  <a:tcPr marL="121900" marR="121900" marT="121900" marB="121900" anchor="ctr">
                    <a:lnL cmpd="sng" algn="ctr" cap="flat" w="9525">
                      <a:solidFill>
                        <a:srgbClr val="9E9E9E"/>
                      </a:solidFill>
                      <a:prstDash val="solid"/>
                      <a:round/>
                      <a:headEnd type="none" w="med" len="med"/>
                      <a:tailEnd type="none" w="med" len="med"/>
                    </a:lnL>
                    <a:lnR cmpd="sng" algn="ctr" cap="flat" w="9525">
                      <a:solidFill>
                        <a:srgbClr val="9E9E9E"/>
                      </a:solidFill>
                      <a:prstDash val="solid"/>
                      <a:round/>
                      <a:headEnd type="none" w="med" len="med"/>
                      <a:tailEnd type="none" w="med" len="med"/>
                    </a:lnR>
                    <a:lnT cmpd="sng" algn="ctr" cap="flat" w="9525">
                      <a:solidFill>
                        <a:srgbClr val="9E9E9E"/>
                      </a:solidFill>
                      <a:prstDash val="solid"/>
                      <a:round/>
                      <a:headEnd type="none" w="med" len="med"/>
                      <a:tailEnd type="none" w="med" len="med"/>
                    </a:lnT>
                    <a:lnB cmpd="sng" algn="ctr" cap="flat" w="9525">
                      <a:solidFill>
                        <a:srgbClr val="9E9E9E"/>
                      </a:solidFill>
                      <a:prstDash val="solid"/>
                      <a:round/>
                      <a:headEnd type="none" w="med" len="med"/>
                      <a:tailEnd type="none" w="med" len="med"/>
                    </a:lnB>
                  </a:tcPr>
                </a:tc>
              </a:tr>
            </a:tbl>
          </a:graphicData>
        </a:graphic>
      </p:graphicFrame>
      <p:sp>
        <p:nvSpPr>
          <p:cNvPr name="TextBox 3" id="3"/>
          <p:cNvSpPr txBox="true"/>
          <p:nvPr/>
        </p:nvSpPr>
        <p:spPr>
          <a:xfrm rot="0">
            <a:off x="4150200" y="3592831"/>
            <a:ext cx="5161600" cy="2132200"/>
          </a:xfrm>
          <a:prstGeom prst="rect">
            <a:avLst/>
          </a:prstGeom>
        </p:spPr>
        <p:txBody>
          <a:bodyPr anchor="t" rtlCol="false" tIns="0" lIns="0" bIns="0" rIns="0">
            <a:spAutoFit/>
          </a:bodyPr>
          <a:lstStyle/>
          <a:p>
            <a:pPr algn="l">
              <a:lnSpc>
                <a:spcPts val="4320"/>
              </a:lnSpc>
            </a:pPr>
            <a:r>
              <a:rPr lang="en-US" b="true" sz="3600" spc="33" u="sng">
                <a:solidFill>
                  <a:srgbClr val="303E58"/>
                </a:solidFill>
                <a:latin typeface="TT Rounds Condensed Bold"/>
                <a:ea typeface="TT Rounds Condensed Bold"/>
                <a:cs typeface="TT Rounds Condensed Bold"/>
                <a:sym typeface="TT Rounds Condensed Bold"/>
              </a:rPr>
              <a:t>BENAR!</a:t>
            </a:r>
          </a:p>
          <a:p>
            <a:pPr algn="l">
              <a:lnSpc>
                <a:spcPts val="3419"/>
              </a:lnSpc>
            </a:pPr>
            <a:r>
              <a:rPr lang="en-US" sz="2850" spc="26">
                <a:solidFill>
                  <a:srgbClr val="000000"/>
                </a:solidFill>
                <a:latin typeface="TT Rounds Condensed"/>
                <a:ea typeface="TT Rounds Condensed"/>
                <a:cs typeface="TT Rounds Condensed"/>
                <a:sym typeface="TT Rounds Condensed"/>
              </a:rPr>
              <a:t>Vaksin </a:t>
            </a:r>
            <a:r>
              <a:rPr lang="en-US" b="true" sz="2850" spc="26">
                <a:solidFill>
                  <a:srgbClr val="000000"/>
                </a:solidFill>
                <a:latin typeface="TT Rounds Condensed Bold"/>
                <a:ea typeface="TT Rounds Condensed Bold"/>
                <a:cs typeface="TT Rounds Condensed Bold"/>
                <a:sym typeface="TT Rounds Condensed Bold"/>
              </a:rPr>
              <a:t>diletakkan</a:t>
            </a:r>
            <a:r>
              <a:rPr lang="en-US" sz="2850" spc="26">
                <a:solidFill>
                  <a:srgbClr val="000000"/>
                </a:solidFill>
                <a:latin typeface="TT Rounds Condensed"/>
                <a:ea typeface="TT Rounds Condensed"/>
                <a:cs typeface="TT Rounds Condensed"/>
                <a:sym typeface="TT Rounds Condensed"/>
              </a:rPr>
              <a:t> </a:t>
            </a:r>
            <a:r>
              <a:rPr lang="en-US" b="true" sz="2850" spc="26">
                <a:solidFill>
                  <a:srgbClr val="000000"/>
                </a:solidFill>
                <a:latin typeface="TT Rounds Condensed Bold"/>
                <a:ea typeface="TT Rounds Condensed Bold"/>
                <a:cs typeface="TT Rounds Condensed Bold"/>
                <a:sym typeface="TT Rounds Condensed Bold"/>
              </a:rPr>
              <a:t>tidak dalam wujud kemasan primer </a:t>
            </a:r>
            <a:r>
              <a:rPr lang="en-US" sz="2850" spc="26">
                <a:solidFill>
                  <a:srgbClr val="000000"/>
                </a:solidFill>
                <a:latin typeface="TT Rounds Condensed"/>
                <a:ea typeface="TT Rounds Condensed"/>
                <a:cs typeface="TT Rounds Condensed"/>
                <a:sym typeface="TT Rounds Condensed"/>
              </a:rPr>
              <a:t>dalam fasilitas penyimpanan, melainkan dalam kemasan sekundernya.</a:t>
            </a:r>
          </a:p>
        </p:txBody>
      </p:sp>
      <p:sp>
        <p:nvSpPr>
          <p:cNvPr name="TextBox 4" id="4"/>
          <p:cNvSpPr txBox="true"/>
          <p:nvPr/>
        </p:nvSpPr>
        <p:spPr>
          <a:xfrm rot="0">
            <a:off x="12499551" y="3592831"/>
            <a:ext cx="4592667" cy="2132200"/>
          </a:xfrm>
          <a:prstGeom prst="rect">
            <a:avLst/>
          </a:prstGeom>
        </p:spPr>
        <p:txBody>
          <a:bodyPr anchor="t" rtlCol="false" tIns="0" lIns="0" bIns="0" rIns="0">
            <a:spAutoFit/>
          </a:bodyPr>
          <a:lstStyle/>
          <a:p>
            <a:pPr algn="l">
              <a:lnSpc>
                <a:spcPts val="4320"/>
              </a:lnSpc>
            </a:pPr>
            <a:r>
              <a:rPr lang="en-US" b="true" sz="3600" spc="33" u="sng">
                <a:solidFill>
                  <a:srgbClr val="FF0000"/>
                </a:solidFill>
                <a:latin typeface="TT Rounds Condensed Bold"/>
                <a:ea typeface="TT Rounds Condensed Bold"/>
                <a:cs typeface="TT Rounds Condensed Bold"/>
                <a:sym typeface="TT Rounds Condensed Bold"/>
              </a:rPr>
              <a:t>SALAH!</a:t>
            </a:r>
          </a:p>
          <a:p>
            <a:pPr algn="l">
              <a:lnSpc>
                <a:spcPts val="3419"/>
              </a:lnSpc>
            </a:pPr>
            <a:r>
              <a:rPr lang="en-US" sz="2850" spc="26">
                <a:solidFill>
                  <a:srgbClr val="000000"/>
                </a:solidFill>
                <a:latin typeface="TT Rounds Condensed"/>
                <a:ea typeface="TT Rounds Condensed"/>
                <a:cs typeface="TT Rounds Condensed"/>
                <a:sym typeface="TT Rounds Condensed"/>
              </a:rPr>
              <a:t>Vaksin </a:t>
            </a:r>
            <a:r>
              <a:rPr lang="en-US" b="true" sz="2850" spc="26">
                <a:solidFill>
                  <a:srgbClr val="000000"/>
                </a:solidFill>
                <a:latin typeface="TT Rounds Condensed Bold"/>
                <a:ea typeface="TT Rounds Condensed Bold"/>
                <a:cs typeface="TT Rounds Condensed Bold"/>
                <a:sym typeface="TT Rounds Condensed Bold"/>
              </a:rPr>
              <a:t>diletakkan dalam wujud kemasan primer</a:t>
            </a:r>
            <a:r>
              <a:rPr lang="en-US" sz="2850" spc="26">
                <a:solidFill>
                  <a:srgbClr val="000000"/>
                </a:solidFill>
                <a:latin typeface="TT Rounds Condensed"/>
                <a:ea typeface="TT Rounds Condensed"/>
                <a:cs typeface="TT Rounds Condensed"/>
                <a:sym typeface="TT Rounds Condensed"/>
              </a:rPr>
              <a:t> pada fasilitas penyimpanan.</a:t>
            </a:r>
          </a:p>
        </p:txBody>
      </p:sp>
      <p:sp>
        <p:nvSpPr>
          <p:cNvPr name="Freeform 5" id="5"/>
          <p:cNvSpPr/>
          <p:nvPr/>
        </p:nvSpPr>
        <p:spPr>
          <a:xfrm flipH="false" flipV="false" rot="0">
            <a:off x="1083526" y="3622114"/>
            <a:ext cx="2944800" cy="2224800"/>
          </a:xfrm>
          <a:custGeom>
            <a:avLst/>
            <a:gdLst/>
            <a:ahLst/>
            <a:cxnLst/>
            <a:rect r="r" b="b" t="t" l="l"/>
            <a:pathLst>
              <a:path h="2224800" w="2944800">
                <a:moveTo>
                  <a:pt x="0" y="0"/>
                </a:moveTo>
                <a:lnTo>
                  <a:pt x="2944801" y="0"/>
                </a:lnTo>
                <a:lnTo>
                  <a:pt x="2944801" y="2224800"/>
                </a:lnTo>
                <a:lnTo>
                  <a:pt x="0" y="2224800"/>
                </a:lnTo>
                <a:lnTo>
                  <a:pt x="0" y="0"/>
                </a:lnTo>
                <a:close/>
              </a:path>
            </a:pathLst>
          </a:custGeom>
          <a:blipFill>
            <a:blip r:embed="rId2"/>
            <a:stretch>
              <a:fillRect l="-16006" t="0" r="-16006" b="0"/>
            </a:stretch>
          </a:blipFill>
        </p:spPr>
      </p:sp>
      <p:sp>
        <p:nvSpPr>
          <p:cNvPr name="Freeform 6" id="6"/>
          <p:cNvSpPr/>
          <p:nvPr/>
        </p:nvSpPr>
        <p:spPr>
          <a:xfrm flipH="false" flipV="false" rot="0">
            <a:off x="9562476" y="3622114"/>
            <a:ext cx="2815200" cy="2224800"/>
          </a:xfrm>
          <a:custGeom>
            <a:avLst/>
            <a:gdLst/>
            <a:ahLst/>
            <a:cxnLst/>
            <a:rect r="r" b="b" t="t" l="l"/>
            <a:pathLst>
              <a:path h="2224800" w="2815200">
                <a:moveTo>
                  <a:pt x="0" y="0"/>
                </a:moveTo>
                <a:lnTo>
                  <a:pt x="2815200" y="0"/>
                </a:lnTo>
                <a:lnTo>
                  <a:pt x="2815200" y="2224800"/>
                </a:lnTo>
                <a:lnTo>
                  <a:pt x="0" y="2224800"/>
                </a:lnTo>
                <a:lnTo>
                  <a:pt x="0" y="0"/>
                </a:lnTo>
                <a:close/>
              </a:path>
            </a:pathLst>
          </a:custGeom>
          <a:blipFill>
            <a:blip r:embed="rId3"/>
            <a:stretch>
              <a:fillRect l="0" t="-7015" r="0" b="-7015"/>
            </a:stretch>
          </a:blipFill>
        </p:spPr>
      </p:sp>
      <p:sp>
        <p:nvSpPr>
          <p:cNvPr name="TextBox 7" id="7"/>
          <p:cNvSpPr txBox="true"/>
          <p:nvPr/>
        </p:nvSpPr>
        <p:spPr>
          <a:xfrm rot="0">
            <a:off x="1152102" y="1025991"/>
            <a:ext cx="15636250" cy="745434"/>
          </a:xfrm>
          <a:prstGeom prst="rect">
            <a:avLst/>
          </a:prstGeom>
        </p:spPr>
        <p:txBody>
          <a:bodyPr anchor="t" rtlCol="false" tIns="0" lIns="0" bIns="0" rIns="0">
            <a:spAutoFit/>
          </a:bodyPr>
          <a:lstStyle/>
          <a:p>
            <a:pPr algn="l">
              <a:lnSpc>
                <a:spcPts val="6480"/>
              </a:lnSpc>
            </a:pPr>
            <a:r>
              <a:rPr lang="en-US" b="true" sz="6000" spc="56">
                <a:solidFill>
                  <a:srgbClr val="303E58"/>
                </a:solidFill>
                <a:latin typeface="TT Rounds Condensed Bold"/>
                <a:ea typeface="TT Rounds Condensed Bold"/>
                <a:cs typeface="TT Rounds Condensed Bold"/>
                <a:sym typeface="TT Rounds Condensed Bold"/>
              </a:rPr>
              <a:t>Prosedur Umum </a:t>
            </a:r>
            <a:r>
              <a:rPr lang="en-US" b="true" sz="6000" spc="56">
                <a:solidFill>
                  <a:srgbClr val="0094AC"/>
                </a:solidFill>
                <a:latin typeface="TT Rounds Condensed Bold"/>
                <a:ea typeface="TT Rounds Condensed Bold"/>
                <a:cs typeface="TT Rounds Condensed Bold"/>
                <a:sym typeface="TT Rounds Condensed Bold"/>
              </a:rPr>
              <a:t>Penyimpanan</a:t>
            </a:r>
            <a:r>
              <a:rPr lang="en-US" b="true" sz="6000" spc="56">
                <a:solidFill>
                  <a:srgbClr val="303E58"/>
                </a:solidFill>
                <a:latin typeface="TT Rounds Condensed Bold"/>
                <a:ea typeface="TT Rounds Condensed Bold"/>
                <a:cs typeface="TT Rounds Condensed Bold"/>
                <a:sym typeface="TT Rounds Condensed Bold"/>
              </a:rPr>
              <a:t> Vaksin</a:t>
            </a:r>
          </a:p>
        </p:txBody>
      </p:sp>
    </p:spTree>
  </p:cSld>
  <p:clrMapOvr>
    <a:masterClrMapping/>
  </p:clrMapOvr>
  <p:transition spd="fast">
    <p:fade/>
  </p:transition>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88513" y="2065935"/>
            <a:ext cx="2542350" cy="2630702"/>
          </a:xfrm>
          <a:custGeom>
            <a:avLst/>
            <a:gdLst/>
            <a:ahLst/>
            <a:cxnLst/>
            <a:rect r="r" b="b" t="t" l="l"/>
            <a:pathLst>
              <a:path h="2630702" w="2542350">
                <a:moveTo>
                  <a:pt x="0" y="0"/>
                </a:moveTo>
                <a:lnTo>
                  <a:pt x="2542350" y="0"/>
                </a:lnTo>
                <a:lnTo>
                  <a:pt x="2542350" y="2630702"/>
                </a:lnTo>
                <a:lnTo>
                  <a:pt x="0" y="2630702"/>
                </a:lnTo>
                <a:lnTo>
                  <a:pt x="0" y="0"/>
                </a:lnTo>
                <a:close/>
              </a:path>
            </a:pathLst>
          </a:custGeom>
          <a:blipFill>
            <a:blip r:embed="rId2"/>
            <a:stretch>
              <a:fillRect l="0" t="0" r="0" b="0"/>
            </a:stretch>
          </a:blipFill>
        </p:spPr>
      </p:sp>
      <p:sp>
        <p:nvSpPr>
          <p:cNvPr name="TextBox 3" id="3"/>
          <p:cNvSpPr txBox="true"/>
          <p:nvPr/>
        </p:nvSpPr>
        <p:spPr>
          <a:xfrm rot="0">
            <a:off x="3812176" y="2186333"/>
            <a:ext cx="4930600" cy="2387200"/>
          </a:xfrm>
          <a:prstGeom prst="rect">
            <a:avLst/>
          </a:prstGeom>
        </p:spPr>
        <p:txBody>
          <a:bodyPr anchor="t" rtlCol="false" tIns="0" lIns="0" bIns="0" rIns="0">
            <a:spAutoFit/>
          </a:bodyPr>
          <a:lstStyle/>
          <a:p>
            <a:pPr algn="l">
              <a:lnSpc>
                <a:spcPts val="4320"/>
              </a:lnSpc>
            </a:pPr>
            <a:r>
              <a:rPr lang="en-US" b="true" sz="3600" spc="33">
                <a:solidFill>
                  <a:srgbClr val="212121"/>
                </a:solidFill>
                <a:latin typeface="TT Rounds Condensed Bold"/>
                <a:ea typeface="TT Rounds Condensed Bold"/>
                <a:cs typeface="TT Rounds Condensed Bold"/>
                <a:sym typeface="TT Rounds Condensed Bold"/>
              </a:rPr>
              <a:t>Vaksin rusak</a:t>
            </a:r>
            <a:r>
              <a:rPr lang="en-US" sz="3600" spc="33">
                <a:solidFill>
                  <a:srgbClr val="000000"/>
                </a:solidFill>
                <a:latin typeface="TT Rounds Condensed"/>
                <a:ea typeface="TT Rounds Condensed"/>
                <a:cs typeface="TT Rounds Condensed"/>
                <a:sym typeface="TT Rounds Condensed"/>
              </a:rPr>
              <a:t> akibat terpapar suhu dingin, panas, atau cahaya berlebihan.</a:t>
            </a:r>
          </a:p>
        </p:txBody>
      </p:sp>
      <p:sp>
        <p:nvSpPr>
          <p:cNvPr name="Freeform 4" id="4"/>
          <p:cNvSpPr/>
          <p:nvPr/>
        </p:nvSpPr>
        <p:spPr>
          <a:xfrm flipH="false" flipV="false" rot="0">
            <a:off x="588902" y="5028285"/>
            <a:ext cx="2541598" cy="2628002"/>
          </a:xfrm>
          <a:custGeom>
            <a:avLst/>
            <a:gdLst/>
            <a:ahLst/>
            <a:cxnLst/>
            <a:rect r="r" b="b" t="t" l="l"/>
            <a:pathLst>
              <a:path h="2628002" w="2541598">
                <a:moveTo>
                  <a:pt x="0" y="0"/>
                </a:moveTo>
                <a:lnTo>
                  <a:pt x="2541598" y="0"/>
                </a:lnTo>
                <a:lnTo>
                  <a:pt x="2541598" y="2628001"/>
                </a:lnTo>
                <a:lnTo>
                  <a:pt x="0" y="2628001"/>
                </a:lnTo>
                <a:lnTo>
                  <a:pt x="0" y="0"/>
                </a:lnTo>
                <a:close/>
              </a:path>
            </a:pathLst>
          </a:custGeom>
          <a:blipFill>
            <a:blip r:embed="rId3"/>
            <a:stretch>
              <a:fillRect l="-1699" t="0" r="-1699" b="0"/>
            </a:stretch>
          </a:blipFill>
        </p:spPr>
      </p:sp>
      <p:sp>
        <p:nvSpPr>
          <p:cNvPr name="TextBox 5" id="5"/>
          <p:cNvSpPr txBox="true"/>
          <p:nvPr/>
        </p:nvSpPr>
        <p:spPr>
          <a:xfrm rot="0">
            <a:off x="3811976" y="5147184"/>
            <a:ext cx="4930600" cy="2387200"/>
          </a:xfrm>
          <a:prstGeom prst="rect">
            <a:avLst/>
          </a:prstGeom>
        </p:spPr>
        <p:txBody>
          <a:bodyPr anchor="t" rtlCol="false" tIns="0" lIns="0" bIns="0" rIns="0">
            <a:spAutoFit/>
          </a:bodyPr>
          <a:lstStyle/>
          <a:p>
            <a:pPr algn="l">
              <a:lnSpc>
                <a:spcPts val="4320"/>
              </a:lnSpc>
            </a:pPr>
            <a:r>
              <a:rPr lang="en-US" b="true" sz="3600" spc="33">
                <a:solidFill>
                  <a:srgbClr val="212121"/>
                </a:solidFill>
                <a:latin typeface="TT Rounds Condensed Bold"/>
                <a:ea typeface="TT Rounds Condensed Bold"/>
                <a:cs typeface="TT Rounds Condensed Bold"/>
                <a:sym typeface="TT Rounds Condensed Bold"/>
              </a:rPr>
              <a:t>Potensi vaksin menurun</a:t>
            </a:r>
            <a:r>
              <a:rPr lang="en-US" sz="3600" spc="33">
                <a:solidFill>
                  <a:srgbClr val="000000"/>
                </a:solidFill>
                <a:latin typeface="TT Rounds Condensed"/>
                <a:ea typeface="TT Rounds Condensed"/>
                <a:cs typeface="TT Rounds Condensed"/>
                <a:sym typeface="TT Rounds Condensed"/>
              </a:rPr>
              <a:t> dengan sangat cepat.</a:t>
            </a:r>
          </a:p>
        </p:txBody>
      </p:sp>
      <p:sp>
        <p:nvSpPr>
          <p:cNvPr name="Freeform 6" id="6"/>
          <p:cNvSpPr/>
          <p:nvPr/>
        </p:nvSpPr>
        <p:spPr>
          <a:xfrm flipH="false" flipV="false" rot="0">
            <a:off x="9424076" y="2065934"/>
            <a:ext cx="2541600" cy="2628000"/>
          </a:xfrm>
          <a:custGeom>
            <a:avLst/>
            <a:gdLst/>
            <a:ahLst/>
            <a:cxnLst/>
            <a:rect r="r" b="b" t="t" l="l"/>
            <a:pathLst>
              <a:path h="2628000" w="2541600">
                <a:moveTo>
                  <a:pt x="0" y="0"/>
                </a:moveTo>
                <a:lnTo>
                  <a:pt x="2541599" y="0"/>
                </a:lnTo>
                <a:lnTo>
                  <a:pt x="2541599" y="2628000"/>
                </a:lnTo>
                <a:lnTo>
                  <a:pt x="0" y="2628000"/>
                </a:lnTo>
                <a:lnTo>
                  <a:pt x="0" y="0"/>
                </a:lnTo>
                <a:close/>
              </a:path>
            </a:pathLst>
          </a:custGeom>
          <a:blipFill>
            <a:blip r:embed="rId4"/>
            <a:stretch>
              <a:fillRect l="0" t="-7569" r="0" b="-7569"/>
            </a:stretch>
          </a:blipFill>
        </p:spPr>
      </p:sp>
      <p:sp>
        <p:nvSpPr>
          <p:cNvPr name="TextBox 7" id="7"/>
          <p:cNvSpPr txBox="true"/>
          <p:nvPr/>
        </p:nvSpPr>
        <p:spPr>
          <a:xfrm rot="0">
            <a:off x="12646976" y="2072572"/>
            <a:ext cx="4930600" cy="2387200"/>
          </a:xfrm>
          <a:prstGeom prst="rect">
            <a:avLst/>
          </a:prstGeom>
        </p:spPr>
        <p:txBody>
          <a:bodyPr anchor="t" rtlCol="false" tIns="0" lIns="0" bIns="0" rIns="0">
            <a:spAutoFit/>
          </a:bodyPr>
          <a:lstStyle/>
          <a:p>
            <a:pPr algn="l">
              <a:lnSpc>
                <a:spcPts val="4320"/>
              </a:lnSpc>
            </a:pPr>
            <a:r>
              <a:rPr lang="en-US" b="true" sz="3600" spc="33">
                <a:solidFill>
                  <a:srgbClr val="212121"/>
                </a:solidFill>
                <a:latin typeface="TT Rounds Condensed Bold"/>
                <a:ea typeface="TT Rounds Condensed Bold"/>
                <a:cs typeface="TT Rounds Condensed Bold"/>
                <a:sym typeface="TT Rounds Condensed Bold"/>
              </a:rPr>
              <a:t>Kemasan rusak</a:t>
            </a:r>
            <a:r>
              <a:rPr lang="en-US" sz="3600" spc="33">
                <a:solidFill>
                  <a:srgbClr val="000000"/>
                </a:solidFill>
                <a:latin typeface="TT Rounds Condensed"/>
                <a:ea typeface="TT Rounds Condensed"/>
                <a:cs typeface="TT Rounds Condensed"/>
                <a:sym typeface="TT Rounds Condensed"/>
              </a:rPr>
              <a:t> karena kelembaban berlebih.</a:t>
            </a:r>
          </a:p>
        </p:txBody>
      </p:sp>
      <p:sp>
        <p:nvSpPr>
          <p:cNvPr name="TextBox 8" id="8"/>
          <p:cNvSpPr txBox="true"/>
          <p:nvPr/>
        </p:nvSpPr>
        <p:spPr>
          <a:xfrm rot="0">
            <a:off x="12646976" y="5148684"/>
            <a:ext cx="4930600" cy="2387200"/>
          </a:xfrm>
          <a:prstGeom prst="rect">
            <a:avLst/>
          </a:prstGeom>
        </p:spPr>
        <p:txBody>
          <a:bodyPr anchor="t" rtlCol="false" tIns="0" lIns="0" bIns="0" rIns="0">
            <a:spAutoFit/>
          </a:bodyPr>
          <a:lstStyle/>
          <a:p>
            <a:pPr algn="l">
              <a:lnSpc>
                <a:spcPts val="4320"/>
              </a:lnSpc>
            </a:pPr>
            <a:r>
              <a:rPr lang="en-US" b="true" sz="3600" spc="33">
                <a:solidFill>
                  <a:srgbClr val="212121"/>
                </a:solidFill>
                <a:latin typeface="TT Rounds Condensed Bold"/>
                <a:ea typeface="TT Rounds Condensed Bold"/>
                <a:cs typeface="TT Rounds Condensed Bold"/>
                <a:sym typeface="TT Rounds Condensed Bold"/>
              </a:rPr>
              <a:t>Vaksin tertukar</a:t>
            </a:r>
            <a:r>
              <a:rPr lang="en-US" sz="3600" spc="33">
                <a:solidFill>
                  <a:srgbClr val="000000"/>
                </a:solidFill>
                <a:latin typeface="TT Rounds Condensed"/>
                <a:ea typeface="TT Rounds Condensed"/>
                <a:cs typeface="TT Rounds Condensed"/>
                <a:sym typeface="TT Rounds Condensed"/>
              </a:rPr>
              <a:t> jenis dan atau nomor batchnya.</a:t>
            </a:r>
          </a:p>
        </p:txBody>
      </p:sp>
      <p:sp>
        <p:nvSpPr>
          <p:cNvPr name="Freeform 9" id="9"/>
          <p:cNvSpPr/>
          <p:nvPr/>
        </p:nvSpPr>
        <p:spPr>
          <a:xfrm flipH="false" flipV="false" rot="0">
            <a:off x="9424077" y="5026785"/>
            <a:ext cx="2541602" cy="2628002"/>
          </a:xfrm>
          <a:custGeom>
            <a:avLst/>
            <a:gdLst/>
            <a:ahLst/>
            <a:cxnLst/>
            <a:rect r="r" b="b" t="t" l="l"/>
            <a:pathLst>
              <a:path h="2628002" w="2541602">
                <a:moveTo>
                  <a:pt x="0" y="0"/>
                </a:moveTo>
                <a:lnTo>
                  <a:pt x="2541601" y="0"/>
                </a:lnTo>
                <a:lnTo>
                  <a:pt x="2541601" y="2628002"/>
                </a:lnTo>
                <a:lnTo>
                  <a:pt x="0" y="2628002"/>
                </a:lnTo>
                <a:lnTo>
                  <a:pt x="0" y="0"/>
                </a:lnTo>
                <a:close/>
              </a:path>
            </a:pathLst>
          </a:custGeom>
          <a:blipFill>
            <a:blip r:embed="rId5"/>
            <a:stretch>
              <a:fillRect l="-1699" t="0" r="-1699" b="0"/>
            </a:stretch>
          </a:blipFill>
        </p:spPr>
      </p:sp>
      <p:sp>
        <p:nvSpPr>
          <p:cNvPr name="TextBox 10" id="10"/>
          <p:cNvSpPr txBox="true"/>
          <p:nvPr/>
        </p:nvSpPr>
        <p:spPr>
          <a:xfrm rot="0">
            <a:off x="862737" y="805860"/>
            <a:ext cx="15636250" cy="745434"/>
          </a:xfrm>
          <a:prstGeom prst="rect">
            <a:avLst/>
          </a:prstGeom>
        </p:spPr>
        <p:txBody>
          <a:bodyPr anchor="t" rtlCol="false" tIns="0" lIns="0" bIns="0" rIns="0">
            <a:spAutoFit/>
          </a:bodyPr>
          <a:lstStyle/>
          <a:p>
            <a:pPr algn="l">
              <a:lnSpc>
                <a:spcPts val="6480"/>
              </a:lnSpc>
            </a:pPr>
            <a:r>
              <a:rPr lang="en-US" sz="6000" spc="56">
                <a:solidFill>
                  <a:srgbClr val="303E58"/>
                </a:solidFill>
                <a:latin typeface="TT Rounds Condensed"/>
                <a:ea typeface="TT Rounds Condensed"/>
                <a:cs typeface="TT Rounds Condensed"/>
                <a:sym typeface="TT Rounds Condensed"/>
              </a:rPr>
              <a:t>Dampak Kesalahan </a:t>
            </a:r>
            <a:r>
              <a:rPr lang="en-US" sz="6000" spc="56">
                <a:solidFill>
                  <a:srgbClr val="0094AC"/>
                </a:solidFill>
                <a:latin typeface="TT Rounds Condensed"/>
                <a:ea typeface="TT Rounds Condensed"/>
                <a:cs typeface="TT Rounds Condensed"/>
                <a:sym typeface="TT Rounds Condensed"/>
              </a:rPr>
              <a:t>Penyimpanan</a:t>
            </a:r>
            <a:r>
              <a:rPr lang="en-US" sz="6000" spc="56">
                <a:solidFill>
                  <a:srgbClr val="303E58"/>
                </a:solidFill>
                <a:latin typeface="TT Rounds Condensed"/>
                <a:ea typeface="TT Rounds Condensed"/>
                <a:cs typeface="TT Rounds Condensed"/>
                <a:sym typeface="TT Rounds Condensed"/>
              </a:rPr>
              <a:t> Vaksin</a:t>
            </a:r>
          </a:p>
        </p:txBody>
      </p:sp>
      <p:sp>
        <p:nvSpPr>
          <p:cNvPr name="TextBox 11" id="11"/>
          <p:cNvSpPr txBox="true"/>
          <p:nvPr/>
        </p:nvSpPr>
        <p:spPr>
          <a:xfrm rot="0">
            <a:off x="394330" y="9199848"/>
            <a:ext cx="11502771" cy="774009"/>
          </a:xfrm>
          <a:prstGeom prst="rect">
            <a:avLst/>
          </a:prstGeom>
        </p:spPr>
        <p:txBody>
          <a:bodyPr anchor="t" rtlCol="false" tIns="0" lIns="0" bIns="0" rIns="0">
            <a:spAutoFit/>
          </a:bodyPr>
          <a:lstStyle/>
          <a:p>
            <a:pPr algn="l">
              <a:lnSpc>
                <a:spcPts val="3240"/>
              </a:lnSpc>
            </a:pPr>
            <a:r>
              <a:rPr lang="en-US" b="true" sz="3000" spc="28">
                <a:solidFill>
                  <a:srgbClr val="303E58"/>
                </a:solidFill>
                <a:latin typeface="TT Rounds Condensed Bold"/>
                <a:ea typeface="TT Rounds Condensed Bold"/>
                <a:cs typeface="TT Rounds Condensed Bold"/>
                <a:sym typeface="TT Rounds Condensed Bold"/>
              </a:rPr>
              <a:t>Cat : Pastikan Pelarut tidak tertukar</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974824" y="1775552"/>
          <a:ext cx="16306800" cy="3162300"/>
        </p:xfrm>
        <a:graphic>
          <a:graphicData uri="http://schemas.openxmlformats.org/drawingml/2006/table">
            <a:tbl>
              <a:tblPr/>
              <a:tblGrid>
                <a:gridCol w="2629877"/>
                <a:gridCol w="4073496"/>
                <a:gridCol w="4553163"/>
                <a:gridCol w="5050264"/>
              </a:tblGrid>
              <a:tr h="1340946">
                <a:tc>
                  <a:txBody>
                    <a:bodyPr anchor="t" rtlCol="false"/>
                    <a:lstStyle/>
                    <a:p>
                      <a:pPr algn="ctr">
                        <a:lnSpc>
                          <a:spcPts val="3600"/>
                        </a:lnSpc>
                        <a:defRPr/>
                      </a:pPr>
                      <a:r>
                        <a:rPr lang="en-US" sz="3000" spc="28">
                          <a:solidFill>
                            <a:srgbClr val="FFFFFF"/>
                          </a:solidFill>
                          <a:latin typeface="TT Rounds Condensed"/>
                          <a:ea typeface="TT Rounds Condensed"/>
                          <a:cs typeface="TT Rounds Condensed"/>
                          <a:sym typeface="TT Rounds Condensed"/>
                        </a:rPr>
                        <a:t>PRODUK / VAKSIN</a:t>
                      </a:r>
                      <a:endParaRPr lang="en-US" sz="1100"/>
                    </a:p>
                  </a:txBody>
                  <a:tcPr marL="109724" marR="109724" marT="109724" marB="109724"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0094AC"/>
                    </a:solidFill>
                  </a:tcPr>
                </a:tc>
                <a:tc>
                  <a:txBody>
                    <a:bodyPr anchor="t" rtlCol="false"/>
                    <a:lstStyle/>
                    <a:p>
                      <a:pPr algn="ctr">
                        <a:lnSpc>
                          <a:spcPts val="3600"/>
                        </a:lnSpc>
                        <a:defRPr/>
                      </a:pPr>
                      <a:r>
                        <a:rPr lang="en-US" sz="3000" spc="28">
                          <a:solidFill>
                            <a:srgbClr val="FFFFFF"/>
                          </a:solidFill>
                          <a:latin typeface="TT Rounds Condensed"/>
                          <a:ea typeface="TT Rounds Condensed"/>
                          <a:cs typeface="TT Rounds Condensed"/>
                          <a:sym typeface="TT Rounds Condensed"/>
                        </a:rPr>
                        <a:t>SUHU PENYIMPANAN</a:t>
                      </a:r>
                      <a:endParaRPr lang="en-US" sz="1100"/>
                    </a:p>
                  </a:txBody>
                  <a:tcPr marL="109724" marR="109724" marT="109724" marB="109724"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0094AC"/>
                    </a:solidFill>
                  </a:tcPr>
                </a:tc>
                <a:tc>
                  <a:txBody>
                    <a:bodyPr anchor="t" rtlCol="false"/>
                    <a:lstStyle/>
                    <a:p>
                      <a:pPr algn="ctr">
                        <a:lnSpc>
                          <a:spcPts val="3600"/>
                        </a:lnSpc>
                        <a:defRPr/>
                      </a:pPr>
                      <a:r>
                        <a:rPr lang="en-US" sz="3000" spc="28">
                          <a:solidFill>
                            <a:srgbClr val="FFFFFF"/>
                          </a:solidFill>
                          <a:latin typeface="TT Rounds Condensed"/>
                          <a:ea typeface="TT Rounds Condensed"/>
                          <a:cs typeface="TT Rounds Condensed"/>
                          <a:sym typeface="TT Rounds Condensed"/>
                        </a:rPr>
                        <a:t>SUHU PENGIRIMAN</a:t>
                      </a:r>
                      <a:endParaRPr lang="en-US" sz="1100"/>
                    </a:p>
                  </a:txBody>
                  <a:tcPr marL="109724" marR="109724" marT="109724" marB="109724"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0094AC"/>
                    </a:solidFill>
                  </a:tcPr>
                </a:tc>
                <a:tc>
                  <a:txBody>
                    <a:bodyPr anchor="t" rtlCol="false"/>
                    <a:lstStyle/>
                    <a:p>
                      <a:pPr algn="ctr">
                        <a:lnSpc>
                          <a:spcPts val="3600"/>
                        </a:lnSpc>
                        <a:defRPr/>
                      </a:pPr>
                      <a:r>
                        <a:rPr lang="en-US" b="true" sz="3000" spc="28">
                          <a:solidFill>
                            <a:srgbClr val="FFFFFF"/>
                          </a:solidFill>
                          <a:latin typeface="TT Rounds Condensed Bold"/>
                          <a:ea typeface="TT Rounds Condensed Bold"/>
                          <a:cs typeface="TT Rounds Condensed Bold"/>
                          <a:sym typeface="TT Rounds Condensed Bold"/>
                        </a:rPr>
                        <a:t>OPEN VIAL POLICY</a:t>
                      </a:r>
                      <a:endParaRPr lang="en-US" sz="1100"/>
                    </a:p>
                  </a:txBody>
                  <a:tcPr marL="109724" marR="109724" marT="109724" marB="109724"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0094AC"/>
                    </a:solidFill>
                  </a:tcPr>
                </a:tc>
              </a:tr>
              <a:tr h="776532">
                <a:tc>
                  <a:txBody>
                    <a:bodyPr anchor="t" rtlCol="false"/>
                    <a:lstStyle/>
                    <a:p>
                      <a:pPr algn="l">
                        <a:lnSpc>
                          <a:spcPts val="3600"/>
                        </a:lnSpc>
                        <a:defRPr/>
                      </a:pPr>
                      <a:r>
                        <a:rPr lang="en-US" sz="3000" spc="28">
                          <a:solidFill>
                            <a:srgbClr val="000000"/>
                          </a:solidFill>
                          <a:latin typeface="TT Rounds Condensed"/>
                          <a:ea typeface="TT Rounds Condensed"/>
                          <a:cs typeface="TT Rounds Condensed"/>
                          <a:sym typeface="TT Rounds Condensed"/>
                        </a:rPr>
                        <a:t>Flubio</a:t>
                      </a:r>
                      <a:endParaRPr lang="en-US" sz="1100"/>
                    </a:p>
                  </a:txBody>
                  <a:tcPr marL="109724" marR="109724" marT="109724" marB="109724"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F2F2F2"/>
                    </a:solidFill>
                  </a:tcPr>
                </a:tc>
                <a:tc>
                  <a:txBody>
                    <a:bodyPr anchor="t" rtlCol="false"/>
                    <a:lstStyle/>
                    <a:p>
                      <a:pPr algn="ctr">
                        <a:lnSpc>
                          <a:spcPts val="3600"/>
                        </a:lnSpc>
                        <a:defRPr/>
                      </a:pPr>
                      <a:r>
                        <a:rPr lang="en-US" sz="3000" spc="28">
                          <a:solidFill>
                            <a:srgbClr val="000000"/>
                          </a:solidFill>
                          <a:latin typeface="TT Rounds Condensed"/>
                          <a:ea typeface="TT Rounds Condensed"/>
                          <a:cs typeface="TT Rounds Condensed"/>
                          <a:sym typeface="TT Rounds Condensed"/>
                        </a:rPr>
                        <a:t>+2 SD +8°C</a:t>
                      </a:r>
                      <a:endParaRPr lang="en-US" sz="1100"/>
                    </a:p>
                  </a:txBody>
                  <a:tcPr marL="109724" marR="109724" marT="109724" marB="109724"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F2F2F2"/>
                    </a:solidFill>
                  </a:tcPr>
                </a:tc>
                <a:tc>
                  <a:txBody>
                    <a:bodyPr anchor="t" rtlCol="false"/>
                    <a:lstStyle/>
                    <a:p>
                      <a:pPr algn="ctr">
                        <a:lnSpc>
                          <a:spcPts val="3600"/>
                        </a:lnSpc>
                        <a:defRPr/>
                      </a:pPr>
                      <a:r>
                        <a:rPr lang="en-US" sz="3000" spc="28">
                          <a:solidFill>
                            <a:srgbClr val="000000"/>
                          </a:solidFill>
                          <a:latin typeface="TT Rounds Condensed"/>
                          <a:ea typeface="TT Rounds Condensed"/>
                          <a:cs typeface="TT Rounds Condensed"/>
                          <a:sym typeface="TT Rounds Condensed"/>
                        </a:rPr>
                        <a:t>+2 SD +8°C*</a:t>
                      </a:r>
                      <a:endParaRPr lang="en-US" sz="1100"/>
                    </a:p>
                  </a:txBody>
                  <a:tcPr marL="109724" marR="109724" marT="109724" marB="109724"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F2F2F2"/>
                    </a:solidFill>
                  </a:tcPr>
                </a:tc>
                <a:tc>
                  <a:txBody>
                    <a:bodyPr anchor="t" rtlCol="false"/>
                    <a:lstStyle/>
                    <a:p>
                      <a:pPr algn="l">
                        <a:lnSpc>
                          <a:spcPts val="3600"/>
                        </a:lnSpc>
                        <a:defRPr/>
                      </a:pPr>
                      <a:r>
                        <a:rPr lang="en-US" sz="3000" spc="28">
                          <a:solidFill>
                            <a:srgbClr val="000000"/>
                          </a:solidFill>
                          <a:latin typeface="TT Rounds Condensed"/>
                          <a:ea typeface="TT Rounds Condensed"/>
                          <a:cs typeface="TT Rounds Condensed"/>
                          <a:sym typeface="TT Rounds Condensed"/>
                        </a:rPr>
                        <a:t>28 Hari</a:t>
                      </a:r>
                      <a:endParaRPr lang="en-US" sz="1100"/>
                    </a:p>
                  </a:txBody>
                  <a:tcPr marL="109724" marR="109724" marT="109724" marB="109724"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F2F2F2"/>
                    </a:solidFill>
                  </a:tcPr>
                </a:tc>
              </a:tr>
              <a:tr h="1044822">
                <a:tc>
                  <a:txBody>
                    <a:bodyPr anchor="t" rtlCol="false"/>
                    <a:lstStyle/>
                    <a:p>
                      <a:pPr algn="l">
                        <a:lnSpc>
                          <a:spcPts val="3600"/>
                        </a:lnSpc>
                        <a:defRPr/>
                      </a:pPr>
                      <a:r>
                        <a:rPr lang="en-US" sz="3000" spc="28">
                          <a:solidFill>
                            <a:srgbClr val="000000"/>
                          </a:solidFill>
                          <a:latin typeface="TT Rounds Condensed"/>
                          <a:ea typeface="TT Rounds Condensed"/>
                          <a:cs typeface="TT Rounds Condensed"/>
                          <a:sym typeface="TT Rounds Condensed"/>
                        </a:rPr>
                        <a:t>Menivax</a:t>
                      </a:r>
                      <a:endParaRPr lang="en-US" sz="1100"/>
                    </a:p>
                  </a:txBody>
                  <a:tcPr marL="109724" marR="109724" marT="109724" marB="109724"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F2F2F2"/>
                    </a:solidFill>
                  </a:tcPr>
                </a:tc>
                <a:tc>
                  <a:txBody>
                    <a:bodyPr anchor="t" rtlCol="false"/>
                    <a:lstStyle/>
                    <a:p>
                      <a:pPr algn="ctr">
                        <a:lnSpc>
                          <a:spcPts val="3600"/>
                        </a:lnSpc>
                        <a:defRPr/>
                      </a:pPr>
                      <a:r>
                        <a:rPr lang="en-US" sz="3000" spc="28">
                          <a:solidFill>
                            <a:srgbClr val="000000"/>
                          </a:solidFill>
                          <a:latin typeface="TT Rounds Condensed"/>
                          <a:ea typeface="TT Rounds Condensed"/>
                          <a:cs typeface="TT Rounds Condensed"/>
                          <a:sym typeface="TT Rounds Condensed"/>
                        </a:rPr>
                        <a:t>+2 SD +8°C</a:t>
                      </a:r>
                      <a:endParaRPr lang="en-US" sz="1100"/>
                    </a:p>
                  </a:txBody>
                  <a:tcPr marL="109724" marR="109724" marT="109724" marB="109724"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F2F2F2"/>
                    </a:solidFill>
                  </a:tcPr>
                </a:tc>
                <a:tc>
                  <a:txBody>
                    <a:bodyPr anchor="t" rtlCol="false"/>
                    <a:lstStyle/>
                    <a:p>
                      <a:pPr algn="ctr">
                        <a:lnSpc>
                          <a:spcPts val="3600"/>
                        </a:lnSpc>
                        <a:defRPr/>
                      </a:pPr>
                      <a:r>
                        <a:rPr lang="en-US" sz="3000" spc="28">
                          <a:solidFill>
                            <a:srgbClr val="000000"/>
                          </a:solidFill>
                          <a:latin typeface="TT Rounds Condensed"/>
                          <a:ea typeface="TT Rounds Condensed"/>
                          <a:cs typeface="TT Rounds Condensed"/>
                          <a:sym typeface="TT Rounds Condensed"/>
                        </a:rPr>
                        <a:t>+2 SD +8°C</a:t>
                      </a:r>
                      <a:endParaRPr lang="en-US" sz="1100"/>
                    </a:p>
                  </a:txBody>
                  <a:tcPr marL="109724" marR="109724" marT="109724" marB="109724"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F2F2F2"/>
                    </a:solidFill>
                  </a:tcPr>
                </a:tc>
                <a:tc>
                  <a:txBody>
                    <a:bodyPr anchor="t" rtlCol="false"/>
                    <a:lstStyle/>
                    <a:p>
                      <a:pPr algn="l">
                        <a:lnSpc>
                          <a:spcPts val="3600"/>
                        </a:lnSpc>
                        <a:defRPr/>
                      </a:pPr>
                      <a:r>
                        <a:rPr lang="en-US" sz="3000" spc="28">
                          <a:solidFill>
                            <a:srgbClr val="000000"/>
                          </a:solidFill>
                          <a:latin typeface="TT Rounds Condensed"/>
                          <a:ea typeface="TT Rounds Condensed"/>
                          <a:cs typeface="TT Rounds Condensed"/>
                          <a:sym typeface="TT Rounds Condensed"/>
                        </a:rPr>
                        <a:t>30 Menit setelah direkonstitusi/dilarutkan</a:t>
                      </a:r>
                      <a:endParaRPr lang="en-US" sz="1100"/>
                    </a:p>
                  </a:txBody>
                  <a:tcPr marL="109724" marR="109724" marT="109724" marB="109724"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F2F2F2"/>
                    </a:solidFill>
                  </a:tcPr>
                </a:tc>
              </a:tr>
            </a:tbl>
          </a:graphicData>
        </a:graphic>
      </p:graphicFrame>
      <p:sp>
        <p:nvSpPr>
          <p:cNvPr name="TextBox 3" id="3"/>
          <p:cNvSpPr txBox="true"/>
          <p:nvPr/>
        </p:nvSpPr>
        <p:spPr>
          <a:xfrm rot="0">
            <a:off x="3884770" y="463036"/>
            <a:ext cx="10518458" cy="1013382"/>
          </a:xfrm>
          <a:prstGeom prst="rect">
            <a:avLst/>
          </a:prstGeom>
        </p:spPr>
        <p:txBody>
          <a:bodyPr anchor="t" rtlCol="false" tIns="0" lIns="0" bIns="0" rIns="0">
            <a:spAutoFit/>
          </a:bodyPr>
          <a:lstStyle/>
          <a:p>
            <a:pPr algn="ctr">
              <a:lnSpc>
                <a:spcPts val="5759"/>
              </a:lnSpc>
            </a:pPr>
            <a:r>
              <a:rPr lang="en-US" b="true" sz="4800" spc="44">
                <a:solidFill>
                  <a:srgbClr val="000000"/>
                </a:solidFill>
                <a:latin typeface="TT Rounds Condensed Bold"/>
                <a:ea typeface="TT Rounds Condensed Bold"/>
                <a:cs typeface="TT Rounds Condensed Bold"/>
                <a:sym typeface="TT Rounds Condensed Bold"/>
              </a:rPr>
              <a:t>Penyimpanan Vaksin</a:t>
            </a:r>
          </a:p>
        </p:txBody>
      </p:sp>
      <p:grpSp>
        <p:nvGrpSpPr>
          <p:cNvPr name="Group 4" id="4"/>
          <p:cNvGrpSpPr/>
          <p:nvPr/>
        </p:nvGrpSpPr>
        <p:grpSpPr>
          <a:xfrm rot="0">
            <a:off x="1772673" y="5560715"/>
            <a:ext cx="14742651" cy="671448"/>
            <a:chOff x="0" y="0"/>
            <a:chExt cx="19656868" cy="895264"/>
          </a:xfrm>
        </p:grpSpPr>
        <p:sp>
          <p:nvSpPr>
            <p:cNvPr name="Freeform 5" id="5"/>
            <p:cNvSpPr/>
            <p:nvPr/>
          </p:nvSpPr>
          <p:spPr>
            <a:xfrm flipH="false" flipV="false" rot="0">
              <a:off x="25400" y="25400"/>
              <a:ext cx="19606132" cy="844423"/>
            </a:xfrm>
            <a:custGeom>
              <a:avLst/>
              <a:gdLst/>
              <a:ahLst/>
              <a:cxnLst/>
              <a:rect r="r" b="b" t="t" l="l"/>
              <a:pathLst>
                <a:path h="844423" w="19606132">
                  <a:moveTo>
                    <a:pt x="148844" y="0"/>
                  </a:moveTo>
                  <a:lnTo>
                    <a:pt x="19457288" y="0"/>
                  </a:lnTo>
                  <a:lnTo>
                    <a:pt x="19606132" y="140716"/>
                  </a:lnTo>
                  <a:lnTo>
                    <a:pt x="19606132" y="844423"/>
                  </a:lnTo>
                  <a:lnTo>
                    <a:pt x="0" y="844423"/>
                  </a:lnTo>
                  <a:lnTo>
                    <a:pt x="0" y="140716"/>
                  </a:lnTo>
                  <a:close/>
                </a:path>
              </a:pathLst>
            </a:custGeom>
            <a:solidFill>
              <a:srgbClr val="F07624"/>
            </a:solidFill>
          </p:spPr>
        </p:sp>
        <p:sp>
          <p:nvSpPr>
            <p:cNvPr name="Freeform 6" id="6"/>
            <p:cNvSpPr/>
            <p:nvPr/>
          </p:nvSpPr>
          <p:spPr>
            <a:xfrm flipH="false" flipV="false" rot="0">
              <a:off x="0" y="0"/>
              <a:ext cx="19656932" cy="895223"/>
            </a:xfrm>
            <a:custGeom>
              <a:avLst/>
              <a:gdLst/>
              <a:ahLst/>
              <a:cxnLst/>
              <a:rect r="r" b="b" t="t" l="l"/>
              <a:pathLst>
                <a:path h="895223" w="19656932">
                  <a:moveTo>
                    <a:pt x="174244" y="0"/>
                  </a:moveTo>
                  <a:lnTo>
                    <a:pt x="19482688" y="0"/>
                  </a:lnTo>
                  <a:cubicBezTo>
                    <a:pt x="19489165" y="0"/>
                    <a:pt x="19495388" y="2540"/>
                    <a:pt x="19500087" y="6985"/>
                  </a:cubicBezTo>
                  <a:lnTo>
                    <a:pt x="19648931" y="147701"/>
                  </a:lnTo>
                  <a:cubicBezTo>
                    <a:pt x="19654011" y="152527"/>
                    <a:pt x="19656932" y="159131"/>
                    <a:pt x="19656932" y="166116"/>
                  </a:cubicBezTo>
                  <a:lnTo>
                    <a:pt x="19656932" y="869823"/>
                  </a:lnTo>
                  <a:lnTo>
                    <a:pt x="19631532" y="869823"/>
                  </a:lnTo>
                  <a:lnTo>
                    <a:pt x="19631532" y="844423"/>
                  </a:lnTo>
                  <a:lnTo>
                    <a:pt x="19631532" y="869823"/>
                  </a:lnTo>
                  <a:lnTo>
                    <a:pt x="19631532" y="895223"/>
                  </a:lnTo>
                  <a:lnTo>
                    <a:pt x="25400" y="895223"/>
                  </a:lnTo>
                  <a:lnTo>
                    <a:pt x="25400" y="869823"/>
                  </a:lnTo>
                  <a:lnTo>
                    <a:pt x="25400" y="844423"/>
                  </a:lnTo>
                  <a:lnTo>
                    <a:pt x="25400" y="869823"/>
                  </a:lnTo>
                  <a:lnTo>
                    <a:pt x="0" y="869823"/>
                  </a:lnTo>
                  <a:lnTo>
                    <a:pt x="0" y="166116"/>
                  </a:lnTo>
                  <a:cubicBezTo>
                    <a:pt x="0" y="159131"/>
                    <a:pt x="2921" y="152400"/>
                    <a:pt x="8001" y="147701"/>
                  </a:cubicBezTo>
                  <a:lnTo>
                    <a:pt x="156718" y="6985"/>
                  </a:lnTo>
                  <a:cubicBezTo>
                    <a:pt x="161544" y="2540"/>
                    <a:pt x="167767" y="0"/>
                    <a:pt x="174244" y="0"/>
                  </a:cubicBezTo>
                  <a:moveTo>
                    <a:pt x="174244" y="50800"/>
                  </a:moveTo>
                  <a:lnTo>
                    <a:pt x="174244" y="25400"/>
                  </a:lnTo>
                  <a:lnTo>
                    <a:pt x="191643" y="43815"/>
                  </a:lnTo>
                  <a:lnTo>
                    <a:pt x="42799" y="184658"/>
                  </a:lnTo>
                  <a:lnTo>
                    <a:pt x="25400" y="166116"/>
                  </a:lnTo>
                  <a:lnTo>
                    <a:pt x="50800" y="166116"/>
                  </a:lnTo>
                  <a:lnTo>
                    <a:pt x="50800" y="869823"/>
                  </a:lnTo>
                  <a:cubicBezTo>
                    <a:pt x="50800" y="883793"/>
                    <a:pt x="39370" y="895223"/>
                    <a:pt x="25400" y="895223"/>
                  </a:cubicBezTo>
                  <a:cubicBezTo>
                    <a:pt x="11430" y="895223"/>
                    <a:pt x="0" y="883793"/>
                    <a:pt x="0" y="869823"/>
                  </a:cubicBezTo>
                  <a:cubicBezTo>
                    <a:pt x="0" y="855853"/>
                    <a:pt x="11430" y="844423"/>
                    <a:pt x="25400" y="844423"/>
                  </a:cubicBezTo>
                  <a:lnTo>
                    <a:pt x="19631406" y="844423"/>
                  </a:lnTo>
                  <a:cubicBezTo>
                    <a:pt x="19645376" y="844423"/>
                    <a:pt x="19656806" y="855853"/>
                    <a:pt x="19656806" y="869823"/>
                  </a:cubicBezTo>
                  <a:cubicBezTo>
                    <a:pt x="19656806" y="883793"/>
                    <a:pt x="19645376" y="895223"/>
                    <a:pt x="19631406" y="895223"/>
                  </a:cubicBezTo>
                  <a:cubicBezTo>
                    <a:pt x="19617437" y="895223"/>
                    <a:pt x="19606006" y="883793"/>
                    <a:pt x="19606006" y="869823"/>
                  </a:cubicBezTo>
                  <a:lnTo>
                    <a:pt x="19606006" y="166116"/>
                  </a:lnTo>
                  <a:lnTo>
                    <a:pt x="19631406" y="166116"/>
                  </a:lnTo>
                  <a:lnTo>
                    <a:pt x="19614007" y="184531"/>
                  </a:lnTo>
                  <a:lnTo>
                    <a:pt x="19465164" y="43815"/>
                  </a:lnTo>
                  <a:lnTo>
                    <a:pt x="19482688" y="25400"/>
                  </a:lnTo>
                  <a:lnTo>
                    <a:pt x="19482688" y="50800"/>
                  </a:lnTo>
                  <a:lnTo>
                    <a:pt x="174244" y="50800"/>
                  </a:lnTo>
                  <a:close/>
                </a:path>
              </a:pathLst>
            </a:custGeom>
            <a:solidFill>
              <a:srgbClr val="385D8A"/>
            </a:solidFill>
          </p:spPr>
        </p:sp>
        <p:sp>
          <p:nvSpPr>
            <p:cNvPr name="TextBox 7" id="7"/>
            <p:cNvSpPr txBox="true"/>
            <p:nvPr/>
          </p:nvSpPr>
          <p:spPr>
            <a:xfrm>
              <a:off x="0" y="-9525"/>
              <a:ext cx="19656868" cy="904789"/>
            </a:xfrm>
            <a:prstGeom prst="rect">
              <a:avLst/>
            </a:prstGeom>
          </p:spPr>
          <p:txBody>
            <a:bodyPr anchor="ctr" rtlCol="false" tIns="50800" lIns="50800" bIns="50800" rIns="50800"/>
            <a:lstStyle/>
            <a:p>
              <a:pPr algn="l">
                <a:lnSpc>
                  <a:spcPts val="3600"/>
                </a:lnSpc>
              </a:pPr>
              <a:r>
                <a:rPr lang="en-US" sz="3000" spc="28">
                  <a:solidFill>
                    <a:srgbClr val="FFFFFF"/>
                  </a:solidFill>
                  <a:latin typeface="TT Rounds Condensed"/>
                  <a:ea typeface="TT Rounds Condensed"/>
                  <a:cs typeface="TT Rounds Condensed"/>
                  <a:sym typeface="TT Rounds Condensed"/>
                </a:rPr>
                <a:t>*bila keadaan darurat suhu pengiriman di 2-30°C </a:t>
              </a:r>
              <a:r>
                <a:rPr lang="en-US" b="true" sz="3000" spc="28">
                  <a:solidFill>
                    <a:srgbClr val="000000"/>
                  </a:solidFill>
                  <a:latin typeface="TT Rounds Condensed Bold"/>
                  <a:ea typeface="TT Rounds Condensed Bold"/>
                  <a:cs typeface="TT Rounds Condensed Bold"/>
                  <a:sym typeface="TT Rounds Condensed Bold"/>
                </a:rPr>
                <a:t>(Hanya dapat bertahan selama 2x24 jam)</a:t>
              </a:r>
            </a:p>
          </p:txBody>
        </p:sp>
      </p:grpSp>
      <p:sp>
        <p:nvSpPr>
          <p:cNvPr name="Freeform 8" id="8"/>
          <p:cNvSpPr/>
          <p:nvPr/>
        </p:nvSpPr>
        <p:spPr>
          <a:xfrm flipH="false" flipV="false" rot="0">
            <a:off x="3625836" y="6857000"/>
            <a:ext cx="3897352" cy="2560203"/>
          </a:xfrm>
          <a:custGeom>
            <a:avLst/>
            <a:gdLst/>
            <a:ahLst/>
            <a:cxnLst/>
            <a:rect r="r" b="b" t="t" l="l"/>
            <a:pathLst>
              <a:path h="2560203" w="3897352">
                <a:moveTo>
                  <a:pt x="0" y="0"/>
                </a:moveTo>
                <a:lnTo>
                  <a:pt x="3897352" y="0"/>
                </a:lnTo>
                <a:lnTo>
                  <a:pt x="3897352" y="2560202"/>
                </a:lnTo>
                <a:lnTo>
                  <a:pt x="0" y="2560202"/>
                </a:lnTo>
                <a:lnTo>
                  <a:pt x="0" y="0"/>
                </a:lnTo>
                <a:close/>
              </a:path>
            </a:pathLst>
          </a:custGeom>
          <a:blipFill>
            <a:blip r:embed="rId2"/>
            <a:stretch>
              <a:fillRect l="0" t="0" r="0" b="-590"/>
            </a:stretch>
          </a:blipFill>
        </p:spPr>
      </p:sp>
      <p:sp>
        <p:nvSpPr>
          <p:cNvPr name="Freeform 9" id="9"/>
          <p:cNvSpPr/>
          <p:nvPr/>
        </p:nvSpPr>
        <p:spPr>
          <a:xfrm flipH="false" flipV="false" rot="0">
            <a:off x="11219814" y="6702698"/>
            <a:ext cx="2964537" cy="2714505"/>
          </a:xfrm>
          <a:custGeom>
            <a:avLst/>
            <a:gdLst/>
            <a:ahLst/>
            <a:cxnLst/>
            <a:rect r="r" b="b" t="t" l="l"/>
            <a:pathLst>
              <a:path h="2714505" w="2964537">
                <a:moveTo>
                  <a:pt x="0" y="0"/>
                </a:moveTo>
                <a:lnTo>
                  <a:pt x="2964537" y="0"/>
                </a:lnTo>
                <a:lnTo>
                  <a:pt x="2964537" y="2714504"/>
                </a:lnTo>
                <a:lnTo>
                  <a:pt x="0" y="2714504"/>
                </a:lnTo>
                <a:lnTo>
                  <a:pt x="0" y="0"/>
                </a:lnTo>
                <a:close/>
              </a:path>
            </a:pathLst>
          </a:custGeom>
          <a:blipFill>
            <a:blip r:embed="rId3"/>
            <a:stretch>
              <a:fillRect l="-9217" t="-17988" r="-19207" b="0"/>
            </a:stretch>
          </a:blipFill>
        </p:spPr>
      </p:sp>
    </p:spTree>
  </p:cSld>
  <p:clrMapOvr>
    <a:masterClrMapping/>
  </p:clrMapOvr>
  <p:transition spd="fast">
    <p:fade/>
  </p:transition>
</p:sld>
</file>

<file path=ppt/slides/slide4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025002" y="2041926"/>
          <a:ext cx="15792450" cy="5295900"/>
        </p:xfrm>
        <a:graphic>
          <a:graphicData uri="http://schemas.openxmlformats.org/drawingml/2006/table">
            <a:tbl>
              <a:tblPr/>
              <a:tblGrid>
                <a:gridCol w="2627008"/>
                <a:gridCol w="4069053"/>
                <a:gridCol w="4548195"/>
                <a:gridCol w="4548195"/>
              </a:tblGrid>
              <a:tr h="1334313">
                <a:tc>
                  <a:txBody>
                    <a:bodyPr anchor="t" rtlCol="false"/>
                    <a:lstStyle/>
                    <a:p>
                      <a:pPr algn="ctr">
                        <a:lnSpc>
                          <a:spcPts val="3600"/>
                        </a:lnSpc>
                        <a:defRPr/>
                      </a:pPr>
                      <a:r>
                        <a:rPr lang="en-US" sz="3000" spc="28">
                          <a:solidFill>
                            <a:srgbClr val="FFFFFF"/>
                          </a:solidFill>
                          <a:latin typeface="TT Rounds Condensed"/>
                          <a:ea typeface="TT Rounds Condensed"/>
                          <a:cs typeface="TT Rounds Condensed"/>
                          <a:sym typeface="TT Rounds Condensed"/>
                        </a:rPr>
                        <a:t>PRODUK / VAKSIN</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0094AC"/>
                    </a:solidFill>
                  </a:tcPr>
                </a:tc>
                <a:tc>
                  <a:txBody>
                    <a:bodyPr anchor="t" rtlCol="false"/>
                    <a:lstStyle/>
                    <a:p>
                      <a:pPr algn="ctr">
                        <a:lnSpc>
                          <a:spcPts val="3600"/>
                        </a:lnSpc>
                        <a:defRPr/>
                      </a:pPr>
                      <a:r>
                        <a:rPr lang="en-US" sz="3000" spc="28">
                          <a:solidFill>
                            <a:srgbClr val="FFFFFF"/>
                          </a:solidFill>
                          <a:latin typeface="TT Rounds Condensed"/>
                          <a:ea typeface="TT Rounds Condensed"/>
                          <a:cs typeface="TT Rounds Condensed"/>
                          <a:sym typeface="TT Rounds Condensed"/>
                        </a:rPr>
                        <a:t>USIA</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0094AC"/>
                    </a:solidFill>
                  </a:tcPr>
                </a:tc>
                <a:tc>
                  <a:txBody>
                    <a:bodyPr anchor="t" rtlCol="false"/>
                    <a:lstStyle/>
                    <a:p>
                      <a:pPr algn="ctr">
                        <a:lnSpc>
                          <a:spcPts val="3600"/>
                        </a:lnSpc>
                        <a:defRPr/>
                      </a:pPr>
                      <a:r>
                        <a:rPr lang="en-US" sz="3000" spc="28">
                          <a:solidFill>
                            <a:srgbClr val="FFFFFF"/>
                          </a:solidFill>
                          <a:latin typeface="TT Rounds Condensed"/>
                          <a:ea typeface="TT Rounds Condensed"/>
                          <a:cs typeface="TT Rounds Condensed"/>
                          <a:sym typeface="TT Rounds Condensed"/>
                        </a:rPr>
                        <a:t>JUMLAH DOSIS</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0094AC"/>
                    </a:solidFill>
                  </a:tcPr>
                </a:tc>
                <a:tc>
                  <a:txBody>
                    <a:bodyPr anchor="t" rtlCol="false"/>
                    <a:lstStyle/>
                    <a:p>
                      <a:pPr algn="ctr">
                        <a:lnSpc>
                          <a:spcPts val="3600"/>
                        </a:lnSpc>
                        <a:defRPr/>
                      </a:pPr>
                      <a:r>
                        <a:rPr lang="en-US" b="true" sz="3000" spc="28">
                          <a:solidFill>
                            <a:srgbClr val="FFFFFF"/>
                          </a:solidFill>
                          <a:latin typeface="TT Rounds Condensed Bold"/>
                          <a:ea typeface="TT Rounds Condensed Bold"/>
                          <a:cs typeface="TT Rounds Condensed Bold"/>
                          <a:sym typeface="TT Rounds Condensed Bold"/>
                        </a:rPr>
                        <a:t>RUTE ADMINISTRASI</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0094AC"/>
                    </a:solidFill>
                  </a:tcPr>
                </a:tc>
              </a:tr>
              <a:tr h="757332">
                <a:tc rowSpan="3">
                  <a:txBody>
                    <a:bodyPr anchor="t" rtlCol="false"/>
                    <a:lstStyle/>
                    <a:p>
                      <a:pPr algn="l">
                        <a:lnSpc>
                          <a:spcPts val="3600"/>
                        </a:lnSpc>
                        <a:defRPr/>
                      </a:pPr>
                      <a:r>
                        <a:rPr lang="en-US" sz="3000" spc="28">
                          <a:solidFill>
                            <a:srgbClr val="000000"/>
                          </a:solidFill>
                          <a:latin typeface="TT Rounds Condensed"/>
                          <a:ea typeface="TT Rounds Condensed"/>
                          <a:cs typeface="TT Rounds Condensed"/>
                          <a:sym typeface="TT Rounds Condensed"/>
                        </a:rPr>
                        <a:t>Flubio</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c>
                  <a:txBody>
                    <a:bodyPr anchor="t" rtlCol="false"/>
                    <a:lstStyle/>
                    <a:p>
                      <a:pPr algn="ctr">
                        <a:lnSpc>
                          <a:spcPts val="3600"/>
                        </a:lnSpc>
                        <a:defRPr/>
                      </a:pPr>
                      <a:r>
                        <a:rPr lang="en-US" sz="3000" spc="28">
                          <a:solidFill>
                            <a:srgbClr val="000000"/>
                          </a:solidFill>
                          <a:latin typeface="TT Rounds Condensed"/>
                          <a:ea typeface="TT Rounds Condensed"/>
                          <a:cs typeface="TT Rounds Condensed"/>
                          <a:sym typeface="TT Rounds Condensed"/>
                        </a:rPr>
                        <a:t>6 bulan -&lt; 36 bulan</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c>
                  <a:txBody>
                    <a:bodyPr anchor="t" rtlCol="false"/>
                    <a:lstStyle/>
                    <a:p>
                      <a:pPr algn="ctr">
                        <a:lnSpc>
                          <a:spcPts val="3600"/>
                        </a:lnSpc>
                        <a:defRPr/>
                      </a:pPr>
                      <a:r>
                        <a:rPr lang="en-US" sz="3000" spc="28">
                          <a:solidFill>
                            <a:srgbClr val="000000"/>
                          </a:solidFill>
                          <a:latin typeface="TT Rounds Condensed"/>
                          <a:ea typeface="TT Rounds Condensed"/>
                          <a:cs typeface="TT Rounds Condensed"/>
                          <a:sym typeface="TT Rounds Condensed"/>
                        </a:rPr>
                        <a:t>2 x 0,25 mL</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c rowSpan="3">
                  <a:txBody>
                    <a:bodyPr anchor="t" rtlCol="false"/>
                    <a:lstStyle/>
                    <a:p>
                      <a:pPr algn="ctr">
                        <a:lnSpc>
                          <a:spcPts val="3600"/>
                        </a:lnSpc>
                        <a:defRPr/>
                      </a:pPr>
                      <a:r>
                        <a:rPr lang="en-US" sz="3000" spc="28">
                          <a:solidFill>
                            <a:srgbClr val="000000"/>
                          </a:solidFill>
                          <a:latin typeface="TT Rounds Condensed"/>
                          <a:ea typeface="TT Rounds Condensed"/>
                          <a:cs typeface="TT Rounds Condensed"/>
                          <a:sym typeface="TT Rounds Condensed"/>
                        </a:rPr>
                        <a:t>Intramuskular pada otot deltoid</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r>
              <a:tr h="1068085">
                <a:tc vMerge="true">
                  <a:txBody>
                    <a:bodyPr anchor="t" rtlCol="false"/>
                    <a:lstStyle/>
                    <a:p>
                      <a:pPr algn="l">
                        <a:lnSpc>
                          <a:spcPts val="3600"/>
                        </a:lnSpc>
                        <a:defRPr/>
                      </a:pPr>
                      <a:r>
                        <a:rPr lang="en-US" sz="3000" spc="28">
                          <a:solidFill>
                            <a:srgbClr val="000000"/>
                          </a:solidFill>
                          <a:latin typeface="TT Rounds Condensed"/>
                          <a:ea typeface="TT Rounds Condensed"/>
                          <a:cs typeface="TT Rounds Condensed"/>
                          <a:sym typeface="TT Rounds Condensed"/>
                        </a:rPr>
                        <a:t>Flubio</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c>
                  <a:txBody>
                    <a:bodyPr anchor="t" rtlCol="false"/>
                    <a:lstStyle/>
                    <a:p>
                      <a:pPr algn="ctr">
                        <a:lnSpc>
                          <a:spcPts val="3600"/>
                        </a:lnSpc>
                        <a:defRPr/>
                      </a:pPr>
                      <a:r>
                        <a:rPr lang="en-US" sz="3000" spc="28">
                          <a:solidFill>
                            <a:srgbClr val="000000"/>
                          </a:solidFill>
                          <a:latin typeface="TT Rounds Condensed"/>
                          <a:ea typeface="TT Rounds Condensed"/>
                          <a:cs typeface="TT Rounds Condensed"/>
                          <a:sym typeface="TT Rounds Condensed"/>
                        </a:rPr>
                        <a:t>36 bulan -&lt; 9 tahun</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c>
                  <a:txBody>
                    <a:bodyPr anchor="t" rtlCol="false"/>
                    <a:lstStyle/>
                    <a:p>
                      <a:pPr algn="ctr">
                        <a:lnSpc>
                          <a:spcPts val="3600"/>
                        </a:lnSpc>
                        <a:defRPr/>
                      </a:pPr>
                      <a:r>
                        <a:rPr lang="en-US" sz="3000" spc="28">
                          <a:solidFill>
                            <a:srgbClr val="000000"/>
                          </a:solidFill>
                          <a:latin typeface="TT Rounds Condensed"/>
                          <a:ea typeface="TT Rounds Condensed"/>
                          <a:cs typeface="TT Rounds Condensed"/>
                          <a:sym typeface="TT Rounds Condensed"/>
                        </a:rPr>
                        <a:t>2 x 0,5 mL</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c vMerge="true">
                  <a:txBody>
                    <a:bodyPr anchor="t" rtlCol="false"/>
                    <a:lstStyle/>
                    <a:p>
                      <a:pPr algn="ctr">
                        <a:lnSpc>
                          <a:spcPts val="3600"/>
                        </a:lnSpc>
                        <a:defRPr/>
                      </a:pPr>
                      <a:r>
                        <a:rPr lang="en-US" sz="3000" spc="28">
                          <a:solidFill>
                            <a:srgbClr val="000000"/>
                          </a:solidFill>
                          <a:latin typeface="TT Rounds Condensed"/>
                          <a:ea typeface="TT Rounds Condensed"/>
                          <a:cs typeface="TT Rounds Condensed"/>
                          <a:sym typeface="TT Rounds Condensed"/>
                        </a:rPr>
                        <a:t>Intramuskular pada otot deltoid</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r>
              <a:tr h="1068085">
                <a:tc vMerge="true">
                  <a:txBody>
                    <a:bodyPr anchor="t" rtlCol="false"/>
                    <a:lstStyle/>
                    <a:p>
                      <a:pPr algn="l">
                        <a:lnSpc>
                          <a:spcPts val="3600"/>
                        </a:lnSpc>
                        <a:defRPr/>
                      </a:pPr>
                      <a:r>
                        <a:rPr lang="en-US" sz="3000" spc="28">
                          <a:solidFill>
                            <a:srgbClr val="000000"/>
                          </a:solidFill>
                          <a:latin typeface="TT Rounds Condensed"/>
                          <a:ea typeface="TT Rounds Condensed"/>
                          <a:cs typeface="TT Rounds Condensed"/>
                          <a:sym typeface="TT Rounds Condensed"/>
                        </a:rPr>
                        <a:t>Flubio</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c>
                  <a:txBody>
                    <a:bodyPr anchor="t" rtlCol="false"/>
                    <a:lstStyle/>
                    <a:p>
                      <a:pPr algn="ctr">
                        <a:lnSpc>
                          <a:spcPts val="3600"/>
                        </a:lnSpc>
                        <a:defRPr/>
                      </a:pPr>
                      <a:r>
                        <a:rPr lang="en-US" sz="3000" spc="28">
                          <a:solidFill>
                            <a:srgbClr val="000000"/>
                          </a:solidFill>
                          <a:latin typeface="TT Rounds Condensed"/>
                          <a:ea typeface="TT Rounds Condensed"/>
                          <a:cs typeface="TT Rounds Condensed"/>
                          <a:sym typeface="TT Rounds Condensed"/>
                        </a:rPr>
                        <a:t>9 tahun keatas</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c>
                  <a:txBody>
                    <a:bodyPr anchor="t" rtlCol="false"/>
                    <a:lstStyle/>
                    <a:p>
                      <a:pPr algn="ctr">
                        <a:lnSpc>
                          <a:spcPts val="3600"/>
                        </a:lnSpc>
                        <a:defRPr/>
                      </a:pPr>
                      <a:r>
                        <a:rPr lang="en-US" sz="3000" spc="28">
                          <a:solidFill>
                            <a:srgbClr val="000000"/>
                          </a:solidFill>
                          <a:latin typeface="TT Rounds Condensed"/>
                          <a:ea typeface="TT Rounds Condensed"/>
                          <a:cs typeface="TT Rounds Condensed"/>
                          <a:sym typeface="TT Rounds Condensed"/>
                        </a:rPr>
                        <a:t>1 x 0,5 mL</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c vMerge="true">
                  <a:txBody>
                    <a:bodyPr anchor="t" rtlCol="false"/>
                    <a:lstStyle/>
                    <a:p>
                      <a:pPr algn="ctr">
                        <a:lnSpc>
                          <a:spcPts val="3600"/>
                        </a:lnSpc>
                        <a:defRPr/>
                      </a:pPr>
                      <a:r>
                        <a:rPr lang="en-US" sz="3000" spc="28">
                          <a:solidFill>
                            <a:srgbClr val="000000"/>
                          </a:solidFill>
                          <a:latin typeface="TT Rounds Condensed"/>
                          <a:ea typeface="TT Rounds Condensed"/>
                          <a:cs typeface="TT Rounds Condensed"/>
                          <a:sym typeface="TT Rounds Condensed"/>
                        </a:rPr>
                        <a:t>Intramuskular pada otot deltoid</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r>
              <a:tr h="1068085">
                <a:tc>
                  <a:txBody>
                    <a:bodyPr anchor="t" rtlCol="false"/>
                    <a:lstStyle/>
                    <a:p>
                      <a:pPr algn="l">
                        <a:lnSpc>
                          <a:spcPts val="3600"/>
                        </a:lnSpc>
                        <a:defRPr/>
                      </a:pPr>
                      <a:r>
                        <a:rPr lang="en-US" sz="3000" spc="28">
                          <a:solidFill>
                            <a:srgbClr val="000000"/>
                          </a:solidFill>
                          <a:latin typeface="TT Rounds Condensed"/>
                          <a:ea typeface="TT Rounds Condensed"/>
                          <a:cs typeface="TT Rounds Condensed"/>
                          <a:sym typeface="TT Rounds Condensed"/>
                        </a:rPr>
                        <a:t>Menivax</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c>
                  <a:txBody>
                    <a:bodyPr anchor="t" rtlCol="false"/>
                    <a:lstStyle/>
                    <a:p>
                      <a:pPr algn="ctr">
                        <a:lnSpc>
                          <a:spcPts val="3600"/>
                        </a:lnSpc>
                        <a:defRPr/>
                      </a:pPr>
                      <a:r>
                        <a:rPr lang="en-US" sz="3000" spc="28">
                          <a:solidFill>
                            <a:srgbClr val="000000"/>
                          </a:solidFill>
                          <a:latin typeface="TT Rounds Condensed"/>
                          <a:ea typeface="TT Rounds Condensed"/>
                          <a:cs typeface="TT Rounds Condensed"/>
                          <a:sym typeface="TT Rounds Condensed"/>
                        </a:rPr>
                        <a:t>&gt; 2 tahun</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c>
                  <a:txBody>
                    <a:bodyPr anchor="t" rtlCol="false"/>
                    <a:lstStyle/>
                    <a:p>
                      <a:pPr algn="ctr">
                        <a:lnSpc>
                          <a:spcPts val="3600"/>
                        </a:lnSpc>
                        <a:defRPr/>
                      </a:pPr>
                      <a:r>
                        <a:rPr lang="en-US" sz="3000" spc="28">
                          <a:solidFill>
                            <a:srgbClr val="000000"/>
                          </a:solidFill>
                          <a:latin typeface="TT Rounds Condensed"/>
                          <a:ea typeface="TT Rounds Condensed"/>
                          <a:cs typeface="TT Rounds Condensed"/>
                          <a:sym typeface="TT Rounds Condensed"/>
                        </a:rPr>
                        <a:t>1 x 0,5 mL</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c>
                  <a:txBody>
                    <a:bodyPr anchor="t" rtlCol="false"/>
                    <a:lstStyle/>
                    <a:p>
                      <a:pPr algn="ctr">
                        <a:lnSpc>
                          <a:spcPts val="3600"/>
                        </a:lnSpc>
                        <a:defRPr/>
                      </a:pPr>
                      <a:r>
                        <a:rPr lang="en-US" sz="3000" spc="28">
                          <a:solidFill>
                            <a:srgbClr val="000000"/>
                          </a:solidFill>
                          <a:latin typeface="TT Rounds Condensed"/>
                          <a:ea typeface="TT Rounds Condensed"/>
                          <a:cs typeface="TT Rounds Condensed"/>
                          <a:sym typeface="TT Rounds Condensed"/>
                        </a:rPr>
                        <a:t>Subkutan</a:t>
                      </a:r>
                      <a:endParaRPr lang="en-US" sz="1100"/>
                    </a:p>
                  </a:txBody>
                  <a:tcPr marL="109724" marR="109724" marT="109724" marB="109724"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r>
            </a:tbl>
          </a:graphicData>
        </a:graphic>
      </p:graphicFrame>
      <p:sp>
        <p:nvSpPr>
          <p:cNvPr name="TextBox 3" id="3"/>
          <p:cNvSpPr txBox="true"/>
          <p:nvPr/>
        </p:nvSpPr>
        <p:spPr>
          <a:xfrm rot="0">
            <a:off x="3884770" y="713940"/>
            <a:ext cx="10518458" cy="1282266"/>
          </a:xfrm>
          <a:prstGeom prst="rect">
            <a:avLst/>
          </a:prstGeom>
        </p:spPr>
        <p:txBody>
          <a:bodyPr anchor="t" rtlCol="false" tIns="0" lIns="0" bIns="0" rIns="0">
            <a:spAutoFit/>
          </a:bodyPr>
          <a:lstStyle/>
          <a:p>
            <a:pPr algn="ctr">
              <a:lnSpc>
                <a:spcPts val="5759"/>
              </a:lnSpc>
            </a:pPr>
            <a:r>
              <a:rPr lang="en-US" b="true" sz="4800" spc="44">
                <a:solidFill>
                  <a:srgbClr val="000000"/>
                </a:solidFill>
                <a:latin typeface="TT Rounds Condensed Bold"/>
                <a:ea typeface="TT Rounds Condensed Bold"/>
                <a:cs typeface="TT Rounds Condensed Bold"/>
                <a:sym typeface="TT Rounds Condensed Bold"/>
              </a:rPr>
              <a:t>Cara Pemberian Vaksin</a:t>
            </a:r>
          </a:p>
        </p:txBody>
      </p:sp>
    </p:spTree>
  </p:cSld>
  <p:clrMapOvr>
    <a:masterClrMapping/>
  </p:clrMapOvr>
  <p:transition spd="fast">
    <p:fade/>
  </p:transition>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738959" y="1911495"/>
            <a:ext cx="9166860" cy="6464011"/>
            <a:chOff x="0" y="0"/>
            <a:chExt cx="2414317" cy="1702455"/>
          </a:xfrm>
        </p:grpSpPr>
        <p:sp>
          <p:nvSpPr>
            <p:cNvPr name="Freeform 3" id="3"/>
            <p:cNvSpPr/>
            <p:nvPr/>
          </p:nvSpPr>
          <p:spPr>
            <a:xfrm flipH="false" flipV="false" rot="0">
              <a:off x="0" y="0"/>
              <a:ext cx="2414317" cy="1702455"/>
            </a:xfrm>
            <a:custGeom>
              <a:avLst/>
              <a:gdLst/>
              <a:ahLst/>
              <a:cxnLst/>
              <a:rect r="r" b="b" t="t" l="l"/>
              <a:pathLst>
                <a:path h="1702455" w="2414317">
                  <a:moveTo>
                    <a:pt x="0" y="0"/>
                  </a:moveTo>
                  <a:lnTo>
                    <a:pt x="2414317" y="0"/>
                  </a:lnTo>
                  <a:lnTo>
                    <a:pt x="2414317" y="1702455"/>
                  </a:lnTo>
                  <a:lnTo>
                    <a:pt x="0" y="1702455"/>
                  </a:lnTo>
                  <a:close/>
                </a:path>
              </a:pathLst>
            </a:custGeom>
            <a:solidFill>
              <a:srgbClr val="085138"/>
            </a:solidFill>
          </p:spPr>
        </p:sp>
        <p:sp>
          <p:nvSpPr>
            <p:cNvPr name="TextBox 4" id="4"/>
            <p:cNvSpPr txBox="true"/>
            <p:nvPr/>
          </p:nvSpPr>
          <p:spPr>
            <a:xfrm>
              <a:off x="0" y="0"/>
              <a:ext cx="2414317" cy="1702455"/>
            </a:xfrm>
            <a:prstGeom prst="rect">
              <a:avLst/>
            </a:prstGeom>
          </p:spPr>
          <p:txBody>
            <a:bodyPr anchor="ctr" rtlCol="false" tIns="50800" lIns="50800" bIns="50800" rIns="50800"/>
            <a:lstStyle/>
            <a:p>
              <a:pPr algn="ctr">
                <a:lnSpc>
                  <a:spcPts val="2160"/>
                </a:lnSpc>
              </a:pPr>
            </a:p>
          </p:txBody>
        </p:sp>
      </p:grpSp>
      <p:grpSp>
        <p:nvGrpSpPr>
          <p:cNvPr name="Group 5" id="5"/>
          <p:cNvGrpSpPr/>
          <p:nvPr/>
        </p:nvGrpSpPr>
        <p:grpSpPr>
          <a:xfrm rot="0">
            <a:off x="11036502" y="0"/>
            <a:ext cx="7251498" cy="10287000"/>
            <a:chOff x="0" y="0"/>
            <a:chExt cx="1909859" cy="2709333"/>
          </a:xfrm>
        </p:grpSpPr>
        <p:sp>
          <p:nvSpPr>
            <p:cNvPr name="Freeform 6" id="6"/>
            <p:cNvSpPr/>
            <p:nvPr/>
          </p:nvSpPr>
          <p:spPr>
            <a:xfrm flipH="false" flipV="false" rot="0">
              <a:off x="0" y="0"/>
              <a:ext cx="1909859" cy="2709333"/>
            </a:xfrm>
            <a:custGeom>
              <a:avLst/>
              <a:gdLst/>
              <a:ahLst/>
              <a:cxnLst/>
              <a:rect r="r" b="b" t="t" l="l"/>
              <a:pathLst>
                <a:path h="2709333" w="1909859">
                  <a:moveTo>
                    <a:pt x="0" y="0"/>
                  </a:moveTo>
                  <a:lnTo>
                    <a:pt x="1909859" y="0"/>
                  </a:lnTo>
                  <a:lnTo>
                    <a:pt x="1909859" y="2709333"/>
                  </a:lnTo>
                  <a:lnTo>
                    <a:pt x="0" y="2709333"/>
                  </a:lnTo>
                  <a:close/>
                </a:path>
              </a:pathLst>
            </a:custGeom>
            <a:solidFill>
              <a:srgbClr val="085138"/>
            </a:solidFill>
          </p:spPr>
        </p:sp>
        <p:sp>
          <p:nvSpPr>
            <p:cNvPr name="TextBox 7" id="7"/>
            <p:cNvSpPr txBox="true"/>
            <p:nvPr/>
          </p:nvSpPr>
          <p:spPr>
            <a:xfrm>
              <a:off x="0" y="0"/>
              <a:ext cx="1909859" cy="2709333"/>
            </a:xfrm>
            <a:prstGeom prst="rect">
              <a:avLst/>
            </a:prstGeom>
          </p:spPr>
          <p:txBody>
            <a:bodyPr anchor="ctr" rtlCol="false" tIns="50800" lIns="50800" bIns="50800" rIns="50800"/>
            <a:lstStyle/>
            <a:p>
              <a:pPr algn="ctr">
                <a:lnSpc>
                  <a:spcPts val="2160"/>
                </a:lnSpc>
              </a:pPr>
            </a:p>
          </p:txBody>
        </p:sp>
      </p:grpSp>
      <p:grpSp>
        <p:nvGrpSpPr>
          <p:cNvPr name="Group 8" id="8"/>
          <p:cNvGrpSpPr/>
          <p:nvPr/>
        </p:nvGrpSpPr>
        <p:grpSpPr>
          <a:xfrm rot="0">
            <a:off x="1018129" y="2422670"/>
            <a:ext cx="5441660" cy="544166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5138"/>
            </a:solidFill>
          </p:spPr>
        </p:sp>
        <p:sp>
          <p:nvSpPr>
            <p:cNvPr name="TextBox 10" id="10"/>
            <p:cNvSpPr txBox="true"/>
            <p:nvPr/>
          </p:nvSpPr>
          <p:spPr>
            <a:xfrm>
              <a:off x="76200" y="76200"/>
              <a:ext cx="660400" cy="660400"/>
            </a:xfrm>
            <a:prstGeom prst="rect">
              <a:avLst/>
            </a:prstGeom>
          </p:spPr>
          <p:txBody>
            <a:bodyPr anchor="ctr" rtlCol="false" tIns="50800" lIns="50800" bIns="50800" rIns="50800"/>
            <a:lstStyle/>
            <a:p>
              <a:pPr algn="ctr">
                <a:lnSpc>
                  <a:spcPts val="2160"/>
                </a:lnSpc>
              </a:pPr>
            </a:p>
          </p:txBody>
        </p:sp>
      </p:grpSp>
      <p:grpSp>
        <p:nvGrpSpPr>
          <p:cNvPr name="Group 11" id="11"/>
          <p:cNvGrpSpPr/>
          <p:nvPr/>
        </p:nvGrpSpPr>
        <p:grpSpPr>
          <a:xfrm rot="0">
            <a:off x="14662251" y="8657161"/>
            <a:ext cx="2597049" cy="682883"/>
            <a:chOff x="0" y="0"/>
            <a:chExt cx="1545567" cy="406400"/>
          </a:xfrm>
        </p:grpSpPr>
        <p:sp>
          <p:nvSpPr>
            <p:cNvPr name="Freeform 12" id="12"/>
            <p:cNvSpPr/>
            <p:nvPr/>
          </p:nvSpPr>
          <p:spPr>
            <a:xfrm flipH="false" flipV="false" rot="0">
              <a:off x="0" y="0"/>
              <a:ext cx="1545567" cy="406400"/>
            </a:xfrm>
            <a:custGeom>
              <a:avLst/>
              <a:gdLst/>
              <a:ahLst/>
              <a:cxnLst/>
              <a:rect r="r" b="b" t="t" l="l"/>
              <a:pathLst>
                <a:path h="406400" w="1545567">
                  <a:moveTo>
                    <a:pt x="1342367" y="0"/>
                  </a:moveTo>
                  <a:cubicBezTo>
                    <a:pt x="1454591" y="0"/>
                    <a:pt x="1545567" y="90976"/>
                    <a:pt x="1545567" y="203200"/>
                  </a:cubicBezTo>
                  <a:cubicBezTo>
                    <a:pt x="1545567" y="315424"/>
                    <a:pt x="1454591" y="406400"/>
                    <a:pt x="1342367" y="406400"/>
                  </a:cubicBezTo>
                  <a:lnTo>
                    <a:pt x="203200" y="406400"/>
                  </a:lnTo>
                  <a:cubicBezTo>
                    <a:pt x="90976" y="406400"/>
                    <a:pt x="0" y="315424"/>
                    <a:pt x="0" y="203200"/>
                  </a:cubicBezTo>
                  <a:cubicBezTo>
                    <a:pt x="0" y="90976"/>
                    <a:pt x="90976" y="0"/>
                    <a:pt x="203200" y="0"/>
                  </a:cubicBezTo>
                  <a:close/>
                </a:path>
              </a:pathLst>
            </a:custGeom>
            <a:solidFill>
              <a:srgbClr val="085138"/>
            </a:solidFill>
          </p:spPr>
        </p:sp>
        <p:sp>
          <p:nvSpPr>
            <p:cNvPr name="TextBox 13" id="13"/>
            <p:cNvSpPr txBox="true"/>
            <p:nvPr/>
          </p:nvSpPr>
          <p:spPr>
            <a:xfrm>
              <a:off x="0" y="0"/>
              <a:ext cx="1545567" cy="406400"/>
            </a:xfrm>
            <a:prstGeom prst="rect">
              <a:avLst/>
            </a:prstGeom>
          </p:spPr>
          <p:txBody>
            <a:bodyPr anchor="ctr" rtlCol="false" tIns="50800" lIns="50800" bIns="50800" rIns="50800"/>
            <a:lstStyle/>
            <a:p>
              <a:pPr algn="ctr">
                <a:lnSpc>
                  <a:spcPts val="2160"/>
                </a:lnSpc>
              </a:pPr>
            </a:p>
          </p:txBody>
        </p:sp>
      </p:grpSp>
      <p:grpSp>
        <p:nvGrpSpPr>
          <p:cNvPr name="Group 14" id="14"/>
          <p:cNvGrpSpPr/>
          <p:nvPr/>
        </p:nvGrpSpPr>
        <p:grpSpPr>
          <a:xfrm rot="0">
            <a:off x="1293423" y="2697974"/>
            <a:ext cx="4891072" cy="4891052"/>
            <a:chOff x="0" y="0"/>
            <a:chExt cx="6350000" cy="6349975"/>
          </a:xfrm>
        </p:grpSpPr>
        <p:sp>
          <p:nvSpPr>
            <p:cNvPr name="Freeform 15" id="15"/>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t="0" r="-25046" b="0"/>
              </a:stretch>
            </a:blipFill>
          </p:spPr>
        </p:sp>
      </p:grpSp>
      <p:sp>
        <p:nvSpPr>
          <p:cNvPr name="TextBox 16" id="16"/>
          <p:cNvSpPr txBox="true"/>
          <p:nvPr/>
        </p:nvSpPr>
        <p:spPr>
          <a:xfrm rot="0">
            <a:off x="7655455" y="4574864"/>
            <a:ext cx="9603845" cy="1778108"/>
          </a:xfrm>
          <a:prstGeom prst="rect">
            <a:avLst/>
          </a:prstGeom>
        </p:spPr>
        <p:txBody>
          <a:bodyPr anchor="t" rtlCol="false" tIns="0" lIns="0" bIns="0" rIns="0">
            <a:spAutoFit/>
          </a:bodyPr>
          <a:lstStyle/>
          <a:p>
            <a:pPr algn="l">
              <a:lnSpc>
                <a:spcPts val="13463"/>
              </a:lnSpc>
            </a:pPr>
            <a:r>
              <a:rPr lang="en-US" sz="13199" spc="1979">
                <a:solidFill>
                  <a:srgbClr val="CBD827"/>
                </a:solidFill>
                <a:latin typeface="League Spartan"/>
                <a:ea typeface="League Spartan"/>
                <a:cs typeface="League Spartan"/>
                <a:sym typeface="League Spartan"/>
              </a:rPr>
              <a:t>KTHU</a:t>
            </a:r>
          </a:p>
        </p:txBody>
      </p:sp>
      <p:sp>
        <p:nvSpPr>
          <p:cNvPr name="TextBox 17" id="17"/>
          <p:cNvSpPr txBox="true"/>
          <p:nvPr/>
        </p:nvSpPr>
        <p:spPr>
          <a:xfrm rot="0">
            <a:off x="7655455" y="3164589"/>
            <a:ext cx="9063522" cy="742315"/>
          </a:xfrm>
          <a:prstGeom prst="rect">
            <a:avLst/>
          </a:prstGeom>
        </p:spPr>
        <p:txBody>
          <a:bodyPr anchor="t" rtlCol="false" tIns="0" lIns="0" bIns="0" rIns="0">
            <a:spAutoFit/>
          </a:bodyPr>
          <a:lstStyle/>
          <a:p>
            <a:pPr algn="l">
              <a:lnSpc>
                <a:spcPts val="5554"/>
              </a:lnSpc>
            </a:pPr>
            <a:r>
              <a:rPr lang="en-US" b="true" sz="5499" spc="1248">
                <a:solidFill>
                  <a:srgbClr val="FFFFFF"/>
                </a:solidFill>
                <a:latin typeface="Montserrat Classic Bold"/>
                <a:ea typeface="Montserrat Classic Bold"/>
                <a:cs typeface="Montserrat Classic Bold"/>
                <a:sym typeface="Montserrat Classic Bold"/>
              </a:rPr>
              <a:t>PRODUK</a:t>
            </a:r>
          </a:p>
        </p:txBody>
      </p:sp>
      <p:sp>
        <p:nvSpPr>
          <p:cNvPr name="TextBox 18" id="18"/>
          <p:cNvSpPr txBox="true"/>
          <p:nvPr/>
        </p:nvSpPr>
        <p:spPr>
          <a:xfrm rot="0">
            <a:off x="7655455" y="6295822"/>
            <a:ext cx="7981563" cy="431787"/>
          </a:xfrm>
          <a:prstGeom prst="rect">
            <a:avLst/>
          </a:prstGeom>
        </p:spPr>
        <p:txBody>
          <a:bodyPr anchor="t" rtlCol="false" tIns="0" lIns="0" bIns="0" rIns="0">
            <a:spAutoFit/>
          </a:bodyPr>
          <a:lstStyle/>
          <a:p>
            <a:pPr algn="l">
              <a:lnSpc>
                <a:spcPts val="3500"/>
              </a:lnSpc>
            </a:pPr>
            <a:r>
              <a:rPr lang="en-US" sz="2500">
                <a:solidFill>
                  <a:srgbClr val="FFFFFF"/>
                </a:solidFill>
                <a:latin typeface="Montserrat Classic"/>
                <a:ea typeface="Montserrat Classic"/>
                <a:cs typeface="Montserrat Classic"/>
                <a:sym typeface="Montserrat Classic"/>
              </a:rPr>
              <a:t>KLINIK TERPADU KESEHATAN HAJI DAN UMROH</a:t>
            </a:r>
          </a:p>
        </p:txBody>
      </p:sp>
      <p:sp>
        <p:nvSpPr>
          <p:cNvPr name="TextBox 19" id="19"/>
          <p:cNvSpPr txBox="true"/>
          <p:nvPr/>
        </p:nvSpPr>
        <p:spPr>
          <a:xfrm rot="0">
            <a:off x="14693295" y="8852235"/>
            <a:ext cx="2534961" cy="264160"/>
          </a:xfrm>
          <a:prstGeom prst="rect">
            <a:avLst/>
          </a:prstGeom>
        </p:spPr>
        <p:txBody>
          <a:bodyPr anchor="t" rtlCol="false" tIns="0" lIns="0" bIns="0" rIns="0">
            <a:spAutoFit/>
          </a:bodyPr>
          <a:lstStyle/>
          <a:p>
            <a:pPr algn="ctr">
              <a:lnSpc>
                <a:spcPts val="2239"/>
              </a:lnSpc>
            </a:pPr>
            <a:r>
              <a:rPr lang="en-US" sz="1599" b="true">
                <a:solidFill>
                  <a:srgbClr val="004AAD"/>
                </a:solidFill>
                <a:latin typeface="Montserrat Classic Bold"/>
                <a:ea typeface="Montserrat Classic Bold"/>
                <a:cs typeface="Montserrat Classic Bold"/>
                <a:sym typeface="Montserrat Classic Bold"/>
              </a:rPr>
              <a:t>NEXT</a:t>
            </a:r>
          </a:p>
        </p:txBody>
      </p:sp>
      <p:grpSp>
        <p:nvGrpSpPr>
          <p:cNvPr name="Group 20" id="20"/>
          <p:cNvGrpSpPr/>
          <p:nvPr/>
        </p:nvGrpSpPr>
        <p:grpSpPr>
          <a:xfrm rot="0">
            <a:off x="453112" y="586622"/>
            <a:ext cx="5354998" cy="1210927"/>
            <a:chOff x="0" y="0"/>
            <a:chExt cx="7139997" cy="1614570"/>
          </a:xfrm>
        </p:grpSpPr>
        <p:sp>
          <p:nvSpPr>
            <p:cNvPr name="Freeform 21" id="21"/>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3"/>
              <a:stretch>
                <a:fillRect l="0" t="0" r="0" b="0"/>
              </a:stretch>
            </a:blipFill>
          </p:spPr>
        </p:sp>
        <p:sp>
          <p:nvSpPr>
            <p:cNvPr name="TextBox 22" id="22"/>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Tree>
  </p:cSld>
  <p:clrMapOvr>
    <a:masterClrMapping/>
  </p:clrMapOvr>
  <p:transition spd="fast">
    <p:fade/>
  </p:transition>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74209" y="3984769"/>
            <a:ext cx="3169643" cy="3514725"/>
          </a:xfrm>
          <a:custGeom>
            <a:avLst/>
            <a:gdLst/>
            <a:ahLst/>
            <a:cxnLst/>
            <a:rect r="r" b="b" t="t" l="l"/>
            <a:pathLst>
              <a:path h="3514725" w="3169643">
                <a:moveTo>
                  <a:pt x="0" y="0"/>
                </a:moveTo>
                <a:lnTo>
                  <a:pt x="3169643" y="0"/>
                </a:lnTo>
                <a:lnTo>
                  <a:pt x="3169643" y="3514725"/>
                </a:lnTo>
                <a:lnTo>
                  <a:pt x="0" y="35147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917192" y="2253124"/>
            <a:ext cx="5246370" cy="524637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876" t="0" r="-8029" b="-8982"/>
              </a:stretch>
            </a:blipFill>
          </p:spPr>
        </p:sp>
      </p:grpSp>
      <p:grpSp>
        <p:nvGrpSpPr>
          <p:cNvPr name="Group 5" id="5"/>
          <p:cNvGrpSpPr/>
          <p:nvPr/>
        </p:nvGrpSpPr>
        <p:grpSpPr>
          <a:xfrm rot="0">
            <a:off x="-2379625" y="-1307297"/>
            <a:ext cx="9370424" cy="2953076"/>
            <a:chOff x="0" y="0"/>
            <a:chExt cx="2467931" cy="777765"/>
          </a:xfrm>
        </p:grpSpPr>
        <p:sp>
          <p:nvSpPr>
            <p:cNvPr name="Freeform 6" id="6"/>
            <p:cNvSpPr/>
            <p:nvPr/>
          </p:nvSpPr>
          <p:spPr>
            <a:xfrm flipH="false" flipV="false" rot="0">
              <a:off x="0" y="0"/>
              <a:ext cx="2467931" cy="777765"/>
            </a:xfrm>
            <a:custGeom>
              <a:avLst/>
              <a:gdLst/>
              <a:ahLst/>
              <a:cxnLst/>
              <a:rect r="r" b="b" t="t" l="l"/>
              <a:pathLst>
                <a:path h="777765" w="2467931">
                  <a:moveTo>
                    <a:pt x="42137" y="0"/>
                  </a:moveTo>
                  <a:lnTo>
                    <a:pt x="2425794" y="0"/>
                  </a:lnTo>
                  <a:cubicBezTo>
                    <a:pt x="2436969" y="0"/>
                    <a:pt x="2447687" y="4439"/>
                    <a:pt x="2455589" y="12342"/>
                  </a:cubicBezTo>
                  <a:cubicBezTo>
                    <a:pt x="2463491" y="20244"/>
                    <a:pt x="2467931" y="30961"/>
                    <a:pt x="2467931" y="42137"/>
                  </a:cubicBezTo>
                  <a:lnTo>
                    <a:pt x="2467931" y="735628"/>
                  </a:lnTo>
                  <a:cubicBezTo>
                    <a:pt x="2467931" y="746804"/>
                    <a:pt x="2463491" y="757521"/>
                    <a:pt x="2455589" y="765423"/>
                  </a:cubicBezTo>
                  <a:cubicBezTo>
                    <a:pt x="2447687" y="773326"/>
                    <a:pt x="2436969" y="777765"/>
                    <a:pt x="2425794" y="777765"/>
                  </a:cubicBezTo>
                  <a:lnTo>
                    <a:pt x="42137" y="777765"/>
                  </a:lnTo>
                  <a:cubicBezTo>
                    <a:pt x="30961" y="777765"/>
                    <a:pt x="20244" y="773326"/>
                    <a:pt x="12342" y="765423"/>
                  </a:cubicBezTo>
                  <a:cubicBezTo>
                    <a:pt x="4439" y="757521"/>
                    <a:pt x="0" y="746804"/>
                    <a:pt x="0" y="735628"/>
                  </a:cubicBezTo>
                  <a:lnTo>
                    <a:pt x="0" y="42137"/>
                  </a:lnTo>
                  <a:cubicBezTo>
                    <a:pt x="0" y="30961"/>
                    <a:pt x="4439" y="20244"/>
                    <a:pt x="12342" y="12342"/>
                  </a:cubicBezTo>
                  <a:cubicBezTo>
                    <a:pt x="20244" y="4439"/>
                    <a:pt x="30961" y="0"/>
                    <a:pt x="42137" y="0"/>
                  </a:cubicBezTo>
                  <a:close/>
                </a:path>
              </a:pathLst>
            </a:custGeom>
            <a:solidFill>
              <a:srgbClr val="05412D"/>
            </a:solidFill>
          </p:spPr>
        </p:sp>
        <p:sp>
          <p:nvSpPr>
            <p:cNvPr name="TextBox 7" id="7"/>
            <p:cNvSpPr txBox="true"/>
            <p:nvPr/>
          </p:nvSpPr>
          <p:spPr>
            <a:xfrm>
              <a:off x="0" y="-38100"/>
              <a:ext cx="2467931" cy="815865"/>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753801" y="7713258"/>
            <a:ext cx="6236998" cy="1142329"/>
            <a:chOff x="0" y="0"/>
            <a:chExt cx="1642666" cy="300860"/>
          </a:xfrm>
        </p:grpSpPr>
        <p:sp>
          <p:nvSpPr>
            <p:cNvPr name="Freeform 9" id="9"/>
            <p:cNvSpPr/>
            <p:nvPr/>
          </p:nvSpPr>
          <p:spPr>
            <a:xfrm flipH="false" flipV="false" rot="0">
              <a:off x="0" y="0"/>
              <a:ext cx="1642666" cy="300860"/>
            </a:xfrm>
            <a:custGeom>
              <a:avLst/>
              <a:gdLst/>
              <a:ahLst/>
              <a:cxnLst/>
              <a:rect r="r" b="b" t="t" l="l"/>
              <a:pathLst>
                <a:path h="300860" w="1642666">
                  <a:moveTo>
                    <a:pt x="63306" y="0"/>
                  </a:moveTo>
                  <a:lnTo>
                    <a:pt x="1579360" y="0"/>
                  </a:lnTo>
                  <a:cubicBezTo>
                    <a:pt x="1596150" y="0"/>
                    <a:pt x="1612252" y="6670"/>
                    <a:pt x="1624124" y="18542"/>
                  </a:cubicBezTo>
                  <a:cubicBezTo>
                    <a:pt x="1635996" y="30414"/>
                    <a:pt x="1642666" y="46516"/>
                    <a:pt x="1642666" y="63306"/>
                  </a:cubicBezTo>
                  <a:lnTo>
                    <a:pt x="1642666" y="237555"/>
                  </a:lnTo>
                  <a:cubicBezTo>
                    <a:pt x="1642666" y="254344"/>
                    <a:pt x="1635996" y="270446"/>
                    <a:pt x="1624124" y="282318"/>
                  </a:cubicBezTo>
                  <a:cubicBezTo>
                    <a:pt x="1612252" y="294191"/>
                    <a:pt x="1596150" y="300860"/>
                    <a:pt x="1579360" y="300860"/>
                  </a:cubicBezTo>
                  <a:lnTo>
                    <a:pt x="63306" y="300860"/>
                  </a:lnTo>
                  <a:cubicBezTo>
                    <a:pt x="46516" y="300860"/>
                    <a:pt x="30414" y="294191"/>
                    <a:pt x="18542" y="282318"/>
                  </a:cubicBezTo>
                  <a:cubicBezTo>
                    <a:pt x="6670" y="270446"/>
                    <a:pt x="0" y="254344"/>
                    <a:pt x="0" y="237555"/>
                  </a:cubicBezTo>
                  <a:lnTo>
                    <a:pt x="0" y="63306"/>
                  </a:lnTo>
                  <a:cubicBezTo>
                    <a:pt x="0" y="46516"/>
                    <a:pt x="6670" y="30414"/>
                    <a:pt x="18542" y="18542"/>
                  </a:cubicBezTo>
                  <a:cubicBezTo>
                    <a:pt x="30414" y="6670"/>
                    <a:pt x="46516" y="0"/>
                    <a:pt x="63306" y="0"/>
                  </a:cubicBezTo>
                  <a:close/>
                </a:path>
              </a:pathLst>
            </a:custGeom>
            <a:solidFill>
              <a:srgbClr val="085138"/>
            </a:solidFill>
          </p:spPr>
        </p:sp>
        <p:sp>
          <p:nvSpPr>
            <p:cNvPr name="TextBox 10" id="10"/>
            <p:cNvSpPr txBox="true"/>
            <p:nvPr/>
          </p:nvSpPr>
          <p:spPr>
            <a:xfrm>
              <a:off x="0" y="-38100"/>
              <a:ext cx="1642666" cy="33896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246139" y="8069476"/>
            <a:ext cx="4235439" cy="382268"/>
          </a:xfrm>
          <a:prstGeom prst="rect">
            <a:avLst/>
          </a:prstGeom>
        </p:spPr>
        <p:txBody>
          <a:bodyPr anchor="t" rtlCol="false" tIns="0" lIns="0" bIns="0" rIns="0">
            <a:spAutoFit/>
          </a:bodyPr>
          <a:lstStyle/>
          <a:p>
            <a:pPr algn="just">
              <a:lnSpc>
                <a:spcPts val="3080"/>
              </a:lnSpc>
            </a:pPr>
            <a:r>
              <a:rPr lang="en-US" sz="2200" b="true">
                <a:solidFill>
                  <a:srgbClr val="231F20"/>
                </a:solidFill>
                <a:latin typeface="Glacial Indifference Bold"/>
                <a:ea typeface="Glacial Indifference Bold"/>
                <a:cs typeface="Glacial Indifference Bold"/>
                <a:sym typeface="Glacial Indifference Bold"/>
              </a:rPr>
              <a:t>Design by : SHL Hi Watch</a:t>
            </a:r>
          </a:p>
        </p:txBody>
      </p:sp>
      <p:sp>
        <p:nvSpPr>
          <p:cNvPr name="TextBox 12" id="12"/>
          <p:cNvSpPr txBox="true"/>
          <p:nvPr/>
        </p:nvSpPr>
        <p:spPr>
          <a:xfrm rot="0">
            <a:off x="408433" y="298577"/>
            <a:ext cx="6297308" cy="976629"/>
          </a:xfrm>
          <a:prstGeom prst="rect">
            <a:avLst/>
          </a:prstGeom>
        </p:spPr>
        <p:txBody>
          <a:bodyPr anchor="t" rtlCol="false" tIns="0" lIns="0" bIns="0" rIns="0">
            <a:spAutoFit/>
          </a:bodyPr>
          <a:lstStyle/>
          <a:p>
            <a:pPr algn="l">
              <a:lnSpc>
                <a:spcPts val="3920"/>
              </a:lnSpc>
            </a:pPr>
            <a:r>
              <a:rPr lang="en-US" sz="2800" b="true">
                <a:solidFill>
                  <a:srgbClr val="FFFFFF"/>
                </a:solidFill>
                <a:latin typeface="Glacial Indifference Bold"/>
                <a:ea typeface="Glacial Indifference Bold"/>
                <a:cs typeface="Glacial Indifference Bold"/>
                <a:sym typeface="Glacial Indifference Bold"/>
              </a:rPr>
              <a:t>DIGITALISASI MELAKUKAN PROGRAM  </a:t>
            </a:r>
          </a:p>
          <a:p>
            <a:pPr algn="l">
              <a:lnSpc>
                <a:spcPts val="3920"/>
              </a:lnSpc>
            </a:pPr>
            <a:r>
              <a:rPr lang="en-US" sz="2800" b="true">
                <a:solidFill>
                  <a:srgbClr val="FFFFFF"/>
                </a:solidFill>
                <a:latin typeface="Glacial Indifference Bold"/>
                <a:ea typeface="Glacial Indifference Bold"/>
                <a:cs typeface="Glacial Indifference Bold"/>
                <a:sym typeface="Glacial Indifference Bold"/>
              </a:rPr>
              <a:t>PENINGKATAN ENDURANS</a:t>
            </a:r>
          </a:p>
        </p:txBody>
      </p:sp>
      <p:grpSp>
        <p:nvGrpSpPr>
          <p:cNvPr name="Group 13" id="13"/>
          <p:cNvGrpSpPr/>
          <p:nvPr/>
        </p:nvGrpSpPr>
        <p:grpSpPr>
          <a:xfrm rot="0">
            <a:off x="9144000" y="2253124"/>
            <a:ext cx="7401140" cy="1066828"/>
            <a:chOff x="0" y="0"/>
            <a:chExt cx="2332667" cy="336239"/>
          </a:xfrm>
        </p:grpSpPr>
        <p:sp>
          <p:nvSpPr>
            <p:cNvPr name="Freeform 14" id="14"/>
            <p:cNvSpPr/>
            <p:nvPr/>
          </p:nvSpPr>
          <p:spPr>
            <a:xfrm flipH="false" flipV="false" rot="0">
              <a:off x="0" y="0"/>
              <a:ext cx="2332668" cy="336239"/>
            </a:xfrm>
            <a:custGeom>
              <a:avLst/>
              <a:gdLst/>
              <a:ahLst/>
              <a:cxnLst/>
              <a:rect r="r" b="b" t="t" l="l"/>
              <a:pathLst>
                <a:path h="336239" w="2332668">
                  <a:moveTo>
                    <a:pt x="20921" y="0"/>
                  </a:moveTo>
                  <a:lnTo>
                    <a:pt x="2311747" y="0"/>
                  </a:lnTo>
                  <a:cubicBezTo>
                    <a:pt x="2323301" y="0"/>
                    <a:pt x="2332668" y="9367"/>
                    <a:pt x="2332668" y="20921"/>
                  </a:cubicBezTo>
                  <a:lnTo>
                    <a:pt x="2332668" y="315318"/>
                  </a:lnTo>
                  <a:cubicBezTo>
                    <a:pt x="2332668" y="326873"/>
                    <a:pt x="2323301" y="336239"/>
                    <a:pt x="2311747" y="336239"/>
                  </a:cubicBezTo>
                  <a:lnTo>
                    <a:pt x="20921" y="336239"/>
                  </a:lnTo>
                  <a:cubicBezTo>
                    <a:pt x="9367" y="336239"/>
                    <a:pt x="0" y="326873"/>
                    <a:pt x="0" y="315318"/>
                  </a:cubicBezTo>
                  <a:lnTo>
                    <a:pt x="0" y="20921"/>
                  </a:lnTo>
                  <a:cubicBezTo>
                    <a:pt x="0" y="9367"/>
                    <a:pt x="9367" y="0"/>
                    <a:pt x="20921" y="0"/>
                  </a:cubicBezTo>
                  <a:close/>
                </a:path>
              </a:pathLst>
            </a:custGeom>
            <a:solidFill>
              <a:srgbClr val="085138"/>
            </a:solidFill>
          </p:spPr>
        </p:sp>
        <p:sp>
          <p:nvSpPr>
            <p:cNvPr name="TextBox 15" id="15"/>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9144000" y="3492585"/>
            <a:ext cx="7401140" cy="1066828"/>
            <a:chOff x="0" y="0"/>
            <a:chExt cx="2332667" cy="336239"/>
          </a:xfrm>
        </p:grpSpPr>
        <p:sp>
          <p:nvSpPr>
            <p:cNvPr name="Freeform 17" id="17"/>
            <p:cNvSpPr/>
            <p:nvPr/>
          </p:nvSpPr>
          <p:spPr>
            <a:xfrm flipH="false" flipV="false" rot="0">
              <a:off x="0" y="0"/>
              <a:ext cx="2332668" cy="336239"/>
            </a:xfrm>
            <a:custGeom>
              <a:avLst/>
              <a:gdLst/>
              <a:ahLst/>
              <a:cxnLst/>
              <a:rect r="r" b="b" t="t" l="l"/>
              <a:pathLst>
                <a:path h="336239" w="2332668">
                  <a:moveTo>
                    <a:pt x="20921" y="0"/>
                  </a:moveTo>
                  <a:lnTo>
                    <a:pt x="2311747" y="0"/>
                  </a:lnTo>
                  <a:cubicBezTo>
                    <a:pt x="2323301" y="0"/>
                    <a:pt x="2332668" y="9367"/>
                    <a:pt x="2332668" y="20921"/>
                  </a:cubicBezTo>
                  <a:lnTo>
                    <a:pt x="2332668" y="315318"/>
                  </a:lnTo>
                  <a:cubicBezTo>
                    <a:pt x="2332668" y="326873"/>
                    <a:pt x="2323301" y="336239"/>
                    <a:pt x="2311747" y="336239"/>
                  </a:cubicBezTo>
                  <a:lnTo>
                    <a:pt x="20921" y="336239"/>
                  </a:lnTo>
                  <a:cubicBezTo>
                    <a:pt x="9367" y="336239"/>
                    <a:pt x="0" y="326873"/>
                    <a:pt x="0" y="315318"/>
                  </a:cubicBezTo>
                  <a:lnTo>
                    <a:pt x="0" y="20921"/>
                  </a:lnTo>
                  <a:cubicBezTo>
                    <a:pt x="0" y="9367"/>
                    <a:pt x="9367" y="0"/>
                    <a:pt x="20921" y="0"/>
                  </a:cubicBezTo>
                  <a:close/>
                </a:path>
              </a:pathLst>
            </a:custGeom>
            <a:solidFill>
              <a:srgbClr val="085138"/>
            </a:solidFill>
          </p:spPr>
        </p:sp>
        <p:sp>
          <p:nvSpPr>
            <p:cNvPr name="TextBox 18" id="18"/>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9144000" y="4732045"/>
            <a:ext cx="7401140" cy="1066828"/>
            <a:chOff x="0" y="0"/>
            <a:chExt cx="2332667" cy="336239"/>
          </a:xfrm>
        </p:grpSpPr>
        <p:sp>
          <p:nvSpPr>
            <p:cNvPr name="Freeform 20" id="20"/>
            <p:cNvSpPr/>
            <p:nvPr/>
          </p:nvSpPr>
          <p:spPr>
            <a:xfrm flipH="false" flipV="false" rot="0">
              <a:off x="0" y="0"/>
              <a:ext cx="2332668" cy="336239"/>
            </a:xfrm>
            <a:custGeom>
              <a:avLst/>
              <a:gdLst/>
              <a:ahLst/>
              <a:cxnLst/>
              <a:rect r="r" b="b" t="t" l="l"/>
              <a:pathLst>
                <a:path h="336239" w="2332668">
                  <a:moveTo>
                    <a:pt x="20921" y="0"/>
                  </a:moveTo>
                  <a:lnTo>
                    <a:pt x="2311747" y="0"/>
                  </a:lnTo>
                  <a:cubicBezTo>
                    <a:pt x="2323301" y="0"/>
                    <a:pt x="2332668" y="9367"/>
                    <a:pt x="2332668" y="20921"/>
                  </a:cubicBezTo>
                  <a:lnTo>
                    <a:pt x="2332668" y="315318"/>
                  </a:lnTo>
                  <a:cubicBezTo>
                    <a:pt x="2332668" y="326873"/>
                    <a:pt x="2323301" y="336239"/>
                    <a:pt x="2311747" y="336239"/>
                  </a:cubicBezTo>
                  <a:lnTo>
                    <a:pt x="20921" y="336239"/>
                  </a:lnTo>
                  <a:cubicBezTo>
                    <a:pt x="9367" y="336239"/>
                    <a:pt x="0" y="326873"/>
                    <a:pt x="0" y="315318"/>
                  </a:cubicBezTo>
                  <a:lnTo>
                    <a:pt x="0" y="20921"/>
                  </a:lnTo>
                  <a:cubicBezTo>
                    <a:pt x="0" y="9367"/>
                    <a:pt x="9367" y="0"/>
                    <a:pt x="20921" y="0"/>
                  </a:cubicBezTo>
                  <a:close/>
                </a:path>
              </a:pathLst>
            </a:custGeom>
            <a:solidFill>
              <a:srgbClr val="085138"/>
            </a:solidFill>
          </p:spPr>
        </p:sp>
        <p:sp>
          <p:nvSpPr>
            <p:cNvPr name="TextBox 21" id="21"/>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9144000" y="5973982"/>
            <a:ext cx="7401140" cy="1066828"/>
            <a:chOff x="0" y="0"/>
            <a:chExt cx="2332667" cy="336239"/>
          </a:xfrm>
        </p:grpSpPr>
        <p:sp>
          <p:nvSpPr>
            <p:cNvPr name="Freeform 23" id="23"/>
            <p:cNvSpPr/>
            <p:nvPr/>
          </p:nvSpPr>
          <p:spPr>
            <a:xfrm flipH="false" flipV="false" rot="0">
              <a:off x="0" y="0"/>
              <a:ext cx="2332668" cy="336239"/>
            </a:xfrm>
            <a:custGeom>
              <a:avLst/>
              <a:gdLst/>
              <a:ahLst/>
              <a:cxnLst/>
              <a:rect r="r" b="b" t="t" l="l"/>
              <a:pathLst>
                <a:path h="336239" w="2332668">
                  <a:moveTo>
                    <a:pt x="20921" y="0"/>
                  </a:moveTo>
                  <a:lnTo>
                    <a:pt x="2311747" y="0"/>
                  </a:lnTo>
                  <a:cubicBezTo>
                    <a:pt x="2323301" y="0"/>
                    <a:pt x="2332668" y="9367"/>
                    <a:pt x="2332668" y="20921"/>
                  </a:cubicBezTo>
                  <a:lnTo>
                    <a:pt x="2332668" y="315318"/>
                  </a:lnTo>
                  <a:cubicBezTo>
                    <a:pt x="2332668" y="326873"/>
                    <a:pt x="2323301" y="336239"/>
                    <a:pt x="2311747" y="336239"/>
                  </a:cubicBezTo>
                  <a:lnTo>
                    <a:pt x="20921" y="336239"/>
                  </a:lnTo>
                  <a:cubicBezTo>
                    <a:pt x="9367" y="336239"/>
                    <a:pt x="0" y="326873"/>
                    <a:pt x="0" y="315318"/>
                  </a:cubicBezTo>
                  <a:lnTo>
                    <a:pt x="0" y="20921"/>
                  </a:lnTo>
                  <a:cubicBezTo>
                    <a:pt x="0" y="9367"/>
                    <a:pt x="9367" y="0"/>
                    <a:pt x="20921" y="0"/>
                  </a:cubicBezTo>
                  <a:close/>
                </a:path>
              </a:pathLst>
            </a:custGeom>
            <a:solidFill>
              <a:srgbClr val="085138"/>
            </a:solidFill>
          </p:spPr>
        </p:sp>
        <p:sp>
          <p:nvSpPr>
            <p:cNvPr name="TextBox 24" id="24"/>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sp>
        <p:nvSpPr>
          <p:cNvPr name="Freeform 25" id="25"/>
          <p:cNvSpPr/>
          <p:nvPr/>
        </p:nvSpPr>
        <p:spPr>
          <a:xfrm flipH="false" flipV="false" rot="0">
            <a:off x="9540995" y="2455689"/>
            <a:ext cx="644735" cy="650153"/>
          </a:xfrm>
          <a:custGeom>
            <a:avLst/>
            <a:gdLst/>
            <a:ahLst/>
            <a:cxnLst/>
            <a:rect r="r" b="b" t="t" l="l"/>
            <a:pathLst>
              <a:path h="650153" w="644735">
                <a:moveTo>
                  <a:pt x="0" y="0"/>
                </a:moveTo>
                <a:lnTo>
                  <a:pt x="644735" y="0"/>
                </a:lnTo>
                <a:lnTo>
                  <a:pt x="644735" y="650153"/>
                </a:lnTo>
                <a:lnTo>
                  <a:pt x="0" y="6501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6" id="26"/>
          <p:cNvSpPr/>
          <p:nvPr/>
        </p:nvSpPr>
        <p:spPr>
          <a:xfrm flipH="false" flipV="false" rot="0">
            <a:off x="9540995" y="3717564"/>
            <a:ext cx="644735" cy="650153"/>
          </a:xfrm>
          <a:custGeom>
            <a:avLst/>
            <a:gdLst/>
            <a:ahLst/>
            <a:cxnLst/>
            <a:rect r="r" b="b" t="t" l="l"/>
            <a:pathLst>
              <a:path h="650153" w="644735">
                <a:moveTo>
                  <a:pt x="0" y="0"/>
                </a:moveTo>
                <a:lnTo>
                  <a:pt x="644735" y="0"/>
                </a:lnTo>
                <a:lnTo>
                  <a:pt x="644735" y="650153"/>
                </a:lnTo>
                <a:lnTo>
                  <a:pt x="0" y="6501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7" id="27"/>
          <p:cNvSpPr/>
          <p:nvPr/>
        </p:nvSpPr>
        <p:spPr>
          <a:xfrm flipH="false" flipV="false" rot="0">
            <a:off x="9540995" y="4957025"/>
            <a:ext cx="644735" cy="650153"/>
          </a:xfrm>
          <a:custGeom>
            <a:avLst/>
            <a:gdLst/>
            <a:ahLst/>
            <a:cxnLst/>
            <a:rect r="r" b="b" t="t" l="l"/>
            <a:pathLst>
              <a:path h="650153" w="644735">
                <a:moveTo>
                  <a:pt x="0" y="0"/>
                </a:moveTo>
                <a:lnTo>
                  <a:pt x="644735" y="0"/>
                </a:lnTo>
                <a:lnTo>
                  <a:pt x="644735" y="650153"/>
                </a:lnTo>
                <a:lnTo>
                  <a:pt x="0" y="6501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8" id="28"/>
          <p:cNvSpPr/>
          <p:nvPr/>
        </p:nvSpPr>
        <p:spPr>
          <a:xfrm flipH="false" flipV="false" rot="0">
            <a:off x="9540995" y="6198961"/>
            <a:ext cx="644735" cy="650153"/>
          </a:xfrm>
          <a:custGeom>
            <a:avLst/>
            <a:gdLst/>
            <a:ahLst/>
            <a:cxnLst/>
            <a:rect r="r" b="b" t="t" l="l"/>
            <a:pathLst>
              <a:path h="650153" w="644735">
                <a:moveTo>
                  <a:pt x="0" y="0"/>
                </a:moveTo>
                <a:lnTo>
                  <a:pt x="644735" y="0"/>
                </a:lnTo>
                <a:lnTo>
                  <a:pt x="644735" y="650153"/>
                </a:lnTo>
                <a:lnTo>
                  <a:pt x="0" y="6501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9" id="29"/>
          <p:cNvSpPr txBox="true"/>
          <p:nvPr/>
        </p:nvSpPr>
        <p:spPr>
          <a:xfrm rot="0">
            <a:off x="10488373" y="2511662"/>
            <a:ext cx="6056767" cy="399897"/>
          </a:xfrm>
          <a:prstGeom prst="rect">
            <a:avLst/>
          </a:prstGeom>
        </p:spPr>
        <p:txBody>
          <a:bodyPr anchor="t" rtlCol="false" tIns="0" lIns="0" bIns="0" rIns="0">
            <a:spAutoFit/>
          </a:bodyPr>
          <a:lstStyle/>
          <a:p>
            <a:pPr algn="l">
              <a:lnSpc>
                <a:spcPts val="3158"/>
              </a:lnSpc>
            </a:pPr>
            <a:r>
              <a:rPr lang="en-US" sz="2256" b="true">
                <a:solidFill>
                  <a:srgbClr val="FFFFFF"/>
                </a:solidFill>
                <a:latin typeface="Roboto Bold"/>
                <a:ea typeface="Roboto Bold"/>
                <a:cs typeface="Roboto Bold"/>
                <a:sym typeface="Roboto Bold"/>
              </a:rPr>
              <a:t>Monitoring Oleh Tim Medis</a:t>
            </a:r>
          </a:p>
        </p:txBody>
      </p:sp>
      <p:grpSp>
        <p:nvGrpSpPr>
          <p:cNvPr name="Group 30" id="30"/>
          <p:cNvGrpSpPr/>
          <p:nvPr/>
        </p:nvGrpSpPr>
        <p:grpSpPr>
          <a:xfrm rot="0">
            <a:off x="9144000" y="7217595"/>
            <a:ext cx="7401140" cy="1066828"/>
            <a:chOff x="0" y="0"/>
            <a:chExt cx="2332667" cy="336239"/>
          </a:xfrm>
        </p:grpSpPr>
        <p:sp>
          <p:nvSpPr>
            <p:cNvPr name="Freeform 31" id="31"/>
            <p:cNvSpPr/>
            <p:nvPr/>
          </p:nvSpPr>
          <p:spPr>
            <a:xfrm flipH="false" flipV="false" rot="0">
              <a:off x="0" y="0"/>
              <a:ext cx="2332668" cy="336239"/>
            </a:xfrm>
            <a:custGeom>
              <a:avLst/>
              <a:gdLst/>
              <a:ahLst/>
              <a:cxnLst/>
              <a:rect r="r" b="b" t="t" l="l"/>
              <a:pathLst>
                <a:path h="336239" w="2332668">
                  <a:moveTo>
                    <a:pt x="20921" y="0"/>
                  </a:moveTo>
                  <a:lnTo>
                    <a:pt x="2311747" y="0"/>
                  </a:lnTo>
                  <a:cubicBezTo>
                    <a:pt x="2323301" y="0"/>
                    <a:pt x="2332668" y="9367"/>
                    <a:pt x="2332668" y="20921"/>
                  </a:cubicBezTo>
                  <a:lnTo>
                    <a:pt x="2332668" y="315318"/>
                  </a:lnTo>
                  <a:cubicBezTo>
                    <a:pt x="2332668" y="326873"/>
                    <a:pt x="2323301" y="336239"/>
                    <a:pt x="2311747" y="336239"/>
                  </a:cubicBezTo>
                  <a:lnTo>
                    <a:pt x="20921" y="336239"/>
                  </a:lnTo>
                  <a:cubicBezTo>
                    <a:pt x="9367" y="336239"/>
                    <a:pt x="0" y="326873"/>
                    <a:pt x="0" y="315318"/>
                  </a:cubicBezTo>
                  <a:lnTo>
                    <a:pt x="0" y="20921"/>
                  </a:lnTo>
                  <a:cubicBezTo>
                    <a:pt x="0" y="9367"/>
                    <a:pt x="9367" y="0"/>
                    <a:pt x="20921" y="0"/>
                  </a:cubicBezTo>
                  <a:close/>
                </a:path>
              </a:pathLst>
            </a:custGeom>
            <a:solidFill>
              <a:srgbClr val="085138"/>
            </a:solidFill>
          </p:spPr>
        </p:sp>
        <p:sp>
          <p:nvSpPr>
            <p:cNvPr name="TextBox 32" id="32"/>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sp>
        <p:nvSpPr>
          <p:cNvPr name="Freeform 33" id="33"/>
          <p:cNvSpPr/>
          <p:nvPr/>
        </p:nvSpPr>
        <p:spPr>
          <a:xfrm flipH="false" flipV="false" rot="0">
            <a:off x="9540995" y="7442574"/>
            <a:ext cx="644735" cy="650153"/>
          </a:xfrm>
          <a:custGeom>
            <a:avLst/>
            <a:gdLst/>
            <a:ahLst/>
            <a:cxnLst/>
            <a:rect r="r" b="b" t="t" l="l"/>
            <a:pathLst>
              <a:path h="650153" w="644735">
                <a:moveTo>
                  <a:pt x="0" y="0"/>
                </a:moveTo>
                <a:lnTo>
                  <a:pt x="644735" y="0"/>
                </a:lnTo>
                <a:lnTo>
                  <a:pt x="644735" y="650153"/>
                </a:lnTo>
                <a:lnTo>
                  <a:pt x="0" y="6501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34" id="34"/>
          <p:cNvGrpSpPr/>
          <p:nvPr/>
        </p:nvGrpSpPr>
        <p:grpSpPr>
          <a:xfrm rot="0">
            <a:off x="9144000" y="8480319"/>
            <a:ext cx="7401140" cy="1066828"/>
            <a:chOff x="0" y="0"/>
            <a:chExt cx="2332667" cy="336239"/>
          </a:xfrm>
        </p:grpSpPr>
        <p:sp>
          <p:nvSpPr>
            <p:cNvPr name="Freeform 35" id="35"/>
            <p:cNvSpPr/>
            <p:nvPr/>
          </p:nvSpPr>
          <p:spPr>
            <a:xfrm flipH="false" flipV="false" rot="0">
              <a:off x="0" y="0"/>
              <a:ext cx="2332668" cy="336239"/>
            </a:xfrm>
            <a:custGeom>
              <a:avLst/>
              <a:gdLst/>
              <a:ahLst/>
              <a:cxnLst/>
              <a:rect r="r" b="b" t="t" l="l"/>
              <a:pathLst>
                <a:path h="336239" w="2332668">
                  <a:moveTo>
                    <a:pt x="20921" y="0"/>
                  </a:moveTo>
                  <a:lnTo>
                    <a:pt x="2311747" y="0"/>
                  </a:lnTo>
                  <a:cubicBezTo>
                    <a:pt x="2323301" y="0"/>
                    <a:pt x="2332668" y="9367"/>
                    <a:pt x="2332668" y="20921"/>
                  </a:cubicBezTo>
                  <a:lnTo>
                    <a:pt x="2332668" y="315318"/>
                  </a:lnTo>
                  <a:cubicBezTo>
                    <a:pt x="2332668" y="326873"/>
                    <a:pt x="2323301" y="336239"/>
                    <a:pt x="2311747" y="336239"/>
                  </a:cubicBezTo>
                  <a:lnTo>
                    <a:pt x="20921" y="336239"/>
                  </a:lnTo>
                  <a:cubicBezTo>
                    <a:pt x="9367" y="336239"/>
                    <a:pt x="0" y="326873"/>
                    <a:pt x="0" y="315318"/>
                  </a:cubicBezTo>
                  <a:lnTo>
                    <a:pt x="0" y="20921"/>
                  </a:lnTo>
                  <a:cubicBezTo>
                    <a:pt x="0" y="9367"/>
                    <a:pt x="9367" y="0"/>
                    <a:pt x="20921" y="0"/>
                  </a:cubicBezTo>
                  <a:close/>
                </a:path>
              </a:pathLst>
            </a:custGeom>
            <a:solidFill>
              <a:srgbClr val="085138"/>
            </a:solidFill>
          </p:spPr>
        </p:sp>
        <p:sp>
          <p:nvSpPr>
            <p:cNvPr name="TextBox 36" id="36"/>
            <p:cNvSpPr txBox="true"/>
            <p:nvPr/>
          </p:nvSpPr>
          <p:spPr>
            <a:xfrm>
              <a:off x="0" y="-38100"/>
              <a:ext cx="2332667" cy="374339"/>
            </a:xfrm>
            <a:prstGeom prst="rect">
              <a:avLst/>
            </a:prstGeom>
          </p:spPr>
          <p:txBody>
            <a:bodyPr anchor="ctr" rtlCol="false" tIns="50800" lIns="50800" bIns="50800" rIns="50800"/>
            <a:lstStyle/>
            <a:p>
              <a:pPr algn="ctr">
                <a:lnSpc>
                  <a:spcPts val="2659"/>
                </a:lnSpc>
              </a:pPr>
            </a:p>
          </p:txBody>
        </p:sp>
      </p:grpSp>
      <p:sp>
        <p:nvSpPr>
          <p:cNvPr name="Freeform 37" id="37"/>
          <p:cNvSpPr/>
          <p:nvPr/>
        </p:nvSpPr>
        <p:spPr>
          <a:xfrm flipH="false" flipV="false" rot="0">
            <a:off x="9540995" y="8705299"/>
            <a:ext cx="644735" cy="650153"/>
          </a:xfrm>
          <a:custGeom>
            <a:avLst/>
            <a:gdLst/>
            <a:ahLst/>
            <a:cxnLst/>
            <a:rect r="r" b="b" t="t" l="l"/>
            <a:pathLst>
              <a:path h="650153" w="644735">
                <a:moveTo>
                  <a:pt x="0" y="0"/>
                </a:moveTo>
                <a:lnTo>
                  <a:pt x="644735" y="0"/>
                </a:lnTo>
                <a:lnTo>
                  <a:pt x="644735" y="650152"/>
                </a:lnTo>
                <a:lnTo>
                  <a:pt x="0" y="6501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38" id="38"/>
          <p:cNvSpPr txBox="true"/>
          <p:nvPr/>
        </p:nvSpPr>
        <p:spPr>
          <a:xfrm rot="0">
            <a:off x="9144000" y="1171720"/>
            <a:ext cx="6297308" cy="563879"/>
          </a:xfrm>
          <a:prstGeom prst="rect">
            <a:avLst/>
          </a:prstGeom>
        </p:spPr>
        <p:txBody>
          <a:bodyPr anchor="t" rtlCol="false" tIns="0" lIns="0" bIns="0" rIns="0">
            <a:spAutoFit/>
          </a:bodyPr>
          <a:lstStyle/>
          <a:p>
            <a:pPr algn="l">
              <a:lnSpc>
                <a:spcPts val="4620"/>
              </a:lnSpc>
            </a:pPr>
            <a:r>
              <a:rPr lang="en-US" sz="3300" b="true">
                <a:solidFill>
                  <a:srgbClr val="085138"/>
                </a:solidFill>
                <a:latin typeface="Glacial Indifference Bold"/>
                <a:ea typeface="Glacial Indifference Bold"/>
                <a:cs typeface="Glacial Indifference Bold"/>
                <a:sym typeface="Glacial Indifference Bold"/>
              </a:rPr>
              <a:t>FITUR – FITUR UTAMA HI WATCH</a:t>
            </a:r>
          </a:p>
        </p:txBody>
      </p:sp>
      <p:sp>
        <p:nvSpPr>
          <p:cNvPr name="TextBox 39" id="39"/>
          <p:cNvSpPr txBox="true"/>
          <p:nvPr/>
        </p:nvSpPr>
        <p:spPr>
          <a:xfrm rot="0">
            <a:off x="10488373" y="3814117"/>
            <a:ext cx="6056767" cy="399897"/>
          </a:xfrm>
          <a:prstGeom prst="rect">
            <a:avLst/>
          </a:prstGeom>
        </p:spPr>
        <p:txBody>
          <a:bodyPr anchor="t" rtlCol="false" tIns="0" lIns="0" bIns="0" rIns="0">
            <a:spAutoFit/>
          </a:bodyPr>
          <a:lstStyle/>
          <a:p>
            <a:pPr algn="l">
              <a:lnSpc>
                <a:spcPts val="3158"/>
              </a:lnSpc>
            </a:pPr>
            <a:r>
              <a:rPr lang="en-US" sz="2256" b="true">
                <a:solidFill>
                  <a:srgbClr val="FFFFFF"/>
                </a:solidFill>
                <a:latin typeface="Roboto Bold"/>
                <a:ea typeface="Roboto Bold"/>
                <a:cs typeface="Roboto Bold"/>
                <a:sym typeface="Roboto Bold"/>
              </a:rPr>
              <a:t>SOS Button</a:t>
            </a:r>
          </a:p>
        </p:txBody>
      </p:sp>
      <p:sp>
        <p:nvSpPr>
          <p:cNvPr name="TextBox 40" id="40"/>
          <p:cNvSpPr txBox="true"/>
          <p:nvPr/>
        </p:nvSpPr>
        <p:spPr>
          <a:xfrm rot="0">
            <a:off x="10488373" y="5116572"/>
            <a:ext cx="6056767" cy="399897"/>
          </a:xfrm>
          <a:prstGeom prst="rect">
            <a:avLst/>
          </a:prstGeom>
        </p:spPr>
        <p:txBody>
          <a:bodyPr anchor="t" rtlCol="false" tIns="0" lIns="0" bIns="0" rIns="0">
            <a:spAutoFit/>
          </a:bodyPr>
          <a:lstStyle/>
          <a:p>
            <a:pPr algn="l">
              <a:lnSpc>
                <a:spcPts val="3158"/>
              </a:lnSpc>
            </a:pPr>
            <a:r>
              <a:rPr lang="en-US" sz="2256" b="true">
                <a:solidFill>
                  <a:srgbClr val="FFFFFF"/>
                </a:solidFill>
                <a:latin typeface="Roboto Bold"/>
                <a:ea typeface="Roboto Bold"/>
                <a:cs typeface="Roboto Bold"/>
                <a:sym typeface="Roboto Bold"/>
              </a:rPr>
              <a:t>GPS &amp; LBS</a:t>
            </a:r>
          </a:p>
        </p:txBody>
      </p:sp>
      <p:sp>
        <p:nvSpPr>
          <p:cNvPr name="TextBox 41" id="41"/>
          <p:cNvSpPr txBox="true"/>
          <p:nvPr/>
        </p:nvSpPr>
        <p:spPr>
          <a:xfrm rot="0">
            <a:off x="10488373" y="6322748"/>
            <a:ext cx="6056767" cy="399897"/>
          </a:xfrm>
          <a:prstGeom prst="rect">
            <a:avLst/>
          </a:prstGeom>
        </p:spPr>
        <p:txBody>
          <a:bodyPr anchor="t" rtlCol="false" tIns="0" lIns="0" bIns="0" rIns="0">
            <a:spAutoFit/>
          </a:bodyPr>
          <a:lstStyle/>
          <a:p>
            <a:pPr algn="l">
              <a:lnSpc>
                <a:spcPts val="3158"/>
              </a:lnSpc>
            </a:pPr>
            <a:r>
              <a:rPr lang="en-US" sz="2256" b="true">
                <a:solidFill>
                  <a:srgbClr val="FFFFFF"/>
                </a:solidFill>
                <a:latin typeface="Roboto Bold"/>
                <a:ea typeface="Roboto Bold"/>
                <a:cs typeface="Roboto Bold"/>
                <a:sym typeface="Roboto Bold"/>
              </a:rPr>
              <a:t>Pedometer</a:t>
            </a:r>
          </a:p>
        </p:txBody>
      </p:sp>
      <p:sp>
        <p:nvSpPr>
          <p:cNvPr name="TextBox 42" id="42"/>
          <p:cNvSpPr txBox="true"/>
          <p:nvPr/>
        </p:nvSpPr>
        <p:spPr>
          <a:xfrm rot="0">
            <a:off x="10488373" y="7528925"/>
            <a:ext cx="6056767" cy="399897"/>
          </a:xfrm>
          <a:prstGeom prst="rect">
            <a:avLst/>
          </a:prstGeom>
        </p:spPr>
        <p:txBody>
          <a:bodyPr anchor="t" rtlCol="false" tIns="0" lIns="0" bIns="0" rIns="0">
            <a:spAutoFit/>
          </a:bodyPr>
          <a:lstStyle/>
          <a:p>
            <a:pPr algn="l">
              <a:lnSpc>
                <a:spcPts val="3158"/>
              </a:lnSpc>
            </a:pPr>
            <a:r>
              <a:rPr lang="en-US" sz="2256" b="true">
                <a:solidFill>
                  <a:srgbClr val="FFFFFF"/>
                </a:solidFill>
                <a:latin typeface="Roboto Bold"/>
                <a:ea typeface="Roboto Bold"/>
                <a:cs typeface="Roboto Bold"/>
                <a:sym typeface="Roboto Bold"/>
              </a:rPr>
              <a:t>Tes Kebugaran</a:t>
            </a:r>
          </a:p>
        </p:txBody>
      </p:sp>
      <p:sp>
        <p:nvSpPr>
          <p:cNvPr name="TextBox 43" id="43"/>
          <p:cNvSpPr txBox="true"/>
          <p:nvPr/>
        </p:nvSpPr>
        <p:spPr>
          <a:xfrm rot="0">
            <a:off x="10488373" y="8735101"/>
            <a:ext cx="6056767" cy="399897"/>
          </a:xfrm>
          <a:prstGeom prst="rect">
            <a:avLst/>
          </a:prstGeom>
        </p:spPr>
        <p:txBody>
          <a:bodyPr anchor="t" rtlCol="false" tIns="0" lIns="0" bIns="0" rIns="0">
            <a:spAutoFit/>
          </a:bodyPr>
          <a:lstStyle/>
          <a:p>
            <a:pPr algn="l">
              <a:lnSpc>
                <a:spcPts val="3158"/>
              </a:lnSpc>
            </a:pPr>
            <a:r>
              <a:rPr lang="en-US" sz="2256" b="true">
                <a:solidFill>
                  <a:srgbClr val="FFFFFF"/>
                </a:solidFill>
                <a:latin typeface="Roboto Bold"/>
                <a:ea typeface="Roboto Bold"/>
                <a:cs typeface="Roboto Bold"/>
                <a:sym typeface="Roboto Bold"/>
              </a:rPr>
              <a:t>Heart Rate Monitor</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738959" y="1911495"/>
            <a:ext cx="9166860" cy="6464011"/>
            <a:chOff x="0" y="0"/>
            <a:chExt cx="2414317" cy="1702455"/>
          </a:xfrm>
        </p:grpSpPr>
        <p:sp>
          <p:nvSpPr>
            <p:cNvPr name="Freeform 3" id="3"/>
            <p:cNvSpPr/>
            <p:nvPr/>
          </p:nvSpPr>
          <p:spPr>
            <a:xfrm flipH="false" flipV="false" rot="0">
              <a:off x="0" y="0"/>
              <a:ext cx="2414317" cy="1702455"/>
            </a:xfrm>
            <a:custGeom>
              <a:avLst/>
              <a:gdLst/>
              <a:ahLst/>
              <a:cxnLst/>
              <a:rect r="r" b="b" t="t" l="l"/>
              <a:pathLst>
                <a:path h="1702455" w="2414317">
                  <a:moveTo>
                    <a:pt x="0" y="0"/>
                  </a:moveTo>
                  <a:lnTo>
                    <a:pt x="2414317" y="0"/>
                  </a:lnTo>
                  <a:lnTo>
                    <a:pt x="2414317" y="1702455"/>
                  </a:lnTo>
                  <a:lnTo>
                    <a:pt x="0" y="1702455"/>
                  </a:lnTo>
                  <a:close/>
                </a:path>
              </a:pathLst>
            </a:custGeom>
            <a:solidFill>
              <a:srgbClr val="085138"/>
            </a:solidFill>
          </p:spPr>
        </p:sp>
        <p:sp>
          <p:nvSpPr>
            <p:cNvPr name="TextBox 4" id="4"/>
            <p:cNvSpPr txBox="true"/>
            <p:nvPr/>
          </p:nvSpPr>
          <p:spPr>
            <a:xfrm>
              <a:off x="0" y="0"/>
              <a:ext cx="2414317" cy="1702455"/>
            </a:xfrm>
            <a:prstGeom prst="rect">
              <a:avLst/>
            </a:prstGeom>
          </p:spPr>
          <p:txBody>
            <a:bodyPr anchor="ctr" rtlCol="false" tIns="50800" lIns="50800" bIns="50800" rIns="50800"/>
            <a:lstStyle/>
            <a:p>
              <a:pPr algn="ctr">
                <a:lnSpc>
                  <a:spcPts val="2160"/>
                </a:lnSpc>
              </a:pPr>
            </a:p>
          </p:txBody>
        </p:sp>
      </p:grpSp>
      <p:grpSp>
        <p:nvGrpSpPr>
          <p:cNvPr name="Group 5" id="5"/>
          <p:cNvGrpSpPr/>
          <p:nvPr/>
        </p:nvGrpSpPr>
        <p:grpSpPr>
          <a:xfrm rot="0">
            <a:off x="11036502" y="0"/>
            <a:ext cx="7251498" cy="10287000"/>
            <a:chOff x="0" y="0"/>
            <a:chExt cx="1909859" cy="2709333"/>
          </a:xfrm>
        </p:grpSpPr>
        <p:sp>
          <p:nvSpPr>
            <p:cNvPr name="Freeform 6" id="6"/>
            <p:cNvSpPr/>
            <p:nvPr/>
          </p:nvSpPr>
          <p:spPr>
            <a:xfrm flipH="false" flipV="false" rot="0">
              <a:off x="0" y="0"/>
              <a:ext cx="1909859" cy="2709333"/>
            </a:xfrm>
            <a:custGeom>
              <a:avLst/>
              <a:gdLst/>
              <a:ahLst/>
              <a:cxnLst/>
              <a:rect r="r" b="b" t="t" l="l"/>
              <a:pathLst>
                <a:path h="2709333" w="1909859">
                  <a:moveTo>
                    <a:pt x="0" y="0"/>
                  </a:moveTo>
                  <a:lnTo>
                    <a:pt x="1909859" y="0"/>
                  </a:lnTo>
                  <a:lnTo>
                    <a:pt x="1909859" y="2709333"/>
                  </a:lnTo>
                  <a:lnTo>
                    <a:pt x="0" y="2709333"/>
                  </a:lnTo>
                  <a:close/>
                </a:path>
              </a:pathLst>
            </a:custGeom>
            <a:solidFill>
              <a:srgbClr val="085138"/>
            </a:solidFill>
          </p:spPr>
        </p:sp>
        <p:sp>
          <p:nvSpPr>
            <p:cNvPr name="TextBox 7" id="7"/>
            <p:cNvSpPr txBox="true"/>
            <p:nvPr/>
          </p:nvSpPr>
          <p:spPr>
            <a:xfrm>
              <a:off x="0" y="0"/>
              <a:ext cx="1909859" cy="2709333"/>
            </a:xfrm>
            <a:prstGeom prst="rect">
              <a:avLst/>
            </a:prstGeom>
          </p:spPr>
          <p:txBody>
            <a:bodyPr anchor="ctr" rtlCol="false" tIns="50800" lIns="50800" bIns="50800" rIns="50800"/>
            <a:lstStyle/>
            <a:p>
              <a:pPr algn="ctr">
                <a:lnSpc>
                  <a:spcPts val="2160"/>
                </a:lnSpc>
              </a:pPr>
            </a:p>
          </p:txBody>
        </p:sp>
      </p:grpSp>
      <p:grpSp>
        <p:nvGrpSpPr>
          <p:cNvPr name="Group 8" id="8"/>
          <p:cNvGrpSpPr/>
          <p:nvPr/>
        </p:nvGrpSpPr>
        <p:grpSpPr>
          <a:xfrm rot="0">
            <a:off x="14662251" y="8657161"/>
            <a:ext cx="2597049" cy="682883"/>
            <a:chOff x="0" y="0"/>
            <a:chExt cx="1545567" cy="406400"/>
          </a:xfrm>
        </p:grpSpPr>
        <p:sp>
          <p:nvSpPr>
            <p:cNvPr name="Freeform 9" id="9"/>
            <p:cNvSpPr/>
            <p:nvPr/>
          </p:nvSpPr>
          <p:spPr>
            <a:xfrm flipH="false" flipV="false" rot="0">
              <a:off x="0" y="0"/>
              <a:ext cx="1545567" cy="406400"/>
            </a:xfrm>
            <a:custGeom>
              <a:avLst/>
              <a:gdLst/>
              <a:ahLst/>
              <a:cxnLst/>
              <a:rect r="r" b="b" t="t" l="l"/>
              <a:pathLst>
                <a:path h="406400" w="1545567">
                  <a:moveTo>
                    <a:pt x="1342367" y="0"/>
                  </a:moveTo>
                  <a:cubicBezTo>
                    <a:pt x="1454591" y="0"/>
                    <a:pt x="1545567" y="90976"/>
                    <a:pt x="1545567" y="203200"/>
                  </a:cubicBezTo>
                  <a:cubicBezTo>
                    <a:pt x="1545567" y="315424"/>
                    <a:pt x="1454591" y="406400"/>
                    <a:pt x="1342367" y="406400"/>
                  </a:cubicBezTo>
                  <a:lnTo>
                    <a:pt x="203200" y="406400"/>
                  </a:lnTo>
                  <a:cubicBezTo>
                    <a:pt x="90976" y="406400"/>
                    <a:pt x="0" y="315424"/>
                    <a:pt x="0" y="203200"/>
                  </a:cubicBezTo>
                  <a:cubicBezTo>
                    <a:pt x="0" y="90976"/>
                    <a:pt x="90976" y="0"/>
                    <a:pt x="203200" y="0"/>
                  </a:cubicBezTo>
                  <a:close/>
                </a:path>
              </a:pathLst>
            </a:custGeom>
            <a:solidFill>
              <a:srgbClr val="085138"/>
            </a:solidFill>
          </p:spPr>
        </p:sp>
        <p:sp>
          <p:nvSpPr>
            <p:cNvPr name="TextBox 10" id="10"/>
            <p:cNvSpPr txBox="true"/>
            <p:nvPr/>
          </p:nvSpPr>
          <p:spPr>
            <a:xfrm>
              <a:off x="0" y="0"/>
              <a:ext cx="1545567" cy="406400"/>
            </a:xfrm>
            <a:prstGeom prst="rect">
              <a:avLst/>
            </a:prstGeom>
          </p:spPr>
          <p:txBody>
            <a:bodyPr anchor="ctr" rtlCol="false" tIns="50800" lIns="50800" bIns="50800" rIns="50800"/>
            <a:lstStyle/>
            <a:p>
              <a:pPr algn="ctr">
                <a:lnSpc>
                  <a:spcPts val="2160"/>
                </a:lnSpc>
              </a:pPr>
            </a:p>
          </p:txBody>
        </p:sp>
      </p:grpSp>
      <p:grpSp>
        <p:nvGrpSpPr>
          <p:cNvPr name="Group 11" id="11"/>
          <p:cNvGrpSpPr/>
          <p:nvPr/>
        </p:nvGrpSpPr>
        <p:grpSpPr>
          <a:xfrm rot="0">
            <a:off x="11363980" y="414817"/>
            <a:ext cx="5354998" cy="1210927"/>
            <a:chOff x="0" y="0"/>
            <a:chExt cx="7139997" cy="1614570"/>
          </a:xfrm>
        </p:grpSpPr>
        <p:sp>
          <p:nvSpPr>
            <p:cNvPr name="Freeform 12" id="12"/>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2"/>
              <a:stretch>
                <a:fillRect l="0" t="0" r="0" b="0"/>
              </a:stretch>
            </a:blipFill>
          </p:spPr>
        </p:sp>
        <p:sp>
          <p:nvSpPr>
            <p:cNvPr name="TextBox 13" id="13"/>
            <p:cNvSpPr txBox="true"/>
            <p:nvPr/>
          </p:nvSpPr>
          <p:spPr>
            <a:xfrm rot="0">
              <a:off x="1851079" y="337051"/>
              <a:ext cx="5288917" cy="935688"/>
            </a:xfrm>
            <a:prstGeom prst="rect">
              <a:avLst/>
            </a:prstGeom>
          </p:spPr>
          <p:txBody>
            <a:bodyPr anchor="t" rtlCol="false" tIns="0" lIns="0" bIns="0" rIns="0">
              <a:spAutoFit/>
            </a:bodyPr>
            <a:lstStyle/>
            <a:p>
              <a:pPr algn="l">
                <a:lnSpc>
                  <a:spcPts val="1876"/>
                </a:lnSpc>
              </a:pPr>
              <a:r>
                <a:rPr lang="en-US" sz="1340" b="true">
                  <a:solidFill>
                    <a:srgbClr val="FFFFFF"/>
                  </a:solidFill>
                  <a:latin typeface="Raleway Heavy"/>
                  <a:ea typeface="Raleway Heavy"/>
                  <a:cs typeface="Raleway Heavy"/>
                  <a:sym typeface="Raleway Heavy"/>
                </a:rPr>
                <a:t>PENGURUS PUSAT</a:t>
              </a:r>
            </a:p>
            <a:p>
              <a:pPr algn="l">
                <a:lnSpc>
                  <a:spcPts val="1876"/>
                </a:lnSpc>
              </a:pPr>
              <a:r>
                <a:rPr lang="en-US" sz="1340" b="true">
                  <a:solidFill>
                    <a:srgbClr val="FFFFFF"/>
                  </a:solidFill>
                  <a:latin typeface="Raleway Heavy"/>
                  <a:ea typeface="Raleway Heavy"/>
                  <a:cs typeface="Raleway Heavy"/>
                  <a:sym typeface="Raleway Heavy"/>
                </a:rPr>
                <a:t>PERHIMPUNAN KEDOKTERAN HAJI INDONESIA</a:t>
              </a:r>
            </a:p>
            <a:p>
              <a:pPr algn="l">
                <a:lnSpc>
                  <a:spcPts val="1876"/>
                </a:lnSpc>
              </a:pPr>
              <a:r>
                <a:rPr lang="en-US" sz="1340" b="true">
                  <a:solidFill>
                    <a:srgbClr val="FFFFFF"/>
                  </a:solidFill>
                  <a:latin typeface="Raleway Heavy"/>
                  <a:ea typeface="Raleway Heavy"/>
                  <a:cs typeface="Raleway Heavy"/>
                  <a:sym typeface="Raleway Heavy"/>
                </a:rPr>
                <a:t>PP PERDOKHI</a:t>
              </a:r>
            </a:p>
          </p:txBody>
        </p:sp>
      </p:grpSp>
      <p:grpSp>
        <p:nvGrpSpPr>
          <p:cNvPr name="Group 14" id="14"/>
          <p:cNvGrpSpPr>
            <a:grpSpLocks noChangeAspect="true"/>
          </p:cNvGrpSpPr>
          <p:nvPr/>
        </p:nvGrpSpPr>
        <p:grpSpPr>
          <a:xfrm rot="0">
            <a:off x="1744377" y="922308"/>
            <a:ext cx="5003607" cy="8854621"/>
            <a:chOff x="0" y="0"/>
            <a:chExt cx="468630" cy="829310"/>
          </a:xfrm>
        </p:grpSpPr>
        <p:sp>
          <p:nvSpPr>
            <p:cNvPr name="Freeform 15" id="15"/>
            <p:cNvSpPr/>
            <p:nvPr/>
          </p:nvSpPr>
          <p:spPr>
            <a:xfrm flipH="false" flipV="false" rot="0">
              <a:off x="0" y="0"/>
              <a:ext cx="468630" cy="829310"/>
            </a:xfrm>
            <a:custGeom>
              <a:avLst/>
              <a:gdLst/>
              <a:ahLst/>
              <a:cxnLst/>
              <a:rect r="r" b="b" t="t" l="l"/>
              <a:pathLst>
                <a:path h="829310" w="468630">
                  <a:moveTo>
                    <a:pt x="436880" y="829310"/>
                  </a:moveTo>
                  <a:lnTo>
                    <a:pt x="31750" y="829310"/>
                  </a:lnTo>
                  <a:cubicBezTo>
                    <a:pt x="22860" y="829310"/>
                    <a:pt x="13970" y="824230"/>
                    <a:pt x="8890" y="816610"/>
                  </a:cubicBezTo>
                  <a:cubicBezTo>
                    <a:pt x="2540" y="810260"/>
                    <a:pt x="0" y="802640"/>
                    <a:pt x="0" y="792480"/>
                  </a:cubicBezTo>
                  <a:lnTo>
                    <a:pt x="0" y="33020"/>
                  </a:lnTo>
                  <a:cubicBezTo>
                    <a:pt x="0" y="13970"/>
                    <a:pt x="12700" y="0"/>
                    <a:pt x="30480" y="0"/>
                  </a:cubicBezTo>
                  <a:lnTo>
                    <a:pt x="438150" y="0"/>
                  </a:lnTo>
                  <a:cubicBezTo>
                    <a:pt x="454660" y="0"/>
                    <a:pt x="468630" y="15240"/>
                    <a:pt x="468630" y="34290"/>
                  </a:cubicBezTo>
                  <a:lnTo>
                    <a:pt x="468630" y="795020"/>
                  </a:lnTo>
                  <a:cubicBezTo>
                    <a:pt x="467360" y="814070"/>
                    <a:pt x="453390" y="829310"/>
                    <a:pt x="436880" y="829310"/>
                  </a:cubicBezTo>
                  <a:close/>
                  <a:moveTo>
                    <a:pt x="10160" y="810260"/>
                  </a:moveTo>
                  <a:cubicBezTo>
                    <a:pt x="15240" y="819150"/>
                    <a:pt x="22860" y="824230"/>
                    <a:pt x="31750" y="824230"/>
                  </a:cubicBezTo>
                  <a:lnTo>
                    <a:pt x="436880" y="824230"/>
                  </a:lnTo>
                  <a:cubicBezTo>
                    <a:pt x="450850" y="824230"/>
                    <a:pt x="462280" y="810260"/>
                    <a:pt x="462280" y="793750"/>
                  </a:cubicBezTo>
                  <a:lnTo>
                    <a:pt x="462280" y="34290"/>
                  </a:lnTo>
                  <a:cubicBezTo>
                    <a:pt x="462280" y="17780"/>
                    <a:pt x="450850" y="3810"/>
                    <a:pt x="436880" y="3810"/>
                  </a:cubicBezTo>
                  <a:lnTo>
                    <a:pt x="29210" y="3810"/>
                  </a:lnTo>
                  <a:cubicBezTo>
                    <a:pt x="15240" y="3810"/>
                    <a:pt x="3810" y="15240"/>
                    <a:pt x="3810" y="31750"/>
                  </a:cubicBezTo>
                  <a:lnTo>
                    <a:pt x="3810" y="792480"/>
                  </a:lnTo>
                  <a:cubicBezTo>
                    <a:pt x="5080" y="800100"/>
                    <a:pt x="6350" y="805180"/>
                    <a:pt x="10160" y="810260"/>
                  </a:cubicBezTo>
                  <a:close/>
                  <a:moveTo>
                    <a:pt x="436880" y="722630"/>
                  </a:moveTo>
                  <a:lnTo>
                    <a:pt x="31750" y="722630"/>
                  </a:lnTo>
                  <a:lnTo>
                    <a:pt x="31750" y="77470"/>
                  </a:lnTo>
                  <a:lnTo>
                    <a:pt x="436880" y="77470"/>
                  </a:lnTo>
                  <a:lnTo>
                    <a:pt x="436880" y="722630"/>
                  </a:lnTo>
                  <a:close/>
                  <a:moveTo>
                    <a:pt x="36830" y="718820"/>
                  </a:moveTo>
                  <a:lnTo>
                    <a:pt x="431800" y="718820"/>
                  </a:lnTo>
                  <a:lnTo>
                    <a:pt x="431800" y="83820"/>
                  </a:lnTo>
                  <a:lnTo>
                    <a:pt x="36830" y="83820"/>
                  </a:lnTo>
                  <a:lnTo>
                    <a:pt x="36830" y="718820"/>
                  </a:lnTo>
                  <a:close/>
                </a:path>
              </a:pathLst>
            </a:custGeom>
            <a:solidFill>
              <a:srgbClr val="332F30"/>
            </a:solidFill>
          </p:spPr>
        </p:sp>
        <p:sp>
          <p:nvSpPr>
            <p:cNvPr name="Freeform 16" id="16"/>
            <p:cNvSpPr/>
            <p:nvPr/>
          </p:nvSpPr>
          <p:spPr>
            <a:xfrm flipH="false" flipV="false" rot="0">
              <a:off x="1270" y="2540"/>
              <a:ext cx="463550" cy="825500"/>
            </a:xfrm>
            <a:custGeom>
              <a:avLst/>
              <a:gdLst/>
              <a:ahLst/>
              <a:cxnLst/>
              <a:rect r="r" b="b" t="t" l="l"/>
              <a:pathLst>
                <a:path h="825500" w="463550">
                  <a:moveTo>
                    <a:pt x="435610" y="0"/>
                  </a:moveTo>
                  <a:lnTo>
                    <a:pt x="27940" y="0"/>
                  </a:lnTo>
                  <a:cubicBezTo>
                    <a:pt x="12700" y="0"/>
                    <a:pt x="0" y="12700"/>
                    <a:pt x="0" y="30480"/>
                  </a:cubicBezTo>
                  <a:lnTo>
                    <a:pt x="0" y="791210"/>
                  </a:lnTo>
                  <a:cubicBezTo>
                    <a:pt x="0" y="800100"/>
                    <a:pt x="2540" y="807720"/>
                    <a:pt x="7620" y="814070"/>
                  </a:cubicBezTo>
                  <a:cubicBezTo>
                    <a:pt x="6350" y="812800"/>
                    <a:pt x="6350" y="811530"/>
                    <a:pt x="6350" y="810260"/>
                  </a:cubicBezTo>
                  <a:cubicBezTo>
                    <a:pt x="11430" y="819150"/>
                    <a:pt x="20320" y="825500"/>
                    <a:pt x="30480" y="825500"/>
                  </a:cubicBezTo>
                  <a:lnTo>
                    <a:pt x="434340" y="825500"/>
                  </a:lnTo>
                  <a:cubicBezTo>
                    <a:pt x="449580" y="825500"/>
                    <a:pt x="462280" y="811530"/>
                    <a:pt x="462280" y="793750"/>
                  </a:cubicBezTo>
                  <a:lnTo>
                    <a:pt x="462280" y="31750"/>
                  </a:lnTo>
                  <a:cubicBezTo>
                    <a:pt x="463550" y="13970"/>
                    <a:pt x="450850" y="0"/>
                    <a:pt x="435610" y="0"/>
                  </a:cubicBezTo>
                  <a:close/>
                  <a:moveTo>
                    <a:pt x="433070" y="717550"/>
                  </a:moveTo>
                  <a:lnTo>
                    <a:pt x="33020" y="717550"/>
                  </a:lnTo>
                  <a:lnTo>
                    <a:pt x="33020" y="77470"/>
                  </a:lnTo>
                  <a:lnTo>
                    <a:pt x="433070" y="77470"/>
                  </a:lnTo>
                  <a:lnTo>
                    <a:pt x="433070" y="717550"/>
                  </a:lnTo>
                  <a:close/>
                </a:path>
              </a:pathLst>
            </a:custGeom>
            <a:solidFill>
              <a:srgbClr val="000000"/>
            </a:solidFill>
          </p:spPr>
        </p:sp>
        <p:sp>
          <p:nvSpPr>
            <p:cNvPr name="Freeform 17" id="17"/>
            <p:cNvSpPr/>
            <p:nvPr/>
          </p:nvSpPr>
          <p:spPr>
            <a:xfrm flipH="false" flipV="false" rot="0">
              <a:off x="208280" y="754380"/>
              <a:ext cx="53340" cy="52070"/>
            </a:xfrm>
            <a:custGeom>
              <a:avLst/>
              <a:gdLst/>
              <a:ahLst/>
              <a:cxnLst/>
              <a:rect r="r" b="b" t="t" l="l"/>
              <a:pathLst>
                <a:path h="52070" w="53340">
                  <a:moveTo>
                    <a:pt x="26670" y="0"/>
                  </a:moveTo>
                  <a:cubicBezTo>
                    <a:pt x="12700" y="0"/>
                    <a:pt x="0" y="11430"/>
                    <a:pt x="0" y="26670"/>
                  </a:cubicBezTo>
                  <a:lnTo>
                    <a:pt x="0" y="31750"/>
                  </a:lnTo>
                  <a:lnTo>
                    <a:pt x="0" y="34290"/>
                  </a:lnTo>
                  <a:cubicBezTo>
                    <a:pt x="0" y="35560"/>
                    <a:pt x="0" y="36830"/>
                    <a:pt x="1270" y="36830"/>
                  </a:cubicBezTo>
                  <a:cubicBezTo>
                    <a:pt x="1270" y="36830"/>
                    <a:pt x="1270" y="38100"/>
                    <a:pt x="2540" y="38100"/>
                  </a:cubicBezTo>
                  <a:cubicBezTo>
                    <a:pt x="2540" y="39370"/>
                    <a:pt x="3810" y="39370"/>
                    <a:pt x="3810" y="40640"/>
                  </a:cubicBezTo>
                  <a:lnTo>
                    <a:pt x="5080" y="41910"/>
                  </a:lnTo>
                  <a:cubicBezTo>
                    <a:pt x="5080" y="43180"/>
                    <a:pt x="6350" y="43180"/>
                    <a:pt x="7620" y="44450"/>
                  </a:cubicBezTo>
                  <a:lnTo>
                    <a:pt x="8890" y="45720"/>
                  </a:lnTo>
                  <a:lnTo>
                    <a:pt x="11430" y="48260"/>
                  </a:lnTo>
                  <a:cubicBezTo>
                    <a:pt x="11430" y="48260"/>
                    <a:pt x="12700" y="48260"/>
                    <a:pt x="12700" y="49530"/>
                  </a:cubicBezTo>
                  <a:cubicBezTo>
                    <a:pt x="13970" y="49530"/>
                    <a:pt x="15240" y="50800"/>
                    <a:pt x="15240" y="50800"/>
                  </a:cubicBezTo>
                  <a:lnTo>
                    <a:pt x="16510" y="50800"/>
                  </a:lnTo>
                  <a:cubicBezTo>
                    <a:pt x="17780" y="50800"/>
                    <a:pt x="19050" y="52070"/>
                    <a:pt x="20320" y="52070"/>
                  </a:cubicBezTo>
                  <a:lnTo>
                    <a:pt x="21590" y="52070"/>
                  </a:lnTo>
                  <a:cubicBezTo>
                    <a:pt x="21590" y="52070"/>
                    <a:pt x="25400" y="52070"/>
                    <a:pt x="26670" y="52070"/>
                  </a:cubicBezTo>
                  <a:cubicBezTo>
                    <a:pt x="39370" y="52070"/>
                    <a:pt x="50800" y="43180"/>
                    <a:pt x="52070" y="31750"/>
                  </a:cubicBezTo>
                  <a:lnTo>
                    <a:pt x="52070" y="30480"/>
                  </a:lnTo>
                  <a:lnTo>
                    <a:pt x="52070" y="25400"/>
                  </a:lnTo>
                  <a:cubicBezTo>
                    <a:pt x="53340" y="11430"/>
                    <a:pt x="40640" y="0"/>
                    <a:pt x="26670" y="0"/>
                  </a:cubicBezTo>
                  <a:close/>
                </a:path>
              </a:pathLst>
            </a:custGeom>
            <a:solidFill>
              <a:srgbClr val="085138"/>
            </a:solidFill>
          </p:spPr>
        </p:sp>
        <p:sp>
          <p:nvSpPr>
            <p:cNvPr name="Freeform 18" id="18"/>
            <p:cNvSpPr/>
            <p:nvPr/>
          </p:nvSpPr>
          <p:spPr>
            <a:xfrm flipH="false" flipV="false" rot="0">
              <a:off x="184150" y="35560"/>
              <a:ext cx="100330" cy="7620"/>
            </a:xfrm>
            <a:custGeom>
              <a:avLst/>
              <a:gdLst/>
              <a:ahLst/>
              <a:cxnLst/>
              <a:rect r="r" b="b" t="t" l="l"/>
              <a:pathLst>
                <a:path h="7620" w="100330">
                  <a:moveTo>
                    <a:pt x="97790" y="1270"/>
                  </a:moveTo>
                  <a:lnTo>
                    <a:pt x="3810" y="1270"/>
                  </a:lnTo>
                  <a:cubicBezTo>
                    <a:pt x="2540" y="1270"/>
                    <a:pt x="1270" y="1270"/>
                    <a:pt x="0" y="0"/>
                  </a:cubicBezTo>
                  <a:cubicBezTo>
                    <a:pt x="1270" y="3810"/>
                    <a:pt x="3810" y="7620"/>
                    <a:pt x="6350" y="7620"/>
                  </a:cubicBezTo>
                  <a:lnTo>
                    <a:pt x="93980" y="7620"/>
                  </a:lnTo>
                  <a:cubicBezTo>
                    <a:pt x="96520" y="7620"/>
                    <a:pt x="99060" y="5080"/>
                    <a:pt x="100330" y="0"/>
                  </a:cubicBezTo>
                  <a:cubicBezTo>
                    <a:pt x="99060" y="1270"/>
                    <a:pt x="99060" y="1270"/>
                    <a:pt x="97790" y="1270"/>
                  </a:cubicBezTo>
                  <a:close/>
                </a:path>
              </a:pathLst>
            </a:custGeom>
            <a:solidFill>
              <a:srgbClr val="000000"/>
            </a:solidFill>
          </p:spPr>
        </p:sp>
        <p:sp>
          <p:nvSpPr>
            <p:cNvPr name="Freeform 19" id="19"/>
            <p:cNvSpPr/>
            <p:nvPr/>
          </p:nvSpPr>
          <p:spPr>
            <a:xfrm flipH="false" flipV="false" rot="0">
              <a:off x="25400" y="66040"/>
              <a:ext cx="417830" cy="669290"/>
            </a:xfrm>
            <a:custGeom>
              <a:avLst/>
              <a:gdLst/>
              <a:ahLst/>
              <a:cxnLst/>
              <a:rect r="r" b="b" t="t" l="l"/>
              <a:pathLst>
                <a:path h="669290" w="417830">
                  <a:moveTo>
                    <a:pt x="0" y="0"/>
                  </a:moveTo>
                  <a:lnTo>
                    <a:pt x="417830" y="0"/>
                  </a:lnTo>
                  <a:lnTo>
                    <a:pt x="417830" y="669290"/>
                  </a:lnTo>
                  <a:lnTo>
                    <a:pt x="0" y="669290"/>
                  </a:lnTo>
                  <a:close/>
                </a:path>
              </a:pathLst>
            </a:custGeom>
            <a:blipFill>
              <a:blip r:embed="rId3"/>
              <a:stretch>
                <a:fillRect l="0" t="-680" r="0" b="-680"/>
              </a:stretch>
            </a:blipFill>
          </p:spPr>
        </p:sp>
      </p:grpSp>
      <p:sp>
        <p:nvSpPr>
          <p:cNvPr name="TextBox 20" id="20"/>
          <p:cNvSpPr txBox="true"/>
          <p:nvPr/>
        </p:nvSpPr>
        <p:spPr>
          <a:xfrm rot="0">
            <a:off x="7655455" y="3519319"/>
            <a:ext cx="9063522" cy="742315"/>
          </a:xfrm>
          <a:prstGeom prst="rect">
            <a:avLst/>
          </a:prstGeom>
        </p:spPr>
        <p:txBody>
          <a:bodyPr anchor="t" rtlCol="false" tIns="0" lIns="0" bIns="0" rIns="0">
            <a:spAutoFit/>
          </a:bodyPr>
          <a:lstStyle/>
          <a:p>
            <a:pPr algn="l">
              <a:lnSpc>
                <a:spcPts val="5554"/>
              </a:lnSpc>
            </a:pPr>
            <a:r>
              <a:rPr lang="en-US" b="true" sz="5499" spc="1248">
                <a:solidFill>
                  <a:srgbClr val="CBD827"/>
                </a:solidFill>
                <a:latin typeface="Montserrat Classic Bold"/>
                <a:ea typeface="Montserrat Classic Bold"/>
                <a:cs typeface="Montserrat Classic Bold"/>
                <a:sym typeface="Montserrat Classic Bold"/>
              </a:rPr>
              <a:t>JAM HI WATCH </a:t>
            </a:r>
          </a:p>
        </p:txBody>
      </p:sp>
      <p:sp>
        <p:nvSpPr>
          <p:cNvPr name="TextBox 21" id="21"/>
          <p:cNvSpPr txBox="true"/>
          <p:nvPr/>
        </p:nvSpPr>
        <p:spPr>
          <a:xfrm rot="0">
            <a:off x="7655455" y="4633025"/>
            <a:ext cx="7981563" cy="2184387"/>
          </a:xfrm>
          <a:prstGeom prst="rect">
            <a:avLst/>
          </a:prstGeom>
        </p:spPr>
        <p:txBody>
          <a:bodyPr anchor="t" rtlCol="false" tIns="0" lIns="0" bIns="0" rIns="0">
            <a:spAutoFit/>
          </a:bodyPr>
          <a:lstStyle/>
          <a:p>
            <a:pPr algn="just">
              <a:lnSpc>
                <a:spcPts val="3500"/>
              </a:lnSpc>
            </a:pPr>
            <a:r>
              <a:rPr lang="en-US" sz="2500">
                <a:solidFill>
                  <a:srgbClr val="FFFFFF"/>
                </a:solidFill>
                <a:latin typeface="Montserrat Classic"/>
                <a:ea typeface="Montserrat Classic"/>
                <a:cs typeface="Montserrat Classic"/>
                <a:sym typeface="Montserrat Classic"/>
              </a:rPr>
              <a:t>terhubung dengan server KTKHU lewat aplikasi Smartphone Jam Kesehatan Haji </a:t>
            </a:r>
            <a:r>
              <a:rPr lang="en-US" sz="2500">
                <a:solidFill>
                  <a:srgbClr val="FFFFFF"/>
                </a:solidFill>
                <a:latin typeface="Montserrat Classic"/>
                <a:ea typeface="Montserrat Classic"/>
                <a:cs typeface="Montserrat Classic"/>
                <a:sym typeface="Montserrat Classic"/>
              </a:rPr>
              <a:t>Sehingga data kesehatan peserta Haji  diawasi langsung oleh KTKHU</a:t>
            </a:r>
          </a:p>
          <a:p>
            <a:pPr algn="just">
              <a:lnSpc>
                <a:spcPts val="3500"/>
              </a:lnSpc>
            </a:pPr>
          </a:p>
        </p:txBody>
      </p:sp>
      <p:sp>
        <p:nvSpPr>
          <p:cNvPr name="TextBox 22" id="22"/>
          <p:cNvSpPr txBox="true"/>
          <p:nvPr/>
        </p:nvSpPr>
        <p:spPr>
          <a:xfrm rot="0">
            <a:off x="14693295" y="8852235"/>
            <a:ext cx="2534961" cy="264160"/>
          </a:xfrm>
          <a:prstGeom prst="rect">
            <a:avLst/>
          </a:prstGeom>
        </p:spPr>
        <p:txBody>
          <a:bodyPr anchor="t" rtlCol="false" tIns="0" lIns="0" bIns="0" rIns="0">
            <a:spAutoFit/>
          </a:bodyPr>
          <a:lstStyle/>
          <a:p>
            <a:pPr algn="ctr">
              <a:lnSpc>
                <a:spcPts val="2239"/>
              </a:lnSpc>
            </a:pPr>
            <a:r>
              <a:rPr lang="en-US" sz="1599" b="true">
                <a:solidFill>
                  <a:srgbClr val="004AAD"/>
                </a:solidFill>
                <a:latin typeface="Montserrat Classic Bold"/>
                <a:ea typeface="Montserrat Classic Bold"/>
                <a:cs typeface="Montserrat Classic Bold"/>
                <a:sym typeface="Montserrat Classic Bold"/>
              </a:rPr>
              <a:t>NEXT</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Freeform 2" id="2"/>
          <p:cNvSpPr/>
          <p:nvPr/>
        </p:nvSpPr>
        <p:spPr>
          <a:xfrm flipH="false" flipV="false" rot="0">
            <a:off x="9092831" y="1203271"/>
            <a:ext cx="5259529" cy="5259529"/>
          </a:xfrm>
          <a:custGeom>
            <a:avLst/>
            <a:gdLst/>
            <a:ahLst/>
            <a:cxnLst/>
            <a:rect r="r" b="b" t="t" l="l"/>
            <a:pathLst>
              <a:path h="5259529" w="5259529">
                <a:moveTo>
                  <a:pt x="0" y="0"/>
                </a:moveTo>
                <a:lnTo>
                  <a:pt x="5259528" y="0"/>
                </a:lnTo>
                <a:lnTo>
                  <a:pt x="5259528" y="5259528"/>
                </a:lnTo>
                <a:lnTo>
                  <a:pt x="0" y="52595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360152" y="1028700"/>
            <a:ext cx="5259529" cy="5259529"/>
          </a:xfrm>
          <a:custGeom>
            <a:avLst/>
            <a:gdLst/>
            <a:ahLst/>
            <a:cxnLst/>
            <a:rect r="r" b="b" t="t" l="l"/>
            <a:pathLst>
              <a:path h="5259529" w="5259529">
                <a:moveTo>
                  <a:pt x="0" y="0"/>
                </a:moveTo>
                <a:lnTo>
                  <a:pt x="5259528" y="0"/>
                </a:lnTo>
                <a:lnTo>
                  <a:pt x="5259528" y="5259529"/>
                </a:lnTo>
                <a:lnTo>
                  <a:pt x="0" y="52595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5400000">
            <a:off x="15572678" y="0"/>
            <a:ext cx="2715322" cy="2715322"/>
          </a:xfrm>
          <a:custGeom>
            <a:avLst/>
            <a:gdLst/>
            <a:ahLst/>
            <a:cxnLst/>
            <a:rect r="r" b="b" t="t" l="l"/>
            <a:pathLst>
              <a:path h="2715322" w="2715322">
                <a:moveTo>
                  <a:pt x="0" y="0"/>
                </a:moveTo>
                <a:lnTo>
                  <a:pt x="2715322" y="0"/>
                </a:lnTo>
                <a:lnTo>
                  <a:pt x="2715322" y="2715322"/>
                </a:lnTo>
                <a:lnTo>
                  <a:pt x="0" y="271532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10800000">
            <a:off x="0" y="0"/>
            <a:ext cx="2715322" cy="2715322"/>
          </a:xfrm>
          <a:custGeom>
            <a:avLst/>
            <a:gdLst/>
            <a:ahLst/>
            <a:cxnLst/>
            <a:rect r="r" b="b" t="t" l="l"/>
            <a:pathLst>
              <a:path h="2715322" w="2715322">
                <a:moveTo>
                  <a:pt x="0" y="0"/>
                </a:moveTo>
                <a:lnTo>
                  <a:pt x="2715322" y="0"/>
                </a:lnTo>
                <a:lnTo>
                  <a:pt x="2715322" y="2715322"/>
                </a:lnTo>
                <a:lnTo>
                  <a:pt x="0" y="271532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3167536" y="1821826"/>
            <a:ext cx="6693400" cy="4466402"/>
          </a:xfrm>
          <a:custGeom>
            <a:avLst/>
            <a:gdLst/>
            <a:ahLst/>
            <a:cxnLst/>
            <a:rect r="r" b="b" t="t" l="l"/>
            <a:pathLst>
              <a:path h="4466402" w="6693400">
                <a:moveTo>
                  <a:pt x="0" y="0"/>
                </a:moveTo>
                <a:lnTo>
                  <a:pt x="6693400" y="0"/>
                </a:lnTo>
                <a:lnTo>
                  <a:pt x="6693400" y="4466403"/>
                </a:lnTo>
                <a:lnTo>
                  <a:pt x="0" y="4466403"/>
                </a:lnTo>
                <a:lnTo>
                  <a:pt x="0" y="0"/>
                </a:lnTo>
                <a:close/>
              </a:path>
            </a:pathLst>
          </a:custGeom>
          <a:blipFill>
            <a:blip r:embed="rId6"/>
            <a:stretch>
              <a:fillRect l="0" t="0" r="0" b="0"/>
            </a:stretch>
          </a:blipFill>
        </p:spPr>
      </p:sp>
      <p:sp>
        <p:nvSpPr>
          <p:cNvPr name="Freeform 7" id="7"/>
          <p:cNvSpPr/>
          <p:nvPr/>
        </p:nvSpPr>
        <p:spPr>
          <a:xfrm flipH="false" flipV="false" rot="0">
            <a:off x="8813180" y="228650"/>
            <a:ext cx="5539180" cy="6416217"/>
          </a:xfrm>
          <a:custGeom>
            <a:avLst/>
            <a:gdLst/>
            <a:ahLst/>
            <a:cxnLst/>
            <a:rect r="r" b="b" t="t" l="l"/>
            <a:pathLst>
              <a:path h="6416217" w="5539180">
                <a:moveTo>
                  <a:pt x="0" y="0"/>
                </a:moveTo>
                <a:lnTo>
                  <a:pt x="5539179" y="0"/>
                </a:lnTo>
                <a:lnTo>
                  <a:pt x="5539179" y="6416216"/>
                </a:lnTo>
                <a:lnTo>
                  <a:pt x="0" y="6416216"/>
                </a:lnTo>
                <a:lnTo>
                  <a:pt x="0" y="0"/>
                </a:lnTo>
                <a:close/>
              </a:path>
            </a:pathLst>
          </a:custGeom>
          <a:blipFill>
            <a:blip r:embed="rId7"/>
            <a:stretch>
              <a:fillRect l="0" t="0" r="0" b="0"/>
            </a:stretch>
          </a:blipFill>
        </p:spPr>
      </p:sp>
      <p:grpSp>
        <p:nvGrpSpPr>
          <p:cNvPr name="Group 8" id="8"/>
          <p:cNvGrpSpPr/>
          <p:nvPr/>
        </p:nvGrpSpPr>
        <p:grpSpPr>
          <a:xfrm rot="0">
            <a:off x="1663645" y="7288984"/>
            <a:ext cx="14960710" cy="1757937"/>
            <a:chOff x="0" y="0"/>
            <a:chExt cx="19947613" cy="2343916"/>
          </a:xfrm>
        </p:grpSpPr>
        <p:sp>
          <p:nvSpPr>
            <p:cNvPr name="TextBox 9" id="9"/>
            <p:cNvSpPr txBox="true"/>
            <p:nvPr/>
          </p:nvSpPr>
          <p:spPr>
            <a:xfrm rot="0">
              <a:off x="0" y="-8289"/>
              <a:ext cx="19947613" cy="711200"/>
            </a:xfrm>
            <a:prstGeom prst="rect">
              <a:avLst/>
            </a:prstGeom>
          </p:spPr>
          <p:txBody>
            <a:bodyPr anchor="t" rtlCol="false" tIns="0" lIns="0" bIns="0" rIns="0">
              <a:spAutoFit/>
            </a:bodyPr>
            <a:lstStyle/>
            <a:p>
              <a:pPr algn="ctr">
                <a:lnSpc>
                  <a:spcPts val="4200"/>
                </a:lnSpc>
              </a:pPr>
              <a:r>
                <a:rPr lang="en-US" b="true" sz="3500">
                  <a:solidFill>
                    <a:srgbClr val="00291B"/>
                  </a:solidFill>
                  <a:latin typeface="Poppins Medium Bold"/>
                  <a:ea typeface="Poppins Medium Bold"/>
                  <a:cs typeface="Poppins Medium Bold"/>
                  <a:sym typeface="Poppins Medium Bold"/>
                </a:rPr>
                <a:t>SEPATU SANDAL KESEHATAN  HAJI &amp; UMROH “SHL”</a:t>
              </a:r>
            </a:p>
          </p:txBody>
        </p:sp>
        <p:sp>
          <p:nvSpPr>
            <p:cNvPr name="TextBox 10" id="10"/>
            <p:cNvSpPr txBox="true"/>
            <p:nvPr/>
          </p:nvSpPr>
          <p:spPr>
            <a:xfrm rot="0">
              <a:off x="0" y="973196"/>
              <a:ext cx="19947613" cy="1380067"/>
            </a:xfrm>
            <a:prstGeom prst="rect">
              <a:avLst/>
            </a:prstGeom>
          </p:spPr>
          <p:txBody>
            <a:bodyPr anchor="t" rtlCol="false" tIns="0" lIns="0" bIns="0" rIns="0">
              <a:spAutoFit/>
            </a:bodyPr>
            <a:lstStyle/>
            <a:p>
              <a:pPr algn="ctr">
                <a:lnSpc>
                  <a:spcPts val="2800"/>
                </a:lnSpc>
                <a:spcBef>
                  <a:spcPct val="0"/>
                </a:spcBef>
              </a:pPr>
              <a:r>
                <a:rPr lang="en-US" sz="2000">
                  <a:solidFill>
                    <a:srgbClr val="000000"/>
                  </a:solidFill>
                  <a:latin typeface="Poppins Light"/>
                  <a:ea typeface="Poppins Light"/>
                  <a:cs typeface="Poppins Light"/>
                  <a:sym typeface="Poppins Light"/>
                </a:rPr>
                <a:t>Calon Jamaah Haji dengan pes Planus yang tidak mampu berjalan lebih dari 500 Meter lebih selama 6 menit perlu mendapatkan latihan khusus untuk meningkatkan daya tahan tubuh. Lebih baik lagi, menggunakan Sepatu, Sol sebagai alat bantu untuk pes planus untuk melakukan ibadah Haji</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grpSp>
        <p:nvGrpSpPr>
          <p:cNvPr name="Group 3" id="3"/>
          <p:cNvGrpSpPr/>
          <p:nvPr/>
        </p:nvGrpSpPr>
        <p:grpSpPr>
          <a:xfrm rot="0">
            <a:off x="11591537" y="0"/>
            <a:ext cx="671840" cy="10726086"/>
            <a:chOff x="0" y="0"/>
            <a:chExt cx="176945" cy="2824977"/>
          </a:xfrm>
        </p:grpSpPr>
        <p:sp>
          <p:nvSpPr>
            <p:cNvPr name="Freeform 4" id="4"/>
            <p:cNvSpPr/>
            <p:nvPr/>
          </p:nvSpPr>
          <p:spPr>
            <a:xfrm flipH="false" flipV="false" rot="0">
              <a:off x="0" y="0"/>
              <a:ext cx="176945" cy="2824977"/>
            </a:xfrm>
            <a:custGeom>
              <a:avLst/>
              <a:gdLst/>
              <a:ahLst/>
              <a:cxnLst/>
              <a:rect r="r" b="b" t="t" l="l"/>
              <a:pathLst>
                <a:path h="2824977" w="176945">
                  <a:moveTo>
                    <a:pt x="0" y="0"/>
                  </a:moveTo>
                  <a:lnTo>
                    <a:pt x="176945" y="0"/>
                  </a:lnTo>
                  <a:lnTo>
                    <a:pt x="176945" y="2824977"/>
                  </a:lnTo>
                  <a:lnTo>
                    <a:pt x="0" y="2824977"/>
                  </a:lnTo>
                  <a:close/>
                </a:path>
              </a:pathLst>
            </a:custGeom>
            <a:solidFill>
              <a:srgbClr val="085138"/>
            </a:solidFill>
          </p:spPr>
        </p:sp>
        <p:sp>
          <p:nvSpPr>
            <p:cNvPr name="TextBox 5" id="5"/>
            <p:cNvSpPr txBox="true"/>
            <p:nvPr/>
          </p:nvSpPr>
          <p:spPr>
            <a:xfrm>
              <a:off x="0" y="-38100"/>
              <a:ext cx="176945" cy="2863077"/>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2065332" y="-354836"/>
            <a:ext cx="6675177" cy="10641836"/>
            <a:chOff x="0" y="0"/>
            <a:chExt cx="8900236" cy="14189114"/>
          </a:xfrm>
        </p:grpSpPr>
        <p:pic>
          <p:nvPicPr>
            <p:cNvPr name="Picture 7" id="7"/>
            <p:cNvPicPr>
              <a:picLocks noChangeAspect="true"/>
            </p:cNvPicPr>
            <p:nvPr/>
          </p:nvPicPr>
          <p:blipFill>
            <a:blip r:embed="rId3"/>
            <a:srcRect l="18375" t="0" r="18375" b="0"/>
            <a:stretch>
              <a:fillRect/>
            </a:stretch>
          </p:blipFill>
          <p:spPr>
            <a:xfrm flipH="false" flipV="false">
              <a:off x="0" y="0"/>
              <a:ext cx="8900236" cy="14189114"/>
            </a:xfrm>
            <a:prstGeom prst="rect">
              <a:avLst/>
            </a:prstGeom>
          </p:spPr>
        </p:pic>
      </p:grpSp>
      <p:sp>
        <p:nvSpPr>
          <p:cNvPr name="TextBox 8" id="8"/>
          <p:cNvSpPr txBox="true"/>
          <p:nvPr/>
        </p:nvSpPr>
        <p:spPr>
          <a:xfrm rot="0">
            <a:off x="1028700" y="3060315"/>
            <a:ext cx="8115300" cy="2079626"/>
          </a:xfrm>
          <a:prstGeom prst="rect">
            <a:avLst/>
          </a:prstGeom>
        </p:spPr>
        <p:txBody>
          <a:bodyPr anchor="t" rtlCol="false" tIns="0" lIns="0" bIns="0" rIns="0">
            <a:spAutoFit/>
          </a:bodyPr>
          <a:lstStyle/>
          <a:p>
            <a:pPr algn="l">
              <a:lnSpc>
                <a:spcPts val="8000"/>
              </a:lnSpc>
            </a:pPr>
            <a:r>
              <a:rPr lang="en-US" sz="8000">
                <a:solidFill>
                  <a:srgbClr val="05412D"/>
                </a:solidFill>
                <a:latin typeface="League Gothic"/>
                <a:ea typeface="League Gothic"/>
                <a:cs typeface="League Gothic"/>
                <a:sym typeface="League Gothic"/>
              </a:rPr>
              <a:t>KORSET KESEHATAN HAJI &amp; UMROH?“SHL”</a:t>
            </a:r>
          </a:p>
        </p:txBody>
      </p:sp>
      <p:grpSp>
        <p:nvGrpSpPr>
          <p:cNvPr name="Group 9" id="9"/>
          <p:cNvGrpSpPr/>
          <p:nvPr/>
        </p:nvGrpSpPr>
        <p:grpSpPr>
          <a:xfrm rot="0">
            <a:off x="9544152" y="5771280"/>
            <a:ext cx="3882876" cy="3882876"/>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8819" t="0" r="-38819" b="0"/>
              </a:stretch>
            </a:blipFill>
          </p:spPr>
        </p:sp>
      </p:grpSp>
      <p:sp>
        <p:nvSpPr>
          <p:cNvPr name="TextBox 11" id="11"/>
          <p:cNvSpPr txBox="true"/>
          <p:nvPr/>
        </p:nvSpPr>
        <p:spPr>
          <a:xfrm rot="0">
            <a:off x="1028700" y="5542796"/>
            <a:ext cx="8318036" cy="1471929"/>
          </a:xfrm>
          <a:prstGeom prst="rect">
            <a:avLst/>
          </a:prstGeom>
        </p:spPr>
        <p:txBody>
          <a:bodyPr anchor="t" rtlCol="false" tIns="0" lIns="0" bIns="0" rIns="0">
            <a:spAutoFit/>
          </a:bodyPr>
          <a:lstStyle/>
          <a:p>
            <a:pPr algn="just">
              <a:lnSpc>
                <a:spcPts val="3920"/>
              </a:lnSpc>
            </a:pPr>
            <a:r>
              <a:rPr lang="en-US" sz="2800">
                <a:solidFill>
                  <a:srgbClr val="231F20"/>
                </a:solidFill>
                <a:latin typeface="Glacial Indifference"/>
                <a:ea typeface="Glacial Indifference"/>
                <a:cs typeface="Glacial Indifference"/>
                <a:sym typeface="Glacial Indifference"/>
              </a:rPr>
              <a:t>Korset ini berfungsi untuk mencegah nyeri pinggang sekaligus tempat meletakan sandal sehingga tidak mengganggu konsentrasi saat ibadah Tawaf &amp; Sa’i</a:t>
            </a:r>
          </a:p>
        </p:txBody>
      </p:sp>
      <p:sp>
        <p:nvSpPr>
          <p:cNvPr name="TextBox 12" id="12"/>
          <p:cNvSpPr txBox="true"/>
          <p:nvPr/>
        </p:nvSpPr>
        <p:spPr>
          <a:xfrm rot="0">
            <a:off x="1346880" y="8098445"/>
            <a:ext cx="2920376" cy="714066"/>
          </a:xfrm>
          <a:prstGeom prst="rect">
            <a:avLst/>
          </a:prstGeom>
        </p:spPr>
        <p:txBody>
          <a:bodyPr anchor="t" rtlCol="false" tIns="0" lIns="0" bIns="0" rIns="0">
            <a:spAutoFit/>
          </a:bodyPr>
          <a:lstStyle/>
          <a:p>
            <a:pPr algn="ctr">
              <a:lnSpc>
                <a:spcPts val="2765"/>
              </a:lnSpc>
            </a:pPr>
            <a:r>
              <a:rPr lang="en-US" sz="2765">
                <a:solidFill>
                  <a:srgbClr val="FFFFFF"/>
                </a:solidFill>
                <a:latin typeface="Glacial Indifference"/>
                <a:ea typeface="Glacial Indifference"/>
                <a:cs typeface="Glacial Indifference"/>
                <a:sym typeface="Glacial Indifference"/>
              </a:rPr>
              <a:t>MENINGKATKAN PENJUALAN</a:t>
            </a:r>
          </a:p>
        </p:txBody>
      </p:sp>
      <p:grpSp>
        <p:nvGrpSpPr>
          <p:cNvPr name="Group 13" id="13"/>
          <p:cNvGrpSpPr/>
          <p:nvPr/>
        </p:nvGrpSpPr>
        <p:grpSpPr>
          <a:xfrm rot="0">
            <a:off x="453112" y="586622"/>
            <a:ext cx="5354998" cy="1210927"/>
            <a:chOff x="0" y="0"/>
            <a:chExt cx="7139997" cy="1614570"/>
          </a:xfrm>
        </p:grpSpPr>
        <p:sp>
          <p:nvSpPr>
            <p:cNvPr name="Freeform 14" id="14"/>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5"/>
              <a:stretch>
                <a:fillRect l="0" t="0" r="0" b="0"/>
              </a:stretch>
            </a:blipFill>
          </p:spPr>
        </p:sp>
        <p:sp>
          <p:nvSpPr>
            <p:cNvPr name="TextBox 15" id="15"/>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grpSp>
        <p:nvGrpSpPr>
          <p:cNvPr name="Group 3" id="3"/>
          <p:cNvGrpSpPr/>
          <p:nvPr/>
        </p:nvGrpSpPr>
        <p:grpSpPr>
          <a:xfrm rot="0">
            <a:off x="1657360" y="2770781"/>
            <a:ext cx="13858067" cy="1018690"/>
            <a:chOff x="0" y="0"/>
            <a:chExt cx="3649861" cy="268297"/>
          </a:xfrm>
        </p:grpSpPr>
        <p:sp>
          <p:nvSpPr>
            <p:cNvPr name="Freeform 4" id="4"/>
            <p:cNvSpPr/>
            <p:nvPr/>
          </p:nvSpPr>
          <p:spPr>
            <a:xfrm flipH="false" flipV="false" rot="0">
              <a:off x="0" y="0"/>
              <a:ext cx="3649861" cy="268297"/>
            </a:xfrm>
            <a:custGeom>
              <a:avLst/>
              <a:gdLst/>
              <a:ahLst/>
              <a:cxnLst/>
              <a:rect r="r" b="b" t="t" l="l"/>
              <a:pathLst>
                <a:path h="268297" w="3649861">
                  <a:moveTo>
                    <a:pt x="25698" y="0"/>
                  </a:moveTo>
                  <a:lnTo>
                    <a:pt x="3624163" y="0"/>
                  </a:lnTo>
                  <a:cubicBezTo>
                    <a:pt x="3630979" y="0"/>
                    <a:pt x="3637515" y="2707"/>
                    <a:pt x="3642335" y="7527"/>
                  </a:cubicBezTo>
                  <a:cubicBezTo>
                    <a:pt x="3647154" y="12346"/>
                    <a:pt x="3649861" y="18883"/>
                    <a:pt x="3649861" y="25698"/>
                  </a:cubicBezTo>
                  <a:lnTo>
                    <a:pt x="3649861" y="242599"/>
                  </a:lnTo>
                  <a:cubicBezTo>
                    <a:pt x="3649861" y="256791"/>
                    <a:pt x="3638356" y="268297"/>
                    <a:pt x="3624163" y="268297"/>
                  </a:cubicBezTo>
                  <a:lnTo>
                    <a:pt x="25698" y="268297"/>
                  </a:lnTo>
                  <a:cubicBezTo>
                    <a:pt x="11506" y="268297"/>
                    <a:pt x="0" y="256791"/>
                    <a:pt x="0" y="242599"/>
                  </a:cubicBezTo>
                  <a:lnTo>
                    <a:pt x="0" y="25698"/>
                  </a:lnTo>
                  <a:cubicBezTo>
                    <a:pt x="0" y="18883"/>
                    <a:pt x="2707" y="12346"/>
                    <a:pt x="7527" y="7527"/>
                  </a:cubicBezTo>
                  <a:cubicBezTo>
                    <a:pt x="12346" y="2707"/>
                    <a:pt x="18883" y="0"/>
                    <a:pt x="25698" y="0"/>
                  </a:cubicBezTo>
                  <a:close/>
                </a:path>
              </a:pathLst>
            </a:custGeom>
            <a:solidFill>
              <a:srgbClr val="05412D"/>
            </a:solidFill>
          </p:spPr>
        </p:sp>
        <p:sp>
          <p:nvSpPr>
            <p:cNvPr name="TextBox 5" id="5"/>
            <p:cNvSpPr txBox="true"/>
            <p:nvPr/>
          </p:nvSpPr>
          <p:spPr>
            <a:xfrm>
              <a:off x="0" y="-19050"/>
              <a:ext cx="3649861" cy="287347"/>
            </a:xfrm>
            <a:prstGeom prst="rect">
              <a:avLst/>
            </a:prstGeom>
          </p:spPr>
          <p:txBody>
            <a:bodyPr anchor="ctr" rtlCol="false" tIns="50800" lIns="50800" bIns="50800" rIns="50800"/>
            <a:lstStyle/>
            <a:p>
              <a:pPr algn="ctr">
                <a:lnSpc>
                  <a:spcPts val="1399"/>
                </a:lnSpc>
              </a:pPr>
            </a:p>
          </p:txBody>
        </p:sp>
      </p:grpSp>
      <p:grpSp>
        <p:nvGrpSpPr>
          <p:cNvPr name="Group 6" id="6"/>
          <p:cNvGrpSpPr/>
          <p:nvPr/>
        </p:nvGrpSpPr>
        <p:grpSpPr>
          <a:xfrm rot="0">
            <a:off x="1657360" y="3913295"/>
            <a:ext cx="13858067" cy="1018690"/>
            <a:chOff x="0" y="0"/>
            <a:chExt cx="3649861" cy="268297"/>
          </a:xfrm>
        </p:grpSpPr>
        <p:sp>
          <p:nvSpPr>
            <p:cNvPr name="Freeform 7" id="7"/>
            <p:cNvSpPr/>
            <p:nvPr/>
          </p:nvSpPr>
          <p:spPr>
            <a:xfrm flipH="false" flipV="false" rot="0">
              <a:off x="0" y="0"/>
              <a:ext cx="3649861" cy="268297"/>
            </a:xfrm>
            <a:custGeom>
              <a:avLst/>
              <a:gdLst/>
              <a:ahLst/>
              <a:cxnLst/>
              <a:rect r="r" b="b" t="t" l="l"/>
              <a:pathLst>
                <a:path h="268297" w="3649861">
                  <a:moveTo>
                    <a:pt x="25698" y="0"/>
                  </a:moveTo>
                  <a:lnTo>
                    <a:pt x="3624163" y="0"/>
                  </a:lnTo>
                  <a:cubicBezTo>
                    <a:pt x="3630979" y="0"/>
                    <a:pt x="3637515" y="2707"/>
                    <a:pt x="3642335" y="7527"/>
                  </a:cubicBezTo>
                  <a:cubicBezTo>
                    <a:pt x="3647154" y="12346"/>
                    <a:pt x="3649861" y="18883"/>
                    <a:pt x="3649861" y="25698"/>
                  </a:cubicBezTo>
                  <a:lnTo>
                    <a:pt x="3649861" y="242599"/>
                  </a:lnTo>
                  <a:cubicBezTo>
                    <a:pt x="3649861" y="256791"/>
                    <a:pt x="3638356" y="268297"/>
                    <a:pt x="3624163" y="268297"/>
                  </a:cubicBezTo>
                  <a:lnTo>
                    <a:pt x="25698" y="268297"/>
                  </a:lnTo>
                  <a:cubicBezTo>
                    <a:pt x="11506" y="268297"/>
                    <a:pt x="0" y="256791"/>
                    <a:pt x="0" y="242599"/>
                  </a:cubicBezTo>
                  <a:lnTo>
                    <a:pt x="0" y="25698"/>
                  </a:lnTo>
                  <a:cubicBezTo>
                    <a:pt x="0" y="18883"/>
                    <a:pt x="2707" y="12346"/>
                    <a:pt x="7527" y="7527"/>
                  </a:cubicBezTo>
                  <a:cubicBezTo>
                    <a:pt x="12346" y="2707"/>
                    <a:pt x="18883" y="0"/>
                    <a:pt x="25698" y="0"/>
                  </a:cubicBezTo>
                  <a:close/>
                </a:path>
              </a:pathLst>
            </a:custGeom>
            <a:solidFill>
              <a:srgbClr val="085138"/>
            </a:solidFill>
          </p:spPr>
        </p:sp>
        <p:sp>
          <p:nvSpPr>
            <p:cNvPr name="TextBox 8" id="8"/>
            <p:cNvSpPr txBox="true"/>
            <p:nvPr/>
          </p:nvSpPr>
          <p:spPr>
            <a:xfrm>
              <a:off x="0" y="-19050"/>
              <a:ext cx="3649861" cy="287347"/>
            </a:xfrm>
            <a:prstGeom prst="rect">
              <a:avLst/>
            </a:prstGeom>
          </p:spPr>
          <p:txBody>
            <a:bodyPr anchor="ctr" rtlCol="false" tIns="50800" lIns="50800" bIns="50800" rIns="50800"/>
            <a:lstStyle/>
            <a:p>
              <a:pPr algn="ctr">
                <a:lnSpc>
                  <a:spcPts val="1399"/>
                </a:lnSpc>
              </a:pPr>
            </a:p>
          </p:txBody>
        </p:sp>
      </p:grpSp>
      <p:grpSp>
        <p:nvGrpSpPr>
          <p:cNvPr name="Group 9" id="9"/>
          <p:cNvGrpSpPr/>
          <p:nvPr/>
        </p:nvGrpSpPr>
        <p:grpSpPr>
          <a:xfrm rot="0">
            <a:off x="1621801" y="5094460"/>
            <a:ext cx="13893626" cy="1018690"/>
            <a:chOff x="0" y="0"/>
            <a:chExt cx="3659227" cy="268297"/>
          </a:xfrm>
        </p:grpSpPr>
        <p:sp>
          <p:nvSpPr>
            <p:cNvPr name="Freeform 10" id="10"/>
            <p:cNvSpPr/>
            <p:nvPr/>
          </p:nvSpPr>
          <p:spPr>
            <a:xfrm flipH="false" flipV="false" rot="0">
              <a:off x="0" y="0"/>
              <a:ext cx="3659227" cy="268297"/>
            </a:xfrm>
            <a:custGeom>
              <a:avLst/>
              <a:gdLst/>
              <a:ahLst/>
              <a:cxnLst/>
              <a:rect r="r" b="b" t="t" l="l"/>
              <a:pathLst>
                <a:path h="268297" w="3659227">
                  <a:moveTo>
                    <a:pt x="25632" y="0"/>
                  </a:moveTo>
                  <a:lnTo>
                    <a:pt x="3633594" y="0"/>
                  </a:lnTo>
                  <a:cubicBezTo>
                    <a:pt x="3640392" y="0"/>
                    <a:pt x="3646912" y="2701"/>
                    <a:pt x="3651719" y="7508"/>
                  </a:cubicBezTo>
                  <a:cubicBezTo>
                    <a:pt x="3656526" y="12315"/>
                    <a:pt x="3659227" y="18834"/>
                    <a:pt x="3659227" y="25632"/>
                  </a:cubicBezTo>
                  <a:lnTo>
                    <a:pt x="3659227" y="242664"/>
                  </a:lnTo>
                  <a:cubicBezTo>
                    <a:pt x="3659227" y="249462"/>
                    <a:pt x="3656526" y="255982"/>
                    <a:pt x="3651719" y="260789"/>
                  </a:cubicBezTo>
                  <a:cubicBezTo>
                    <a:pt x="3646912" y="265596"/>
                    <a:pt x="3640392" y="268297"/>
                    <a:pt x="3633594" y="268297"/>
                  </a:cubicBezTo>
                  <a:lnTo>
                    <a:pt x="25632" y="268297"/>
                  </a:lnTo>
                  <a:cubicBezTo>
                    <a:pt x="18834" y="268297"/>
                    <a:pt x="12315" y="265596"/>
                    <a:pt x="7508" y="260789"/>
                  </a:cubicBezTo>
                  <a:cubicBezTo>
                    <a:pt x="2701" y="255982"/>
                    <a:pt x="0" y="249462"/>
                    <a:pt x="0" y="242664"/>
                  </a:cubicBezTo>
                  <a:lnTo>
                    <a:pt x="0" y="25632"/>
                  </a:lnTo>
                  <a:cubicBezTo>
                    <a:pt x="0" y="18834"/>
                    <a:pt x="2701" y="12315"/>
                    <a:pt x="7508" y="7508"/>
                  </a:cubicBezTo>
                  <a:cubicBezTo>
                    <a:pt x="12315" y="2701"/>
                    <a:pt x="18834" y="0"/>
                    <a:pt x="25632" y="0"/>
                  </a:cubicBezTo>
                  <a:close/>
                </a:path>
              </a:pathLst>
            </a:custGeom>
            <a:solidFill>
              <a:srgbClr val="05412D"/>
            </a:solidFill>
          </p:spPr>
        </p:sp>
        <p:sp>
          <p:nvSpPr>
            <p:cNvPr name="TextBox 11" id="11"/>
            <p:cNvSpPr txBox="true"/>
            <p:nvPr/>
          </p:nvSpPr>
          <p:spPr>
            <a:xfrm>
              <a:off x="0" y="-19050"/>
              <a:ext cx="3659227" cy="287347"/>
            </a:xfrm>
            <a:prstGeom prst="rect">
              <a:avLst/>
            </a:prstGeom>
          </p:spPr>
          <p:txBody>
            <a:bodyPr anchor="ctr" rtlCol="false" tIns="50800" lIns="50800" bIns="50800" rIns="50800"/>
            <a:lstStyle/>
            <a:p>
              <a:pPr algn="ctr">
                <a:lnSpc>
                  <a:spcPts val="1399"/>
                </a:lnSpc>
              </a:pPr>
            </a:p>
          </p:txBody>
        </p:sp>
      </p:grpSp>
      <p:grpSp>
        <p:nvGrpSpPr>
          <p:cNvPr name="Group 12" id="12"/>
          <p:cNvGrpSpPr/>
          <p:nvPr/>
        </p:nvGrpSpPr>
        <p:grpSpPr>
          <a:xfrm rot="0">
            <a:off x="1028700" y="2657713"/>
            <a:ext cx="1131757" cy="1131757"/>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79"/>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028700" y="3849635"/>
            <a:ext cx="1131757" cy="1131757"/>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79"/>
            </a:solidFill>
          </p:spPr>
        </p:sp>
        <p:sp>
          <p:nvSpPr>
            <p:cNvPr name="TextBox 17" id="1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028700" y="5066826"/>
            <a:ext cx="1131757" cy="1131757"/>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79"/>
            </a:solidFill>
          </p:spPr>
        </p:sp>
        <p:sp>
          <p:nvSpPr>
            <p:cNvPr name="TextBox 20" id="2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21" id="21"/>
          <p:cNvSpPr txBox="true"/>
          <p:nvPr/>
        </p:nvSpPr>
        <p:spPr>
          <a:xfrm rot="0">
            <a:off x="1028700" y="1200150"/>
            <a:ext cx="9016316" cy="1190619"/>
          </a:xfrm>
          <a:prstGeom prst="rect">
            <a:avLst/>
          </a:prstGeom>
        </p:spPr>
        <p:txBody>
          <a:bodyPr anchor="t" rtlCol="false" tIns="0" lIns="0" bIns="0" rIns="0">
            <a:spAutoFit/>
          </a:bodyPr>
          <a:lstStyle/>
          <a:p>
            <a:pPr algn="l">
              <a:lnSpc>
                <a:spcPts val="8999"/>
              </a:lnSpc>
            </a:pPr>
            <a:r>
              <a:rPr lang="en-US" sz="8999">
                <a:solidFill>
                  <a:srgbClr val="05412D"/>
                </a:solidFill>
                <a:latin typeface="League Gothic"/>
                <a:ea typeface="League Gothic"/>
                <a:cs typeface="League Gothic"/>
                <a:sym typeface="League Gothic"/>
              </a:rPr>
              <a:t>LATAR BELAKANG</a:t>
            </a:r>
          </a:p>
        </p:txBody>
      </p:sp>
      <p:sp>
        <p:nvSpPr>
          <p:cNvPr name="TextBox 22" id="22"/>
          <p:cNvSpPr txBox="true"/>
          <p:nvPr/>
        </p:nvSpPr>
        <p:spPr>
          <a:xfrm rot="0">
            <a:off x="2307595" y="3071272"/>
            <a:ext cx="12947360" cy="346723"/>
          </a:xfrm>
          <a:prstGeom prst="rect">
            <a:avLst/>
          </a:prstGeom>
        </p:spPr>
        <p:txBody>
          <a:bodyPr anchor="t" rtlCol="false" tIns="0" lIns="0" bIns="0" rIns="0">
            <a:spAutoFit/>
          </a:bodyPr>
          <a:lstStyle/>
          <a:p>
            <a:pPr algn="l">
              <a:lnSpc>
                <a:spcPts val="2738"/>
              </a:lnSpc>
            </a:pPr>
            <a:r>
              <a:rPr lang="en-US" sz="2244" b="true">
                <a:solidFill>
                  <a:srgbClr val="FFFFFF"/>
                </a:solidFill>
                <a:latin typeface="Glacial Indifference Bold"/>
                <a:ea typeface="Glacial Indifference Bold"/>
                <a:cs typeface="Glacial Indifference Bold"/>
                <a:sym typeface="Glacial Indifference Bold"/>
              </a:rPr>
              <a:t>IBADAH HAJI MERUPAKAN IBADAH FISIK</a:t>
            </a:r>
          </a:p>
        </p:txBody>
      </p:sp>
      <p:sp>
        <p:nvSpPr>
          <p:cNvPr name="TextBox 23" id="23"/>
          <p:cNvSpPr txBox="true"/>
          <p:nvPr/>
        </p:nvSpPr>
        <p:spPr>
          <a:xfrm rot="0">
            <a:off x="1109466" y="3042358"/>
            <a:ext cx="970225" cy="551735"/>
          </a:xfrm>
          <a:prstGeom prst="rect">
            <a:avLst/>
          </a:prstGeom>
        </p:spPr>
        <p:txBody>
          <a:bodyPr anchor="t" rtlCol="false" tIns="0" lIns="0" bIns="0" rIns="0">
            <a:spAutoFit/>
          </a:bodyPr>
          <a:lstStyle/>
          <a:p>
            <a:pPr algn="ctr">
              <a:lnSpc>
                <a:spcPts val="4216"/>
              </a:lnSpc>
            </a:pPr>
            <a:r>
              <a:rPr lang="en-US" b="true" sz="4216">
                <a:solidFill>
                  <a:srgbClr val="00291B"/>
                </a:solidFill>
                <a:latin typeface="Glacial Indifference Bold"/>
                <a:ea typeface="Glacial Indifference Bold"/>
                <a:cs typeface="Glacial Indifference Bold"/>
                <a:sym typeface="Glacial Indifference Bold"/>
              </a:rPr>
              <a:t>01</a:t>
            </a:r>
          </a:p>
        </p:txBody>
      </p:sp>
      <p:sp>
        <p:nvSpPr>
          <p:cNvPr name="TextBox 24" id="24"/>
          <p:cNvSpPr txBox="true"/>
          <p:nvPr/>
        </p:nvSpPr>
        <p:spPr>
          <a:xfrm rot="0">
            <a:off x="1109466" y="4177746"/>
            <a:ext cx="970225" cy="551735"/>
          </a:xfrm>
          <a:prstGeom prst="rect">
            <a:avLst/>
          </a:prstGeom>
        </p:spPr>
        <p:txBody>
          <a:bodyPr anchor="t" rtlCol="false" tIns="0" lIns="0" bIns="0" rIns="0">
            <a:spAutoFit/>
          </a:bodyPr>
          <a:lstStyle/>
          <a:p>
            <a:pPr algn="ctr">
              <a:lnSpc>
                <a:spcPts val="4216"/>
              </a:lnSpc>
            </a:pPr>
            <a:r>
              <a:rPr lang="en-US" b="true" sz="4216">
                <a:solidFill>
                  <a:srgbClr val="00291B"/>
                </a:solidFill>
                <a:latin typeface="Glacial Indifference Bold"/>
                <a:ea typeface="Glacial Indifference Bold"/>
                <a:cs typeface="Glacial Indifference Bold"/>
                <a:sym typeface="Glacial Indifference Bold"/>
              </a:rPr>
              <a:t>02</a:t>
            </a:r>
          </a:p>
        </p:txBody>
      </p:sp>
      <p:sp>
        <p:nvSpPr>
          <p:cNvPr name="TextBox 25" id="25"/>
          <p:cNvSpPr txBox="true"/>
          <p:nvPr/>
        </p:nvSpPr>
        <p:spPr>
          <a:xfrm rot="0">
            <a:off x="1109466" y="5394937"/>
            <a:ext cx="970225" cy="551735"/>
          </a:xfrm>
          <a:prstGeom prst="rect">
            <a:avLst/>
          </a:prstGeom>
        </p:spPr>
        <p:txBody>
          <a:bodyPr anchor="t" rtlCol="false" tIns="0" lIns="0" bIns="0" rIns="0">
            <a:spAutoFit/>
          </a:bodyPr>
          <a:lstStyle/>
          <a:p>
            <a:pPr algn="ctr">
              <a:lnSpc>
                <a:spcPts val="4216"/>
              </a:lnSpc>
            </a:pPr>
            <a:r>
              <a:rPr lang="en-US" b="true" sz="4216">
                <a:solidFill>
                  <a:srgbClr val="00291B"/>
                </a:solidFill>
                <a:latin typeface="Glacial Indifference Bold"/>
                <a:ea typeface="Glacial Indifference Bold"/>
                <a:cs typeface="Glacial Indifference Bold"/>
                <a:sym typeface="Glacial Indifference Bold"/>
              </a:rPr>
              <a:t>03</a:t>
            </a:r>
          </a:p>
        </p:txBody>
      </p:sp>
      <p:sp>
        <p:nvSpPr>
          <p:cNvPr name="TextBox 26" id="26"/>
          <p:cNvSpPr txBox="true"/>
          <p:nvPr/>
        </p:nvSpPr>
        <p:spPr>
          <a:xfrm rot="0">
            <a:off x="2307595" y="4160945"/>
            <a:ext cx="12947360" cy="340106"/>
          </a:xfrm>
          <a:prstGeom prst="rect">
            <a:avLst/>
          </a:prstGeom>
        </p:spPr>
        <p:txBody>
          <a:bodyPr anchor="t" rtlCol="false" tIns="0" lIns="0" bIns="0" rIns="0">
            <a:spAutoFit/>
          </a:bodyPr>
          <a:lstStyle/>
          <a:p>
            <a:pPr algn="l">
              <a:lnSpc>
                <a:spcPts val="2662"/>
              </a:lnSpc>
            </a:pPr>
            <a:r>
              <a:rPr lang="en-US" sz="2200" b="true">
                <a:solidFill>
                  <a:srgbClr val="FFFFFF"/>
                </a:solidFill>
                <a:latin typeface="Glacial Indifference Bold"/>
                <a:ea typeface="Glacial Indifference Bold"/>
                <a:cs typeface="Glacial Indifference Bold"/>
                <a:sym typeface="Glacial Indifference Bold"/>
              </a:rPr>
              <a:t>Istithaah Menjadi Syarat Mutlak Ibdah Haji (Ali Imran Ayat 97)</a:t>
            </a:r>
          </a:p>
        </p:txBody>
      </p:sp>
      <p:sp>
        <p:nvSpPr>
          <p:cNvPr name="TextBox 27" id="27"/>
          <p:cNvSpPr txBox="true"/>
          <p:nvPr/>
        </p:nvSpPr>
        <p:spPr>
          <a:xfrm rot="0">
            <a:off x="2227662" y="5358340"/>
            <a:ext cx="12646346" cy="328295"/>
          </a:xfrm>
          <a:prstGeom prst="rect">
            <a:avLst/>
          </a:prstGeom>
        </p:spPr>
        <p:txBody>
          <a:bodyPr anchor="t" rtlCol="false" tIns="0" lIns="0" bIns="0" rIns="0">
            <a:spAutoFit/>
          </a:bodyPr>
          <a:lstStyle/>
          <a:p>
            <a:pPr algn="l">
              <a:lnSpc>
                <a:spcPts val="2530"/>
              </a:lnSpc>
            </a:pPr>
            <a:r>
              <a:rPr lang="en-US" sz="2200" b="true">
                <a:solidFill>
                  <a:srgbClr val="FFFFFF"/>
                </a:solidFill>
                <a:latin typeface="Glacial Indifference Bold"/>
                <a:ea typeface="Glacial Indifference Bold"/>
                <a:cs typeface="Glacial Indifference Bold"/>
                <a:sym typeface="Glacial Indifference Bold"/>
              </a:rPr>
              <a:t>Tinggiya Angka Kesakitan Dan Kematian Jamaah Haji Indonesia ( Tahun 2023)</a:t>
            </a:r>
          </a:p>
        </p:txBody>
      </p:sp>
      <p:grpSp>
        <p:nvGrpSpPr>
          <p:cNvPr name="Group 28" id="28"/>
          <p:cNvGrpSpPr/>
          <p:nvPr/>
        </p:nvGrpSpPr>
        <p:grpSpPr>
          <a:xfrm rot="0">
            <a:off x="1621801" y="6362910"/>
            <a:ext cx="13893626" cy="1018690"/>
            <a:chOff x="0" y="0"/>
            <a:chExt cx="3659227" cy="268297"/>
          </a:xfrm>
        </p:grpSpPr>
        <p:sp>
          <p:nvSpPr>
            <p:cNvPr name="Freeform 29" id="29"/>
            <p:cNvSpPr/>
            <p:nvPr/>
          </p:nvSpPr>
          <p:spPr>
            <a:xfrm flipH="false" flipV="false" rot="0">
              <a:off x="0" y="0"/>
              <a:ext cx="3659227" cy="268297"/>
            </a:xfrm>
            <a:custGeom>
              <a:avLst/>
              <a:gdLst/>
              <a:ahLst/>
              <a:cxnLst/>
              <a:rect r="r" b="b" t="t" l="l"/>
              <a:pathLst>
                <a:path h="268297" w="3659227">
                  <a:moveTo>
                    <a:pt x="25632" y="0"/>
                  </a:moveTo>
                  <a:lnTo>
                    <a:pt x="3633594" y="0"/>
                  </a:lnTo>
                  <a:cubicBezTo>
                    <a:pt x="3640392" y="0"/>
                    <a:pt x="3646912" y="2701"/>
                    <a:pt x="3651719" y="7508"/>
                  </a:cubicBezTo>
                  <a:cubicBezTo>
                    <a:pt x="3656526" y="12315"/>
                    <a:pt x="3659227" y="18834"/>
                    <a:pt x="3659227" y="25632"/>
                  </a:cubicBezTo>
                  <a:lnTo>
                    <a:pt x="3659227" y="242664"/>
                  </a:lnTo>
                  <a:cubicBezTo>
                    <a:pt x="3659227" y="249462"/>
                    <a:pt x="3656526" y="255982"/>
                    <a:pt x="3651719" y="260789"/>
                  </a:cubicBezTo>
                  <a:cubicBezTo>
                    <a:pt x="3646912" y="265596"/>
                    <a:pt x="3640392" y="268297"/>
                    <a:pt x="3633594" y="268297"/>
                  </a:cubicBezTo>
                  <a:lnTo>
                    <a:pt x="25632" y="268297"/>
                  </a:lnTo>
                  <a:cubicBezTo>
                    <a:pt x="18834" y="268297"/>
                    <a:pt x="12315" y="265596"/>
                    <a:pt x="7508" y="260789"/>
                  </a:cubicBezTo>
                  <a:cubicBezTo>
                    <a:pt x="2701" y="255982"/>
                    <a:pt x="0" y="249462"/>
                    <a:pt x="0" y="242664"/>
                  </a:cubicBezTo>
                  <a:lnTo>
                    <a:pt x="0" y="25632"/>
                  </a:lnTo>
                  <a:cubicBezTo>
                    <a:pt x="0" y="18834"/>
                    <a:pt x="2701" y="12315"/>
                    <a:pt x="7508" y="7508"/>
                  </a:cubicBezTo>
                  <a:cubicBezTo>
                    <a:pt x="12315" y="2701"/>
                    <a:pt x="18834" y="0"/>
                    <a:pt x="25632" y="0"/>
                  </a:cubicBezTo>
                  <a:close/>
                </a:path>
              </a:pathLst>
            </a:custGeom>
            <a:solidFill>
              <a:srgbClr val="05412D"/>
            </a:solidFill>
          </p:spPr>
        </p:sp>
        <p:sp>
          <p:nvSpPr>
            <p:cNvPr name="TextBox 30" id="30"/>
            <p:cNvSpPr txBox="true"/>
            <p:nvPr/>
          </p:nvSpPr>
          <p:spPr>
            <a:xfrm>
              <a:off x="0" y="-19050"/>
              <a:ext cx="3659227" cy="287347"/>
            </a:xfrm>
            <a:prstGeom prst="rect">
              <a:avLst/>
            </a:prstGeom>
          </p:spPr>
          <p:txBody>
            <a:bodyPr anchor="ctr" rtlCol="false" tIns="50800" lIns="50800" bIns="50800" rIns="50800"/>
            <a:lstStyle/>
            <a:p>
              <a:pPr algn="ctr">
                <a:lnSpc>
                  <a:spcPts val="1399"/>
                </a:lnSpc>
              </a:pPr>
            </a:p>
          </p:txBody>
        </p:sp>
      </p:grpSp>
      <p:grpSp>
        <p:nvGrpSpPr>
          <p:cNvPr name="Group 31" id="31"/>
          <p:cNvGrpSpPr/>
          <p:nvPr/>
        </p:nvGrpSpPr>
        <p:grpSpPr>
          <a:xfrm rot="0">
            <a:off x="1621801" y="7505425"/>
            <a:ext cx="13893626" cy="1018690"/>
            <a:chOff x="0" y="0"/>
            <a:chExt cx="3659227" cy="268297"/>
          </a:xfrm>
        </p:grpSpPr>
        <p:sp>
          <p:nvSpPr>
            <p:cNvPr name="Freeform 32" id="32"/>
            <p:cNvSpPr/>
            <p:nvPr/>
          </p:nvSpPr>
          <p:spPr>
            <a:xfrm flipH="false" flipV="false" rot="0">
              <a:off x="0" y="0"/>
              <a:ext cx="3659227" cy="268297"/>
            </a:xfrm>
            <a:custGeom>
              <a:avLst/>
              <a:gdLst/>
              <a:ahLst/>
              <a:cxnLst/>
              <a:rect r="r" b="b" t="t" l="l"/>
              <a:pathLst>
                <a:path h="268297" w="3659227">
                  <a:moveTo>
                    <a:pt x="25632" y="0"/>
                  </a:moveTo>
                  <a:lnTo>
                    <a:pt x="3633594" y="0"/>
                  </a:lnTo>
                  <a:cubicBezTo>
                    <a:pt x="3640392" y="0"/>
                    <a:pt x="3646912" y="2701"/>
                    <a:pt x="3651719" y="7508"/>
                  </a:cubicBezTo>
                  <a:cubicBezTo>
                    <a:pt x="3656526" y="12315"/>
                    <a:pt x="3659227" y="18834"/>
                    <a:pt x="3659227" y="25632"/>
                  </a:cubicBezTo>
                  <a:lnTo>
                    <a:pt x="3659227" y="242664"/>
                  </a:lnTo>
                  <a:cubicBezTo>
                    <a:pt x="3659227" y="249462"/>
                    <a:pt x="3656526" y="255982"/>
                    <a:pt x="3651719" y="260789"/>
                  </a:cubicBezTo>
                  <a:cubicBezTo>
                    <a:pt x="3646912" y="265596"/>
                    <a:pt x="3640392" y="268297"/>
                    <a:pt x="3633594" y="268297"/>
                  </a:cubicBezTo>
                  <a:lnTo>
                    <a:pt x="25632" y="268297"/>
                  </a:lnTo>
                  <a:cubicBezTo>
                    <a:pt x="18834" y="268297"/>
                    <a:pt x="12315" y="265596"/>
                    <a:pt x="7508" y="260789"/>
                  </a:cubicBezTo>
                  <a:cubicBezTo>
                    <a:pt x="2701" y="255982"/>
                    <a:pt x="0" y="249462"/>
                    <a:pt x="0" y="242664"/>
                  </a:cubicBezTo>
                  <a:lnTo>
                    <a:pt x="0" y="25632"/>
                  </a:lnTo>
                  <a:cubicBezTo>
                    <a:pt x="0" y="18834"/>
                    <a:pt x="2701" y="12315"/>
                    <a:pt x="7508" y="7508"/>
                  </a:cubicBezTo>
                  <a:cubicBezTo>
                    <a:pt x="12315" y="2701"/>
                    <a:pt x="18834" y="0"/>
                    <a:pt x="25632" y="0"/>
                  </a:cubicBezTo>
                  <a:close/>
                </a:path>
              </a:pathLst>
            </a:custGeom>
            <a:solidFill>
              <a:srgbClr val="085138"/>
            </a:solidFill>
          </p:spPr>
        </p:sp>
        <p:sp>
          <p:nvSpPr>
            <p:cNvPr name="TextBox 33" id="33"/>
            <p:cNvSpPr txBox="true"/>
            <p:nvPr/>
          </p:nvSpPr>
          <p:spPr>
            <a:xfrm>
              <a:off x="0" y="-19050"/>
              <a:ext cx="3659227" cy="287347"/>
            </a:xfrm>
            <a:prstGeom prst="rect">
              <a:avLst/>
            </a:prstGeom>
          </p:spPr>
          <p:txBody>
            <a:bodyPr anchor="ctr" rtlCol="false" tIns="50800" lIns="50800" bIns="50800" rIns="50800"/>
            <a:lstStyle/>
            <a:p>
              <a:pPr algn="ctr">
                <a:lnSpc>
                  <a:spcPts val="1399"/>
                </a:lnSpc>
              </a:pPr>
            </a:p>
          </p:txBody>
        </p:sp>
      </p:grpSp>
      <p:grpSp>
        <p:nvGrpSpPr>
          <p:cNvPr name="Group 34" id="34"/>
          <p:cNvGrpSpPr/>
          <p:nvPr/>
        </p:nvGrpSpPr>
        <p:grpSpPr>
          <a:xfrm rot="0">
            <a:off x="1586242" y="8686589"/>
            <a:ext cx="13929185" cy="1018690"/>
            <a:chOff x="0" y="0"/>
            <a:chExt cx="3668592" cy="268297"/>
          </a:xfrm>
        </p:grpSpPr>
        <p:sp>
          <p:nvSpPr>
            <p:cNvPr name="Freeform 35" id="35"/>
            <p:cNvSpPr/>
            <p:nvPr/>
          </p:nvSpPr>
          <p:spPr>
            <a:xfrm flipH="false" flipV="false" rot="0">
              <a:off x="0" y="0"/>
              <a:ext cx="3668592" cy="268297"/>
            </a:xfrm>
            <a:custGeom>
              <a:avLst/>
              <a:gdLst/>
              <a:ahLst/>
              <a:cxnLst/>
              <a:rect r="r" b="b" t="t" l="l"/>
              <a:pathLst>
                <a:path h="268297" w="3668592">
                  <a:moveTo>
                    <a:pt x="25567" y="0"/>
                  </a:moveTo>
                  <a:lnTo>
                    <a:pt x="3643025" y="0"/>
                  </a:lnTo>
                  <a:cubicBezTo>
                    <a:pt x="3657145" y="0"/>
                    <a:pt x="3668592" y="11447"/>
                    <a:pt x="3668592" y="25567"/>
                  </a:cubicBezTo>
                  <a:lnTo>
                    <a:pt x="3668592" y="242730"/>
                  </a:lnTo>
                  <a:cubicBezTo>
                    <a:pt x="3668592" y="249511"/>
                    <a:pt x="3665898" y="256014"/>
                    <a:pt x="3661104" y="260808"/>
                  </a:cubicBezTo>
                  <a:cubicBezTo>
                    <a:pt x="3656309" y="265603"/>
                    <a:pt x="3649806" y="268297"/>
                    <a:pt x="3643025" y="268297"/>
                  </a:cubicBezTo>
                  <a:lnTo>
                    <a:pt x="25567" y="268297"/>
                  </a:lnTo>
                  <a:cubicBezTo>
                    <a:pt x="11447" y="268297"/>
                    <a:pt x="0" y="256850"/>
                    <a:pt x="0" y="242730"/>
                  </a:cubicBezTo>
                  <a:lnTo>
                    <a:pt x="0" y="25567"/>
                  </a:lnTo>
                  <a:cubicBezTo>
                    <a:pt x="0" y="11447"/>
                    <a:pt x="11447" y="0"/>
                    <a:pt x="25567" y="0"/>
                  </a:cubicBezTo>
                  <a:close/>
                </a:path>
              </a:pathLst>
            </a:custGeom>
            <a:solidFill>
              <a:srgbClr val="05412D"/>
            </a:solidFill>
          </p:spPr>
        </p:sp>
        <p:sp>
          <p:nvSpPr>
            <p:cNvPr name="TextBox 36" id="36"/>
            <p:cNvSpPr txBox="true"/>
            <p:nvPr/>
          </p:nvSpPr>
          <p:spPr>
            <a:xfrm>
              <a:off x="0" y="-19050"/>
              <a:ext cx="3668592" cy="287347"/>
            </a:xfrm>
            <a:prstGeom prst="rect">
              <a:avLst/>
            </a:prstGeom>
          </p:spPr>
          <p:txBody>
            <a:bodyPr anchor="ctr" rtlCol="false" tIns="50800" lIns="50800" bIns="50800" rIns="50800"/>
            <a:lstStyle/>
            <a:p>
              <a:pPr algn="ctr">
                <a:lnSpc>
                  <a:spcPts val="1399"/>
                </a:lnSpc>
              </a:pPr>
            </a:p>
          </p:txBody>
        </p:sp>
      </p:grpSp>
      <p:grpSp>
        <p:nvGrpSpPr>
          <p:cNvPr name="Group 37" id="37"/>
          <p:cNvGrpSpPr/>
          <p:nvPr/>
        </p:nvGrpSpPr>
        <p:grpSpPr>
          <a:xfrm rot="0">
            <a:off x="993141" y="6249842"/>
            <a:ext cx="1131757" cy="1131757"/>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79"/>
            </a:solidFill>
          </p:spPr>
        </p:sp>
        <p:sp>
          <p:nvSpPr>
            <p:cNvPr name="TextBox 39" id="3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40" id="40"/>
          <p:cNvGrpSpPr/>
          <p:nvPr/>
        </p:nvGrpSpPr>
        <p:grpSpPr>
          <a:xfrm rot="0">
            <a:off x="993141" y="7441764"/>
            <a:ext cx="1131757" cy="1131757"/>
            <a:chOff x="0" y="0"/>
            <a:chExt cx="812800" cy="812800"/>
          </a:xfrm>
        </p:grpSpPr>
        <p:sp>
          <p:nvSpPr>
            <p:cNvPr name="Freeform 41" id="4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79"/>
            </a:solidFill>
          </p:spPr>
        </p:sp>
        <p:sp>
          <p:nvSpPr>
            <p:cNvPr name="TextBox 42" id="4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43" id="43"/>
          <p:cNvGrpSpPr/>
          <p:nvPr/>
        </p:nvGrpSpPr>
        <p:grpSpPr>
          <a:xfrm rot="0">
            <a:off x="993141" y="8658955"/>
            <a:ext cx="1131757" cy="1131757"/>
            <a:chOff x="0" y="0"/>
            <a:chExt cx="812800" cy="812800"/>
          </a:xfrm>
        </p:grpSpPr>
        <p:sp>
          <p:nvSpPr>
            <p:cNvPr name="Freeform 44" id="4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79"/>
            </a:solidFill>
          </p:spPr>
        </p:sp>
        <p:sp>
          <p:nvSpPr>
            <p:cNvPr name="TextBox 45" id="4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46" id="46"/>
          <p:cNvSpPr txBox="true"/>
          <p:nvPr/>
        </p:nvSpPr>
        <p:spPr>
          <a:xfrm rot="0">
            <a:off x="1073907" y="6634487"/>
            <a:ext cx="970225" cy="551735"/>
          </a:xfrm>
          <a:prstGeom prst="rect">
            <a:avLst/>
          </a:prstGeom>
        </p:spPr>
        <p:txBody>
          <a:bodyPr anchor="t" rtlCol="false" tIns="0" lIns="0" bIns="0" rIns="0">
            <a:spAutoFit/>
          </a:bodyPr>
          <a:lstStyle/>
          <a:p>
            <a:pPr algn="ctr">
              <a:lnSpc>
                <a:spcPts val="4216"/>
              </a:lnSpc>
            </a:pPr>
            <a:r>
              <a:rPr lang="en-US" b="true" sz="4216">
                <a:solidFill>
                  <a:srgbClr val="00291B"/>
                </a:solidFill>
                <a:latin typeface="Glacial Indifference Bold"/>
                <a:ea typeface="Glacial Indifference Bold"/>
                <a:cs typeface="Glacial Indifference Bold"/>
                <a:sym typeface="Glacial Indifference Bold"/>
              </a:rPr>
              <a:t>04</a:t>
            </a:r>
          </a:p>
        </p:txBody>
      </p:sp>
      <p:sp>
        <p:nvSpPr>
          <p:cNvPr name="TextBox 47" id="47"/>
          <p:cNvSpPr txBox="true"/>
          <p:nvPr/>
        </p:nvSpPr>
        <p:spPr>
          <a:xfrm rot="0">
            <a:off x="1073907" y="7769875"/>
            <a:ext cx="970225" cy="551735"/>
          </a:xfrm>
          <a:prstGeom prst="rect">
            <a:avLst/>
          </a:prstGeom>
        </p:spPr>
        <p:txBody>
          <a:bodyPr anchor="t" rtlCol="false" tIns="0" lIns="0" bIns="0" rIns="0">
            <a:spAutoFit/>
          </a:bodyPr>
          <a:lstStyle/>
          <a:p>
            <a:pPr algn="ctr">
              <a:lnSpc>
                <a:spcPts val="4216"/>
              </a:lnSpc>
            </a:pPr>
            <a:r>
              <a:rPr lang="en-US" b="true" sz="4216">
                <a:solidFill>
                  <a:srgbClr val="00291B"/>
                </a:solidFill>
                <a:latin typeface="Glacial Indifference Bold"/>
                <a:ea typeface="Glacial Indifference Bold"/>
                <a:cs typeface="Glacial Indifference Bold"/>
                <a:sym typeface="Glacial Indifference Bold"/>
              </a:rPr>
              <a:t>05</a:t>
            </a:r>
          </a:p>
        </p:txBody>
      </p:sp>
      <p:sp>
        <p:nvSpPr>
          <p:cNvPr name="TextBox 48" id="48"/>
          <p:cNvSpPr txBox="true"/>
          <p:nvPr/>
        </p:nvSpPr>
        <p:spPr>
          <a:xfrm rot="0">
            <a:off x="1073907" y="8987066"/>
            <a:ext cx="970225" cy="551735"/>
          </a:xfrm>
          <a:prstGeom prst="rect">
            <a:avLst/>
          </a:prstGeom>
        </p:spPr>
        <p:txBody>
          <a:bodyPr anchor="t" rtlCol="false" tIns="0" lIns="0" bIns="0" rIns="0">
            <a:spAutoFit/>
          </a:bodyPr>
          <a:lstStyle/>
          <a:p>
            <a:pPr algn="ctr">
              <a:lnSpc>
                <a:spcPts val="4216"/>
              </a:lnSpc>
            </a:pPr>
            <a:r>
              <a:rPr lang="en-US" b="true" sz="4216">
                <a:solidFill>
                  <a:srgbClr val="00291B"/>
                </a:solidFill>
                <a:latin typeface="Glacial Indifference Bold"/>
                <a:ea typeface="Glacial Indifference Bold"/>
                <a:cs typeface="Glacial Indifference Bold"/>
                <a:sym typeface="Glacial Indifference Bold"/>
              </a:rPr>
              <a:t>06</a:t>
            </a:r>
          </a:p>
        </p:txBody>
      </p:sp>
      <p:sp>
        <p:nvSpPr>
          <p:cNvPr name="TextBox 49" id="49"/>
          <p:cNvSpPr txBox="true"/>
          <p:nvPr/>
        </p:nvSpPr>
        <p:spPr>
          <a:xfrm rot="0">
            <a:off x="2243838" y="6651573"/>
            <a:ext cx="13011117" cy="328295"/>
          </a:xfrm>
          <a:prstGeom prst="rect">
            <a:avLst/>
          </a:prstGeom>
        </p:spPr>
        <p:txBody>
          <a:bodyPr anchor="t" rtlCol="false" tIns="0" lIns="0" bIns="0" rIns="0">
            <a:spAutoFit/>
          </a:bodyPr>
          <a:lstStyle/>
          <a:p>
            <a:pPr algn="l">
              <a:lnSpc>
                <a:spcPts val="2530"/>
              </a:lnSpc>
            </a:pPr>
            <a:r>
              <a:rPr lang="en-US" sz="2200" b="true">
                <a:solidFill>
                  <a:srgbClr val="FFFFFF"/>
                </a:solidFill>
                <a:latin typeface="Glacial Indifference Bold"/>
                <a:ea typeface="Glacial Indifference Bold"/>
                <a:cs typeface="Glacial Indifference Bold"/>
                <a:sym typeface="Glacial Indifference Bold"/>
              </a:rPr>
              <a:t>Masa Tunggu Haji Yang Lama 5-47 Tahun</a:t>
            </a:r>
          </a:p>
        </p:txBody>
      </p:sp>
      <p:sp>
        <p:nvSpPr>
          <p:cNvPr name="TextBox 50" id="50"/>
          <p:cNvSpPr txBox="true"/>
          <p:nvPr/>
        </p:nvSpPr>
        <p:spPr>
          <a:xfrm rot="0">
            <a:off x="2227662" y="7693675"/>
            <a:ext cx="11360449" cy="642620"/>
          </a:xfrm>
          <a:prstGeom prst="rect">
            <a:avLst/>
          </a:prstGeom>
        </p:spPr>
        <p:txBody>
          <a:bodyPr anchor="t" rtlCol="false" tIns="0" lIns="0" bIns="0" rIns="0">
            <a:spAutoFit/>
          </a:bodyPr>
          <a:lstStyle/>
          <a:p>
            <a:pPr algn="l">
              <a:lnSpc>
                <a:spcPts val="2530"/>
              </a:lnSpc>
            </a:pPr>
            <a:r>
              <a:rPr lang="en-US" sz="2200" b="true">
                <a:solidFill>
                  <a:srgbClr val="FFFFFF"/>
                </a:solidFill>
                <a:latin typeface="Glacial Indifference Bold"/>
                <a:ea typeface="Glacial Indifference Bold"/>
                <a:cs typeface="Glacial Indifference Bold"/>
                <a:sym typeface="Glacial Indifference Bold"/>
              </a:rPr>
              <a:t>Tentang Pelunasan Onh Dilakukan Setelah Dinyatakan Istithaah Kesehatan (Kmk Hk 01.07/Menkes/2118/2023)</a:t>
            </a:r>
          </a:p>
        </p:txBody>
      </p:sp>
      <p:sp>
        <p:nvSpPr>
          <p:cNvPr name="TextBox 51" id="51"/>
          <p:cNvSpPr txBox="true"/>
          <p:nvPr/>
        </p:nvSpPr>
        <p:spPr>
          <a:xfrm rot="0">
            <a:off x="2307595" y="9009889"/>
            <a:ext cx="11360449" cy="328295"/>
          </a:xfrm>
          <a:prstGeom prst="rect">
            <a:avLst/>
          </a:prstGeom>
        </p:spPr>
        <p:txBody>
          <a:bodyPr anchor="t" rtlCol="false" tIns="0" lIns="0" bIns="0" rIns="0">
            <a:spAutoFit/>
          </a:bodyPr>
          <a:lstStyle/>
          <a:p>
            <a:pPr algn="l">
              <a:lnSpc>
                <a:spcPts val="2530"/>
              </a:lnSpc>
            </a:pPr>
            <a:r>
              <a:rPr lang="en-US" sz="2200" b="true">
                <a:solidFill>
                  <a:srgbClr val="FFFFFF"/>
                </a:solidFill>
                <a:latin typeface="Glacial Indifference Bold"/>
                <a:ea typeface="Glacial Indifference Bold"/>
                <a:cs typeface="Glacial Indifference Bold"/>
                <a:sym typeface="Glacial Indifference Bold"/>
              </a:rPr>
              <a:t>Kelelahan Menjadi Triger Utama Berbagai</a:t>
            </a:r>
            <a:r>
              <a:rPr lang="en-US" sz="2200" b="true">
                <a:solidFill>
                  <a:srgbClr val="FFFFFF"/>
                </a:solidFill>
                <a:latin typeface="Glacial Indifference Bold"/>
                <a:ea typeface="Glacial Indifference Bold"/>
                <a:cs typeface="Glacial Indifference Bold"/>
                <a:sym typeface="Glacial Indifference Bold"/>
              </a:rPr>
              <a:t>  Manifestasi Diagnosa Klinis</a:t>
            </a:r>
          </a:p>
        </p:txBody>
      </p:sp>
      <p:sp>
        <p:nvSpPr>
          <p:cNvPr name="Freeform 52" id="52"/>
          <p:cNvSpPr/>
          <p:nvPr/>
        </p:nvSpPr>
        <p:spPr>
          <a:xfrm flipH="false" flipV="false" rot="0">
            <a:off x="11504101" y="430052"/>
            <a:ext cx="1440666" cy="1440666"/>
          </a:xfrm>
          <a:custGeom>
            <a:avLst/>
            <a:gdLst/>
            <a:ahLst/>
            <a:cxnLst/>
            <a:rect r="r" b="b" t="t" l="l"/>
            <a:pathLst>
              <a:path h="1440666" w="1440666">
                <a:moveTo>
                  <a:pt x="0" y="0"/>
                </a:moveTo>
                <a:lnTo>
                  <a:pt x="1440665" y="0"/>
                </a:lnTo>
                <a:lnTo>
                  <a:pt x="1440665" y="1440665"/>
                </a:lnTo>
                <a:lnTo>
                  <a:pt x="0" y="1440665"/>
                </a:lnTo>
                <a:lnTo>
                  <a:pt x="0" y="0"/>
                </a:lnTo>
                <a:close/>
              </a:path>
            </a:pathLst>
          </a:custGeom>
          <a:blipFill>
            <a:blip r:embed="rId3"/>
            <a:stretch>
              <a:fillRect l="0" t="0" r="0" b="0"/>
            </a:stretch>
          </a:blipFill>
        </p:spPr>
      </p:sp>
      <p:sp>
        <p:nvSpPr>
          <p:cNvPr name="TextBox 53" id="53"/>
          <p:cNvSpPr txBox="true"/>
          <p:nvPr/>
        </p:nvSpPr>
        <p:spPr>
          <a:xfrm rot="0">
            <a:off x="13155802" y="708671"/>
            <a:ext cx="4719251" cy="835802"/>
          </a:xfrm>
          <a:prstGeom prst="rect">
            <a:avLst/>
          </a:prstGeom>
        </p:spPr>
        <p:txBody>
          <a:bodyPr anchor="t" rtlCol="false" tIns="0" lIns="0" bIns="0" rIns="0">
            <a:spAutoFit/>
          </a:bodyPr>
          <a:lstStyle/>
          <a:p>
            <a:pPr algn="l">
              <a:lnSpc>
                <a:spcPts val="2232"/>
              </a:lnSpc>
            </a:pPr>
            <a:r>
              <a:rPr lang="en-US" sz="1594" b="true">
                <a:solidFill>
                  <a:srgbClr val="03403B"/>
                </a:solidFill>
                <a:latin typeface="Raleway Heavy"/>
                <a:ea typeface="Raleway Heavy"/>
                <a:cs typeface="Raleway Heavy"/>
                <a:sym typeface="Raleway Heavy"/>
              </a:rPr>
              <a:t>PENGURUS PUSAT</a:t>
            </a:r>
          </a:p>
          <a:p>
            <a:pPr algn="l">
              <a:lnSpc>
                <a:spcPts val="2232"/>
              </a:lnSpc>
            </a:pPr>
            <a:r>
              <a:rPr lang="en-US" sz="1594" b="true">
                <a:solidFill>
                  <a:srgbClr val="03403B"/>
                </a:solidFill>
                <a:latin typeface="Raleway Heavy"/>
                <a:ea typeface="Raleway Heavy"/>
                <a:cs typeface="Raleway Heavy"/>
                <a:sym typeface="Raleway Heavy"/>
              </a:rPr>
              <a:t>PERHIMPUNAN KEDOKTERAN HAJI INDONESIA</a:t>
            </a:r>
          </a:p>
          <a:p>
            <a:pPr algn="l">
              <a:lnSpc>
                <a:spcPts val="2232"/>
              </a:lnSpc>
            </a:pPr>
            <a:r>
              <a:rPr lang="en-US" sz="1594" b="true">
                <a:solidFill>
                  <a:srgbClr val="03403B"/>
                </a:solidFill>
                <a:latin typeface="Raleway Heavy"/>
                <a:ea typeface="Raleway Heavy"/>
                <a:cs typeface="Raleway Heavy"/>
                <a:sym typeface="Raleway Heavy"/>
              </a:rPr>
              <a:t>PP PERDOKHI</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738959" y="1911495"/>
            <a:ext cx="9166860" cy="6464011"/>
            <a:chOff x="0" y="0"/>
            <a:chExt cx="2414317" cy="1702455"/>
          </a:xfrm>
        </p:grpSpPr>
        <p:sp>
          <p:nvSpPr>
            <p:cNvPr name="Freeform 3" id="3"/>
            <p:cNvSpPr/>
            <p:nvPr/>
          </p:nvSpPr>
          <p:spPr>
            <a:xfrm flipH="false" flipV="false" rot="0">
              <a:off x="0" y="0"/>
              <a:ext cx="2414317" cy="1702455"/>
            </a:xfrm>
            <a:custGeom>
              <a:avLst/>
              <a:gdLst/>
              <a:ahLst/>
              <a:cxnLst/>
              <a:rect r="r" b="b" t="t" l="l"/>
              <a:pathLst>
                <a:path h="1702455" w="2414317">
                  <a:moveTo>
                    <a:pt x="0" y="0"/>
                  </a:moveTo>
                  <a:lnTo>
                    <a:pt x="2414317" y="0"/>
                  </a:lnTo>
                  <a:lnTo>
                    <a:pt x="2414317" y="1702455"/>
                  </a:lnTo>
                  <a:lnTo>
                    <a:pt x="0" y="1702455"/>
                  </a:lnTo>
                  <a:close/>
                </a:path>
              </a:pathLst>
            </a:custGeom>
            <a:solidFill>
              <a:srgbClr val="085138"/>
            </a:solidFill>
          </p:spPr>
        </p:sp>
        <p:sp>
          <p:nvSpPr>
            <p:cNvPr name="TextBox 4" id="4"/>
            <p:cNvSpPr txBox="true"/>
            <p:nvPr/>
          </p:nvSpPr>
          <p:spPr>
            <a:xfrm>
              <a:off x="0" y="0"/>
              <a:ext cx="2414317" cy="1702455"/>
            </a:xfrm>
            <a:prstGeom prst="rect">
              <a:avLst/>
            </a:prstGeom>
          </p:spPr>
          <p:txBody>
            <a:bodyPr anchor="ctr" rtlCol="false" tIns="50800" lIns="50800" bIns="50800" rIns="50800"/>
            <a:lstStyle/>
            <a:p>
              <a:pPr algn="ctr">
                <a:lnSpc>
                  <a:spcPts val="2160"/>
                </a:lnSpc>
              </a:pPr>
            </a:p>
          </p:txBody>
        </p:sp>
      </p:grpSp>
      <p:grpSp>
        <p:nvGrpSpPr>
          <p:cNvPr name="Group 5" id="5"/>
          <p:cNvGrpSpPr/>
          <p:nvPr/>
        </p:nvGrpSpPr>
        <p:grpSpPr>
          <a:xfrm rot="0">
            <a:off x="11036502" y="0"/>
            <a:ext cx="7251498" cy="10287000"/>
            <a:chOff x="0" y="0"/>
            <a:chExt cx="1909859" cy="2709333"/>
          </a:xfrm>
        </p:grpSpPr>
        <p:sp>
          <p:nvSpPr>
            <p:cNvPr name="Freeform 6" id="6"/>
            <p:cNvSpPr/>
            <p:nvPr/>
          </p:nvSpPr>
          <p:spPr>
            <a:xfrm flipH="false" flipV="false" rot="0">
              <a:off x="0" y="0"/>
              <a:ext cx="1909859" cy="2709333"/>
            </a:xfrm>
            <a:custGeom>
              <a:avLst/>
              <a:gdLst/>
              <a:ahLst/>
              <a:cxnLst/>
              <a:rect r="r" b="b" t="t" l="l"/>
              <a:pathLst>
                <a:path h="2709333" w="1909859">
                  <a:moveTo>
                    <a:pt x="0" y="0"/>
                  </a:moveTo>
                  <a:lnTo>
                    <a:pt x="1909859" y="0"/>
                  </a:lnTo>
                  <a:lnTo>
                    <a:pt x="1909859" y="2709333"/>
                  </a:lnTo>
                  <a:lnTo>
                    <a:pt x="0" y="2709333"/>
                  </a:lnTo>
                  <a:close/>
                </a:path>
              </a:pathLst>
            </a:custGeom>
            <a:solidFill>
              <a:srgbClr val="085138"/>
            </a:solidFill>
          </p:spPr>
        </p:sp>
        <p:sp>
          <p:nvSpPr>
            <p:cNvPr name="TextBox 7" id="7"/>
            <p:cNvSpPr txBox="true"/>
            <p:nvPr/>
          </p:nvSpPr>
          <p:spPr>
            <a:xfrm>
              <a:off x="0" y="0"/>
              <a:ext cx="1909859" cy="2709333"/>
            </a:xfrm>
            <a:prstGeom prst="rect">
              <a:avLst/>
            </a:prstGeom>
          </p:spPr>
          <p:txBody>
            <a:bodyPr anchor="ctr" rtlCol="false" tIns="50800" lIns="50800" bIns="50800" rIns="50800"/>
            <a:lstStyle/>
            <a:p>
              <a:pPr algn="ctr">
                <a:lnSpc>
                  <a:spcPts val="2160"/>
                </a:lnSpc>
              </a:pPr>
            </a:p>
          </p:txBody>
        </p:sp>
      </p:grpSp>
      <p:grpSp>
        <p:nvGrpSpPr>
          <p:cNvPr name="Group 8" id="8"/>
          <p:cNvGrpSpPr/>
          <p:nvPr/>
        </p:nvGrpSpPr>
        <p:grpSpPr>
          <a:xfrm rot="0">
            <a:off x="14662251" y="8657161"/>
            <a:ext cx="2597049" cy="682883"/>
            <a:chOff x="0" y="0"/>
            <a:chExt cx="1545567" cy="406400"/>
          </a:xfrm>
        </p:grpSpPr>
        <p:sp>
          <p:nvSpPr>
            <p:cNvPr name="Freeform 9" id="9"/>
            <p:cNvSpPr/>
            <p:nvPr/>
          </p:nvSpPr>
          <p:spPr>
            <a:xfrm flipH="false" flipV="false" rot="0">
              <a:off x="0" y="0"/>
              <a:ext cx="1545567" cy="406400"/>
            </a:xfrm>
            <a:custGeom>
              <a:avLst/>
              <a:gdLst/>
              <a:ahLst/>
              <a:cxnLst/>
              <a:rect r="r" b="b" t="t" l="l"/>
              <a:pathLst>
                <a:path h="406400" w="1545567">
                  <a:moveTo>
                    <a:pt x="1342367" y="0"/>
                  </a:moveTo>
                  <a:cubicBezTo>
                    <a:pt x="1454591" y="0"/>
                    <a:pt x="1545567" y="90976"/>
                    <a:pt x="1545567" y="203200"/>
                  </a:cubicBezTo>
                  <a:cubicBezTo>
                    <a:pt x="1545567" y="315424"/>
                    <a:pt x="1454591" y="406400"/>
                    <a:pt x="1342367" y="406400"/>
                  </a:cubicBezTo>
                  <a:lnTo>
                    <a:pt x="203200" y="406400"/>
                  </a:lnTo>
                  <a:cubicBezTo>
                    <a:pt x="90976" y="406400"/>
                    <a:pt x="0" y="315424"/>
                    <a:pt x="0" y="203200"/>
                  </a:cubicBezTo>
                  <a:cubicBezTo>
                    <a:pt x="0" y="90976"/>
                    <a:pt x="90976" y="0"/>
                    <a:pt x="203200" y="0"/>
                  </a:cubicBezTo>
                  <a:close/>
                </a:path>
              </a:pathLst>
            </a:custGeom>
            <a:solidFill>
              <a:srgbClr val="085138"/>
            </a:solidFill>
          </p:spPr>
        </p:sp>
        <p:sp>
          <p:nvSpPr>
            <p:cNvPr name="TextBox 10" id="10"/>
            <p:cNvSpPr txBox="true"/>
            <p:nvPr/>
          </p:nvSpPr>
          <p:spPr>
            <a:xfrm>
              <a:off x="0" y="0"/>
              <a:ext cx="1545567" cy="406400"/>
            </a:xfrm>
            <a:prstGeom prst="rect">
              <a:avLst/>
            </a:prstGeom>
          </p:spPr>
          <p:txBody>
            <a:bodyPr anchor="ctr" rtlCol="false" tIns="50800" lIns="50800" bIns="50800" rIns="50800"/>
            <a:lstStyle/>
            <a:p>
              <a:pPr algn="ctr">
                <a:lnSpc>
                  <a:spcPts val="2160"/>
                </a:lnSpc>
              </a:pPr>
            </a:p>
          </p:txBody>
        </p:sp>
      </p:grpSp>
      <p:grpSp>
        <p:nvGrpSpPr>
          <p:cNvPr name="Group 11" id="11"/>
          <p:cNvGrpSpPr/>
          <p:nvPr/>
        </p:nvGrpSpPr>
        <p:grpSpPr>
          <a:xfrm rot="0">
            <a:off x="677735" y="423236"/>
            <a:ext cx="5354998" cy="1210927"/>
            <a:chOff x="0" y="0"/>
            <a:chExt cx="7139997" cy="1614570"/>
          </a:xfrm>
        </p:grpSpPr>
        <p:sp>
          <p:nvSpPr>
            <p:cNvPr name="Freeform 12" id="12"/>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2"/>
              <a:stretch>
                <a:fillRect l="0" t="0" r="0" b="0"/>
              </a:stretch>
            </a:blipFill>
          </p:spPr>
        </p:sp>
        <p:sp>
          <p:nvSpPr>
            <p:cNvPr name="TextBox 13" id="13"/>
            <p:cNvSpPr txBox="true"/>
            <p:nvPr/>
          </p:nvSpPr>
          <p:spPr>
            <a:xfrm rot="0">
              <a:off x="1851079" y="337051"/>
              <a:ext cx="5288917" cy="935688"/>
            </a:xfrm>
            <a:prstGeom prst="rect">
              <a:avLst/>
            </a:prstGeom>
          </p:spPr>
          <p:txBody>
            <a:bodyPr anchor="t" rtlCol="false" tIns="0" lIns="0" bIns="0" rIns="0">
              <a:spAutoFit/>
            </a:bodyPr>
            <a:lstStyle/>
            <a:p>
              <a:pPr algn="l">
                <a:lnSpc>
                  <a:spcPts val="1876"/>
                </a:lnSpc>
              </a:pPr>
              <a:r>
                <a:rPr lang="en-US" sz="1340" b="true">
                  <a:solidFill>
                    <a:srgbClr val="085138"/>
                  </a:solidFill>
                  <a:latin typeface="Raleway Heavy"/>
                  <a:ea typeface="Raleway Heavy"/>
                  <a:cs typeface="Raleway Heavy"/>
                  <a:sym typeface="Raleway Heavy"/>
                </a:rPr>
                <a:t>PENGURUS PUSAT</a:t>
              </a:r>
            </a:p>
            <a:p>
              <a:pPr algn="l">
                <a:lnSpc>
                  <a:spcPts val="1876"/>
                </a:lnSpc>
              </a:pPr>
              <a:r>
                <a:rPr lang="en-US" sz="1340" b="true">
                  <a:solidFill>
                    <a:srgbClr val="085138"/>
                  </a:solidFill>
                  <a:latin typeface="Raleway Heavy"/>
                  <a:ea typeface="Raleway Heavy"/>
                  <a:cs typeface="Raleway Heavy"/>
                  <a:sym typeface="Raleway Heavy"/>
                </a:rPr>
                <a:t>PERHIMPUNAN KEDOKTERAN HAJI INDONESIA</a:t>
              </a:r>
            </a:p>
            <a:p>
              <a:pPr algn="l">
                <a:lnSpc>
                  <a:spcPts val="1876"/>
                </a:lnSpc>
              </a:pPr>
              <a:r>
                <a:rPr lang="en-US" sz="1340" b="true">
                  <a:solidFill>
                    <a:srgbClr val="085138"/>
                  </a:solidFill>
                  <a:latin typeface="Raleway Heavy"/>
                  <a:ea typeface="Raleway Heavy"/>
                  <a:cs typeface="Raleway Heavy"/>
                  <a:sym typeface="Raleway Heavy"/>
                </a:rPr>
                <a:t>PP PERDOKHI</a:t>
              </a:r>
            </a:p>
          </p:txBody>
        </p:sp>
      </p:grpSp>
      <p:grpSp>
        <p:nvGrpSpPr>
          <p:cNvPr name="Group 14" id="14"/>
          <p:cNvGrpSpPr/>
          <p:nvPr/>
        </p:nvGrpSpPr>
        <p:grpSpPr>
          <a:xfrm rot="0">
            <a:off x="1170529" y="2575070"/>
            <a:ext cx="5441660" cy="544166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5138"/>
            </a:solidFill>
          </p:spPr>
        </p:sp>
        <p:sp>
          <p:nvSpPr>
            <p:cNvPr name="TextBox 16" id="16"/>
            <p:cNvSpPr txBox="true"/>
            <p:nvPr/>
          </p:nvSpPr>
          <p:spPr>
            <a:xfrm>
              <a:off x="76200" y="76200"/>
              <a:ext cx="660400" cy="660400"/>
            </a:xfrm>
            <a:prstGeom prst="rect">
              <a:avLst/>
            </a:prstGeom>
          </p:spPr>
          <p:txBody>
            <a:bodyPr anchor="ctr" rtlCol="false" tIns="50800" lIns="50800" bIns="50800" rIns="50800"/>
            <a:lstStyle/>
            <a:p>
              <a:pPr algn="ctr">
                <a:lnSpc>
                  <a:spcPts val="2160"/>
                </a:lnSpc>
              </a:pPr>
            </a:p>
          </p:txBody>
        </p:sp>
      </p:grpSp>
      <p:grpSp>
        <p:nvGrpSpPr>
          <p:cNvPr name="Group 17" id="17"/>
          <p:cNvGrpSpPr/>
          <p:nvPr/>
        </p:nvGrpSpPr>
        <p:grpSpPr>
          <a:xfrm rot="0">
            <a:off x="1445823" y="2850374"/>
            <a:ext cx="4891072" cy="4891052"/>
            <a:chOff x="0" y="0"/>
            <a:chExt cx="6350000" cy="6349975"/>
          </a:xfrm>
        </p:grpSpPr>
        <p:sp>
          <p:nvSpPr>
            <p:cNvPr name="Freeform 18" id="18"/>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0" t="-18680" r="0" b="-18680"/>
              </a:stretch>
            </a:blipFill>
          </p:spPr>
        </p:sp>
      </p:grpSp>
      <p:sp>
        <p:nvSpPr>
          <p:cNvPr name="TextBox 19" id="19"/>
          <p:cNvSpPr txBox="true"/>
          <p:nvPr/>
        </p:nvSpPr>
        <p:spPr>
          <a:xfrm rot="0">
            <a:off x="7655455" y="4279525"/>
            <a:ext cx="9063522" cy="1447165"/>
          </a:xfrm>
          <a:prstGeom prst="rect">
            <a:avLst/>
          </a:prstGeom>
        </p:spPr>
        <p:txBody>
          <a:bodyPr anchor="t" rtlCol="false" tIns="0" lIns="0" bIns="0" rIns="0">
            <a:spAutoFit/>
          </a:bodyPr>
          <a:lstStyle/>
          <a:p>
            <a:pPr algn="l">
              <a:lnSpc>
                <a:spcPts val="5554"/>
              </a:lnSpc>
            </a:pPr>
            <a:r>
              <a:rPr lang="en-US" b="true" sz="5499" spc="1248">
                <a:solidFill>
                  <a:srgbClr val="CBD827"/>
                </a:solidFill>
                <a:latin typeface="Montserrat Classic Bold"/>
                <a:ea typeface="Montserrat Classic Bold"/>
                <a:cs typeface="Montserrat Classic Bold"/>
                <a:sym typeface="Montserrat Classic Bold"/>
              </a:rPr>
              <a:t>ACTIVATED CHARCOAL SOAP</a:t>
            </a:r>
          </a:p>
        </p:txBody>
      </p:sp>
      <p:sp>
        <p:nvSpPr>
          <p:cNvPr name="TextBox 20" id="20"/>
          <p:cNvSpPr txBox="true"/>
          <p:nvPr/>
        </p:nvSpPr>
        <p:spPr>
          <a:xfrm rot="0">
            <a:off x="7655455" y="6080658"/>
            <a:ext cx="7981563" cy="431787"/>
          </a:xfrm>
          <a:prstGeom prst="rect">
            <a:avLst/>
          </a:prstGeom>
        </p:spPr>
        <p:txBody>
          <a:bodyPr anchor="t" rtlCol="false" tIns="0" lIns="0" bIns="0" rIns="0">
            <a:spAutoFit/>
          </a:bodyPr>
          <a:lstStyle/>
          <a:p>
            <a:pPr algn="just">
              <a:lnSpc>
                <a:spcPts val="3500"/>
              </a:lnSpc>
            </a:pPr>
            <a:r>
              <a:rPr lang="en-US" sz="2500">
                <a:solidFill>
                  <a:srgbClr val="FFFFFF"/>
                </a:solidFill>
                <a:latin typeface="Montserrat Classic"/>
                <a:ea typeface="Montserrat Classic"/>
                <a:cs typeface="Montserrat Classic"/>
                <a:sym typeface="Montserrat Classic"/>
              </a:rPr>
              <a:t>Magical Pollutant Absorber</a:t>
            </a:r>
          </a:p>
        </p:txBody>
      </p:sp>
      <p:sp>
        <p:nvSpPr>
          <p:cNvPr name="TextBox 21" id="21"/>
          <p:cNvSpPr txBox="true"/>
          <p:nvPr/>
        </p:nvSpPr>
        <p:spPr>
          <a:xfrm rot="0">
            <a:off x="14693295" y="8852235"/>
            <a:ext cx="2534961" cy="264160"/>
          </a:xfrm>
          <a:prstGeom prst="rect">
            <a:avLst/>
          </a:prstGeom>
        </p:spPr>
        <p:txBody>
          <a:bodyPr anchor="t" rtlCol="false" tIns="0" lIns="0" bIns="0" rIns="0">
            <a:spAutoFit/>
          </a:bodyPr>
          <a:lstStyle/>
          <a:p>
            <a:pPr algn="ctr">
              <a:lnSpc>
                <a:spcPts val="2239"/>
              </a:lnSpc>
            </a:pPr>
            <a:r>
              <a:rPr lang="en-US" sz="1599" b="true">
                <a:solidFill>
                  <a:srgbClr val="004AAD"/>
                </a:solidFill>
                <a:latin typeface="Montserrat Classic Bold"/>
                <a:ea typeface="Montserrat Classic Bold"/>
                <a:cs typeface="Montserrat Classic Bold"/>
                <a:sym typeface="Montserrat Classic Bold"/>
              </a:rPr>
              <a:t>NEXT</a:t>
            </a:r>
          </a:p>
        </p:txBody>
      </p:sp>
      <p:sp>
        <p:nvSpPr>
          <p:cNvPr name="TextBox 22" id="22"/>
          <p:cNvSpPr txBox="true"/>
          <p:nvPr/>
        </p:nvSpPr>
        <p:spPr>
          <a:xfrm rot="0">
            <a:off x="7655455" y="3425301"/>
            <a:ext cx="7981563" cy="523862"/>
          </a:xfrm>
          <a:prstGeom prst="rect">
            <a:avLst/>
          </a:prstGeom>
        </p:spPr>
        <p:txBody>
          <a:bodyPr anchor="t" rtlCol="false" tIns="0" lIns="0" bIns="0" rIns="0">
            <a:spAutoFit/>
          </a:bodyPr>
          <a:lstStyle/>
          <a:p>
            <a:pPr algn="just">
              <a:lnSpc>
                <a:spcPts val="4200"/>
              </a:lnSpc>
            </a:pPr>
            <a:r>
              <a:rPr lang="en-US" sz="3000">
                <a:solidFill>
                  <a:srgbClr val="FFFFFF"/>
                </a:solidFill>
                <a:latin typeface="Montserrat Classic"/>
                <a:ea typeface="Montserrat Classic"/>
                <a:cs typeface="Montserrat Classic"/>
                <a:sym typeface="Montserrat Classic"/>
              </a:rPr>
              <a:t>SABUN KESEHATAN HAJI &amp; UMROH</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53112" y="586622"/>
            <a:ext cx="5354998" cy="1210927"/>
            <a:chOff x="0" y="0"/>
            <a:chExt cx="7139997" cy="1614570"/>
          </a:xfrm>
        </p:grpSpPr>
        <p:sp>
          <p:nvSpPr>
            <p:cNvPr name="Freeform 3" id="3"/>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2"/>
              <a:stretch>
                <a:fillRect l="0" t="0" r="0" b="0"/>
              </a:stretch>
            </a:blipFill>
          </p:spPr>
        </p:sp>
        <p:sp>
          <p:nvSpPr>
            <p:cNvPr name="TextBox 4" id="4"/>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grpSp>
        <p:nvGrpSpPr>
          <p:cNvPr name="Group 5" id="5"/>
          <p:cNvGrpSpPr/>
          <p:nvPr/>
        </p:nvGrpSpPr>
        <p:grpSpPr>
          <a:xfrm rot="0">
            <a:off x="9617692" y="-4433752"/>
            <a:ext cx="12457107" cy="1245710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412D"/>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9144000" y="2195334"/>
            <a:ext cx="3779843" cy="6593516"/>
            <a:chOff x="0" y="0"/>
            <a:chExt cx="5039790" cy="8791354"/>
          </a:xfrm>
        </p:grpSpPr>
        <p:sp>
          <p:nvSpPr>
            <p:cNvPr name="Freeform 9" id="9"/>
            <p:cNvSpPr/>
            <p:nvPr/>
          </p:nvSpPr>
          <p:spPr>
            <a:xfrm flipH="false" flipV="false" rot="0">
              <a:off x="0" y="0"/>
              <a:ext cx="5039790" cy="8791354"/>
            </a:xfrm>
            <a:custGeom>
              <a:avLst/>
              <a:gdLst/>
              <a:ahLst/>
              <a:cxnLst/>
              <a:rect r="r" b="b" t="t" l="l"/>
              <a:pathLst>
                <a:path h="8791354" w="5039790">
                  <a:moveTo>
                    <a:pt x="0" y="0"/>
                  </a:moveTo>
                  <a:lnTo>
                    <a:pt x="5039790" y="0"/>
                  </a:lnTo>
                  <a:lnTo>
                    <a:pt x="5039790" y="8791354"/>
                  </a:lnTo>
                  <a:lnTo>
                    <a:pt x="0" y="8791354"/>
                  </a:lnTo>
                  <a:lnTo>
                    <a:pt x="0" y="0"/>
                  </a:lnTo>
                  <a:close/>
                </a:path>
              </a:pathLst>
            </a:custGeom>
            <a:blipFill>
              <a:blip r:embed="rId3"/>
              <a:stretch>
                <a:fillRect l="0" t="0" r="0" b="0"/>
              </a:stretch>
            </a:blipFill>
          </p:spPr>
        </p:sp>
      </p:grpSp>
      <p:grpSp>
        <p:nvGrpSpPr>
          <p:cNvPr name="Group 10" id="10"/>
          <p:cNvGrpSpPr/>
          <p:nvPr/>
        </p:nvGrpSpPr>
        <p:grpSpPr>
          <a:xfrm rot="0">
            <a:off x="13354035" y="2520061"/>
            <a:ext cx="3779843" cy="6593516"/>
            <a:chOff x="0" y="0"/>
            <a:chExt cx="5039790" cy="8791354"/>
          </a:xfrm>
        </p:grpSpPr>
        <p:sp>
          <p:nvSpPr>
            <p:cNvPr name="Freeform 11" id="11"/>
            <p:cNvSpPr/>
            <p:nvPr/>
          </p:nvSpPr>
          <p:spPr>
            <a:xfrm flipH="false" flipV="false" rot="0">
              <a:off x="0" y="0"/>
              <a:ext cx="5039790" cy="8791354"/>
            </a:xfrm>
            <a:custGeom>
              <a:avLst/>
              <a:gdLst/>
              <a:ahLst/>
              <a:cxnLst/>
              <a:rect r="r" b="b" t="t" l="l"/>
              <a:pathLst>
                <a:path h="8791354" w="5039790">
                  <a:moveTo>
                    <a:pt x="0" y="0"/>
                  </a:moveTo>
                  <a:lnTo>
                    <a:pt x="5039790" y="0"/>
                  </a:lnTo>
                  <a:lnTo>
                    <a:pt x="5039790" y="8791354"/>
                  </a:lnTo>
                  <a:lnTo>
                    <a:pt x="0" y="8791354"/>
                  </a:lnTo>
                  <a:lnTo>
                    <a:pt x="0" y="0"/>
                  </a:lnTo>
                  <a:close/>
                </a:path>
              </a:pathLst>
            </a:custGeom>
            <a:blipFill>
              <a:blip r:embed="rId4"/>
              <a:stretch>
                <a:fillRect l="0" t="0" r="0" b="0"/>
              </a:stretch>
            </a:blipFill>
          </p:spPr>
        </p:sp>
      </p:grpSp>
      <p:grpSp>
        <p:nvGrpSpPr>
          <p:cNvPr name="Group 12" id="12"/>
          <p:cNvGrpSpPr/>
          <p:nvPr/>
        </p:nvGrpSpPr>
        <p:grpSpPr>
          <a:xfrm rot="0">
            <a:off x="-962062" y="3245935"/>
            <a:ext cx="8467829" cy="1357743"/>
            <a:chOff x="0" y="0"/>
            <a:chExt cx="2155811" cy="345666"/>
          </a:xfrm>
        </p:grpSpPr>
        <p:sp>
          <p:nvSpPr>
            <p:cNvPr name="Freeform 13" id="13"/>
            <p:cNvSpPr/>
            <p:nvPr/>
          </p:nvSpPr>
          <p:spPr>
            <a:xfrm flipH="false" flipV="false" rot="0">
              <a:off x="0" y="0"/>
              <a:ext cx="2155811" cy="345666"/>
            </a:xfrm>
            <a:custGeom>
              <a:avLst/>
              <a:gdLst/>
              <a:ahLst/>
              <a:cxnLst/>
              <a:rect r="r" b="b" t="t" l="l"/>
              <a:pathLst>
                <a:path h="345666" w="2155811">
                  <a:moveTo>
                    <a:pt x="46628" y="0"/>
                  </a:moveTo>
                  <a:lnTo>
                    <a:pt x="2109183" y="0"/>
                  </a:lnTo>
                  <a:cubicBezTo>
                    <a:pt x="2121550" y="0"/>
                    <a:pt x="2133410" y="4913"/>
                    <a:pt x="2142154" y="13657"/>
                  </a:cubicBezTo>
                  <a:cubicBezTo>
                    <a:pt x="2150899" y="22401"/>
                    <a:pt x="2155811" y="34261"/>
                    <a:pt x="2155811" y="46628"/>
                  </a:cubicBezTo>
                  <a:lnTo>
                    <a:pt x="2155811" y="299038"/>
                  </a:lnTo>
                  <a:cubicBezTo>
                    <a:pt x="2155811" y="311404"/>
                    <a:pt x="2150899" y="323264"/>
                    <a:pt x="2142154" y="332009"/>
                  </a:cubicBezTo>
                  <a:cubicBezTo>
                    <a:pt x="2133410" y="340753"/>
                    <a:pt x="2121550" y="345666"/>
                    <a:pt x="2109183" y="345666"/>
                  </a:cubicBezTo>
                  <a:lnTo>
                    <a:pt x="46628" y="345666"/>
                  </a:lnTo>
                  <a:cubicBezTo>
                    <a:pt x="34261" y="345666"/>
                    <a:pt x="22401" y="340753"/>
                    <a:pt x="13657" y="332009"/>
                  </a:cubicBezTo>
                  <a:cubicBezTo>
                    <a:pt x="4913" y="323264"/>
                    <a:pt x="0" y="311404"/>
                    <a:pt x="0" y="299038"/>
                  </a:cubicBezTo>
                  <a:lnTo>
                    <a:pt x="0" y="46628"/>
                  </a:lnTo>
                  <a:cubicBezTo>
                    <a:pt x="0" y="34261"/>
                    <a:pt x="4913" y="22401"/>
                    <a:pt x="13657" y="13657"/>
                  </a:cubicBezTo>
                  <a:cubicBezTo>
                    <a:pt x="22401" y="4913"/>
                    <a:pt x="34261" y="0"/>
                    <a:pt x="46628" y="0"/>
                  </a:cubicBezTo>
                  <a:close/>
                </a:path>
              </a:pathLst>
            </a:custGeom>
            <a:solidFill>
              <a:srgbClr val="CBD827"/>
            </a:solidFill>
          </p:spPr>
        </p:sp>
        <p:sp>
          <p:nvSpPr>
            <p:cNvPr name="TextBox 14" id="14"/>
            <p:cNvSpPr txBox="true"/>
            <p:nvPr/>
          </p:nvSpPr>
          <p:spPr>
            <a:xfrm>
              <a:off x="0" y="-38100"/>
              <a:ext cx="2155811" cy="383766"/>
            </a:xfrm>
            <a:prstGeom prst="rect">
              <a:avLst/>
            </a:prstGeom>
          </p:spPr>
          <p:txBody>
            <a:bodyPr anchor="ctr" rtlCol="false" tIns="50800" lIns="50800" bIns="50800" rIns="50800"/>
            <a:lstStyle/>
            <a:p>
              <a:pPr algn="ctr">
                <a:lnSpc>
                  <a:spcPts val="2156"/>
                </a:lnSpc>
              </a:pPr>
            </a:p>
          </p:txBody>
        </p:sp>
      </p:grpSp>
      <p:sp>
        <p:nvSpPr>
          <p:cNvPr name="TextBox 15" id="15"/>
          <p:cNvSpPr txBox="true"/>
          <p:nvPr/>
        </p:nvSpPr>
        <p:spPr>
          <a:xfrm rot="0">
            <a:off x="998379" y="4871536"/>
            <a:ext cx="6403530" cy="889391"/>
          </a:xfrm>
          <a:prstGeom prst="rect">
            <a:avLst/>
          </a:prstGeom>
        </p:spPr>
        <p:txBody>
          <a:bodyPr anchor="t" rtlCol="false" tIns="0" lIns="0" bIns="0" rIns="0">
            <a:spAutoFit/>
          </a:bodyPr>
          <a:lstStyle/>
          <a:p>
            <a:pPr algn="l" marL="545007" indent="-272504" lvl="1">
              <a:lnSpc>
                <a:spcPts val="3534"/>
              </a:lnSpc>
              <a:buFont typeface="Arial"/>
              <a:buChar char="•"/>
            </a:pPr>
            <a:r>
              <a:rPr lang="en-US" b="true" sz="2524">
                <a:solidFill>
                  <a:srgbClr val="000000"/>
                </a:solidFill>
                <a:latin typeface="Raleway Bold"/>
                <a:ea typeface="Raleway Bold"/>
                <a:cs typeface="Raleway Bold"/>
                <a:sym typeface="Raleway Bold"/>
              </a:rPr>
              <a:t>DR. dr. H. Syarief Hasan Lutfie, Sp. KFR</a:t>
            </a:r>
          </a:p>
          <a:p>
            <a:pPr algn="l" marL="545007" indent="-272504" lvl="1">
              <a:lnSpc>
                <a:spcPts val="3534"/>
              </a:lnSpc>
              <a:buFont typeface="Arial"/>
              <a:buChar char="•"/>
            </a:pPr>
            <a:r>
              <a:rPr lang="en-US" b="true" sz="2524">
                <a:solidFill>
                  <a:srgbClr val="000000"/>
                </a:solidFill>
                <a:latin typeface="Raleway Bold"/>
                <a:ea typeface="Raleway Bold"/>
                <a:cs typeface="Raleway Bold"/>
                <a:sym typeface="Raleway Bold"/>
              </a:rPr>
              <a:t>DR. (H.C.) Ary Ginandjar Agustian</a:t>
            </a:r>
          </a:p>
        </p:txBody>
      </p:sp>
      <p:sp>
        <p:nvSpPr>
          <p:cNvPr name="TextBox 16" id="16"/>
          <p:cNvSpPr txBox="true"/>
          <p:nvPr/>
        </p:nvSpPr>
        <p:spPr>
          <a:xfrm rot="0">
            <a:off x="1229692" y="3437905"/>
            <a:ext cx="5107171" cy="916653"/>
          </a:xfrm>
          <a:prstGeom prst="rect">
            <a:avLst/>
          </a:prstGeom>
        </p:spPr>
        <p:txBody>
          <a:bodyPr anchor="t" rtlCol="false" tIns="0" lIns="0" bIns="0" rIns="0">
            <a:spAutoFit/>
          </a:bodyPr>
          <a:lstStyle/>
          <a:p>
            <a:pPr algn="l">
              <a:lnSpc>
                <a:spcPts val="3678"/>
              </a:lnSpc>
            </a:pPr>
            <a:r>
              <a:rPr lang="en-US" sz="2627" b="true">
                <a:solidFill>
                  <a:srgbClr val="000000"/>
                </a:solidFill>
                <a:latin typeface="Raleway Heavy"/>
                <a:ea typeface="Raleway Heavy"/>
                <a:cs typeface="Raleway Heavy"/>
                <a:sym typeface="Raleway Heavy"/>
              </a:rPr>
              <a:t>RAHASIA BUGAR SEHAT</a:t>
            </a:r>
          </a:p>
          <a:p>
            <a:pPr algn="l">
              <a:lnSpc>
                <a:spcPts val="3678"/>
              </a:lnSpc>
            </a:pPr>
            <a:r>
              <a:rPr lang="en-US" b="true" sz="2627">
                <a:solidFill>
                  <a:srgbClr val="000000"/>
                </a:solidFill>
                <a:latin typeface="Raleway Heavy"/>
                <a:ea typeface="Raleway Heavy"/>
                <a:cs typeface="Raleway Heavy"/>
                <a:sym typeface="Raleway Heavy"/>
              </a:rPr>
              <a:t>SAAT BER</a:t>
            </a:r>
            <a:r>
              <a:rPr lang="en-US" sz="2627" b="true">
                <a:solidFill>
                  <a:srgbClr val="000000"/>
                </a:solidFill>
                <a:latin typeface="Raleway Heavy"/>
                <a:ea typeface="Raleway Heavy"/>
                <a:cs typeface="Raleway Heavy"/>
                <a:sym typeface="Raleway Heavy"/>
              </a:rPr>
              <a:t> HAJI DAN UMRAH</a:t>
            </a:r>
          </a:p>
        </p:txBody>
      </p:sp>
      <p:grpSp>
        <p:nvGrpSpPr>
          <p:cNvPr name="Group 17" id="17"/>
          <p:cNvGrpSpPr/>
          <p:nvPr/>
        </p:nvGrpSpPr>
        <p:grpSpPr>
          <a:xfrm rot="0">
            <a:off x="-962062" y="6493575"/>
            <a:ext cx="8467829" cy="1357743"/>
            <a:chOff x="0" y="0"/>
            <a:chExt cx="2155811" cy="345666"/>
          </a:xfrm>
        </p:grpSpPr>
        <p:sp>
          <p:nvSpPr>
            <p:cNvPr name="Freeform 18" id="18"/>
            <p:cNvSpPr/>
            <p:nvPr/>
          </p:nvSpPr>
          <p:spPr>
            <a:xfrm flipH="false" flipV="false" rot="0">
              <a:off x="0" y="0"/>
              <a:ext cx="2155811" cy="345666"/>
            </a:xfrm>
            <a:custGeom>
              <a:avLst/>
              <a:gdLst/>
              <a:ahLst/>
              <a:cxnLst/>
              <a:rect r="r" b="b" t="t" l="l"/>
              <a:pathLst>
                <a:path h="345666" w="2155811">
                  <a:moveTo>
                    <a:pt x="46628" y="0"/>
                  </a:moveTo>
                  <a:lnTo>
                    <a:pt x="2109183" y="0"/>
                  </a:lnTo>
                  <a:cubicBezTo>
                    <a:pt x="2121550" y="0"/>
                    <a:pt x="2133410" y="4913"/>
                    <a:pt x="2142154" y="13657"/>
                  </a:cubicBezTo>
                  <a:cubicBezTo>
                    <a:pt x="2150899" y="22401"/>
                    <a:pt x="2155811" y="34261"/>
                    <a:pt x="2155811" y="46628"/>
                  </a:cubicBezTo>
                  <a:lnTo>
                    <a:pt x="2155811" y="299038"/>
                  </a:lnTo>
                  <a:cubicBezTo>
                    <a:pt x="2155811" y="311404"/>
                    <a:pt x="2150899" y="323264"/>
                    <a:pt x="2142154" y="332009"/>
                  </a:cubicBezTo>
                  <a:cubicBezTo>
                    <a:pt x="2133410" y="340753"/>
                    <a:pt x="2121550" y="345666"/>
                    <a:pt x="2109183" y="345666"/>
                  </a:cubicBezTo>
                  <a:lnTo>
                    <a:pt x="46628" y="345666"/>
                  </a:lnTo>
                  <a:cubicBezTo>
                    <a:pt x="34261" y="345666"/>
                    <a:pt x="22401" y="340753"/>
                    <a:pt x="13657" y="332009"/>
                  </a:cubicBezTo>
                  <a:cubicBezTo>
                    <a:pt x="4913" y="323264"/>
                    <a:pt x="0" y="311404"/>
                    <a:pt x="0" y="299038"/>
                  </a:cubicBezTo>
                  <a:lnTo>
                    <a:pt x="0" y="46628"/>
                  </a:lnTo>
                  <a:cubicBezTo>
                    <a:pt x="0" y="34261"/>
                    <a:pt x="4913" y="22401"/>
                    <a:pt x="13657" y="13657"/>
                  </a:cubicBezTo>
                  <a:cubicBezTo>
                    <a:pt x="22401" y="4913"/>
                    <a:pt x="34261" y="0"/>
                    <a:pt x="46628" y="0"/>
                  </a:cubicBezTo>
                  <a:close/>
                </a:path>
              </a:pathLst>
            </a:custGeom>
            <a:solidFill>
              <a:srgbClr val="CBD827"/>
            </a:solidFill>
          </p:spPr>
        </p:sp>
        <p:sp>
          <p:nvSpPr>
            <p:cNvPr name="TextBox 19" id="19"/>
            <p:cNvSpPr txBox="true"/>
            <p:nvPr/>
          </p:nvSpPr>
          <p:spPr>
            <a:xfrm>
              <a:off x="0" y="-38100"/>
              <a:ext cx="2155811" cy="383766"/>
            </a:xfrm>
            <a:prstGeom prst="rect">
              <a:avLst/>
            </a:prstGeom>
          </p:spPr>
          <p:txBody>
            <a:bodyPr anchor="ctr" rtlCol="false" tIns="50800" lIns="50800" bIns="50800" rIns="50800"/>
            <a:lstStyle/>
            <a:p>
              <a:pPr algn="ctr">
                <a:lnSpc>
                  <a:spcPts val="2156"/>
                </a:lnSpc>
              </a:pPr>
            </a:p>
          </p:txBody>
        </p:sp>
      </p:grpSp>
      <p:sp>
        <p:nvSpPr>
          <p:cNvPr name="TextBox 20" id="20"/>
          <p:cNvSpPr txBox="true"/>
          <p:nvPr/>
        </p:nvSpPr>
        <p:spPr>
          <a:xfrm rot="0">
            <a:off x="998379" y="8119176"/>
            <a:ext cx="6403530" cy="445974"/>
          </a:xfrm>
          <a:prstGeom prst="rect">
            <a:avLst/>
          </a:prstGeom>
        </p:spPr>
        <p:txBody>
          <a:bodyPr anchor="t" rtlCol="false" tIns="0" lIns="0" bIns="0" rIns="0">
            <a:spAutoFit/>
          </a:bodyPr>
          <a:lstStyle/>
          <a:p>
            <a:pPr algn="l" marL="545007" indent="-272504" lvl="1">
              <a:lnSpc>
                <a:spcPts val="3534"/>
              </a:lnSpc>
              <a:buFont typeface="Arial"/>
              <a:buChar char="•"/>
            </a:pPr>
            <a:r>
              <a:rPr lang="en-US" b="true" sz="2524">
                <a:solidFill>
                  <a:srgbClr val="000000"/>
                </a:solidFill>
                <a:latin typeface="Raleway Bold"/>
                <a:ea typeface="Raleway Bold"/>
                <a:cs typeface="Raleway Bold"/>
                <a:sym typeface="Raleway Bold"/>
              </a:rPr>
              <a:t>Bahronin Suryantara</a:t>
            </a:r>
          </a:p>
        </p:txBody>
      </p:sp>
      <p:sp>
        <p:nvSpPr>
          <p:cNvPr name="TextBox 21" id="21"/>
          <p:cNvSpPr txBox="true"/>
          <p:nvPr/>
        </p:nvSpPr>
        <p:spPr>
          <a:xfrm rot="0">
            <a:off x="1229692" y="6685545"/>
            <a:ext cx="5985356" cy="916653"/>
          </a:xfrm>
          <a:prstGeom prst="rect">
            <a:avLst/>
          </a:prstGeom>
        </p:spPr>
        <p:txBody>
          <a:bodyPr anchor="t" rtlCol="false" tIns="0" lIns="0" bIns="0" rIns="0">
            <a:spAutoFit/>
          </a:bodyPr>
          <a:lstStyle/>
          <a:p>
            <a:pPr algn="l">
              <a:lnSpc>
                <a:spcPts val="3678"/>
              </a:lnSpc>
            </a:pPr>
            <a:r>
              <a:rPr lang="en-US" b="true" sz="2627">
                <a:solidFill>
                  <a:srgbClr val="000000"/>
                </a:solidFill>
                <a:latin typeface="Raleway Heavy"/>
                <a:ea typeface="Raleway Heavy"/>
                <a:cs typeface="Raleway Heavy"/>
                <a:sym typeface="Raleway Heavy"/>
              </a:rPr>
              <a:t>TRAINING SHALAT KHUSYU PERBAIKI SHALAT SEKARANG</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886501" y="2387635"/>
            <a:ext cx="12686177" cy="7169582"/>
          </a:xfrm>
          <a:custGeom>
            <a:avLst/>
            <a:gdLst/>
            <a:ahLst/>
            <a:cxnLst/>
            <a:rect r="r" b="b" t="t" l="l"/>
            <a:pathLst>
              <a:path h="7169582" w="12686177">
                <a:moveTo>
                  <a:pt x="0" y="0"/>
                </a:moveTo>
                <a:lnTo>
                  <a:pt x="12686177" y="0"/>
                </a:lnTo>
                <a:lnTo>
                  <a:pt x="12686177" y="7169582"/>
                </a:lnTo>
                <a:lnTo>
                  <a:pt x="0" y="7169582"/>
                </a:lnTo>
                <a:lnTo>
                  <a:pt x="0" y="0"/>
                </a:lnTo>
                <a:close/>
              </a:path>
            </a:pathLst>
          </a:custGeom>
          <a:blipFill>
            <a:blip r:embed="rId2"/>
            <a:stretch>
              <a:fillRect l="0" t="0" r="0" b="0"/>
            </a:stretch>
          </a:blipFill>
        </p:spPr>
      </p:sp>
      <p:grpSp>
        <p:nvGrpSpPr>
          <p:cNvPr name="Group 3" id="3"/>
          <p:cNvGrpSpPr/>
          <p:nvPr/>
        </p:nvGrpSpPr>
        <p:grpSpPr>
          <a:xfrm rot="0">
            <a:off x="413070" y="146734"/>
            <a:ext cx="5354998" cy="1210927"/>
            <a:chOff x="0" y="0"/>
            <a:chExt cx="7139997" cy="1614570"/>
          </a:xfrm>
        </p:grpSpPr>
        <p:sp>
          <p:nvSpPr>
            <p:cNvPr name="Freeform 4" id="4"/>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3"/>
              <a:stretch>
                <a:fillRect l="0" t="0" r="0" b="0"/>
              </a:stretch>
            </a:blipFill>
          </p:spPr>
        </p:sp>
        <p:sp>
          <p:nvSpPr>
            <p:cNvPr name="TextBox 5" id="5"/>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grpSp>
        <p:nvGrpSpPr>
          <p:cNvPr name="Group 6" id="6"/>
          <p:cNvGrpSpPr/>
          <p:nvPr/>
        </p:nvGrpSpPr>
        <p:grpSpPr>
          <a:xfrm rot="0">
            <a:off x="5439149" y="5143500"/>
            <a:ext cx="1112408" cy="261089"/>
            <a:chOff x="0" y="0"/>
            <a:chExt cx="1483211" cy="348119"/>
          </a:xfrm>
        </p:grpSpPr>
        <p:sp>
          <p:nvSpPr>
            <p:cNvPr name="Freeform 7" id="7"/>
            <p:cNvSpPr/>
            <p:nvPr/>
          </p:nvSpPr>
          <p:spPr>
            <a:xfrm flipH="false" flipV="false" rot="0">
              <a:off x="426280" y="0"/>
              <a:ext cx="630651" cy="348119"/>
            </a:xfrm>
            <a:custGeom>
              <a:avLst/>
              <a:gdLst/>
              <a:ahLst/>
              <a:cxnLst/>
              <a:rect r="r" b="b" t="t" l="l"/>
              <a:pathLst>
                <a:path h="348119" w="630651">
                  <a:moveTo>
                    <a:pt x="0" y="0"/>
                  </a:moveTo>
                  <a:lnTo>
                    <a:pt x="630651" y="0"/>
                  </a:lnTo>
                  <a:lnTo>
                    <a:pt x="630651" y="348119"/>
                  </a:lnTo>
                  <a:lnTo>
                    <a:pt x="0" y="3481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0" y="66379"/>
              <a:ext cx="1483211" cy="235182"/>
            </a:xfrm>
            <a:prstGeom prst="rect">
              <a:avLst/>
            </a:prstGeom>
          </p:spPr>
          <p:txBody>
            <a:bodyPr anchor="t" rtlCol="false" tIns="0" lIns="0" bIns="0" rIns="0">
              <a:spAutoFit/>
            </a:bodyPr>
            <a:lstStyle/>
            <a:p>
              <a:pPr algn="ctr">
                <a:lnSpc>
                  <a:spcPts val="1434"/>
                </a:lnSpc>
              </a:pPr>
              <a:r>
                <a:rPr lang="en-US" b="true" sz="1024">
                  <a:solidFill>
                    <a:srgbClr val="000000"/>
                  </a:solidFill>
                  <a:latin typeface="Raleway Bold"/>
                  <a:ea typeface="Raleway Bold"/>
                  <a:cs typeface="Raleway Bold"/>
                  <a:sym typeface="Raleway Bold"/>
                </a:rPr>
                <a:t>KTKHU</a:t>
              </a:r>
            </a:p>
          </p:txBody>
        </p:sp>
      </p:grpSp>
      <p:sp>
        <p:nvSpPr>
          <p:cNvPr name="TextBox 9" id="9"/>
          <p:cNvSpPr txBox="true"/>
          <p:nvPr/>
        </p:nvSpPr>
        <p:spPr>
          <a:xfrm rot="0">
            <a:off x="3090569" y="1481486"/>
            <a:ext cx="11874949" cy="906149"/>
          </a:xfrm>
          <a:prstGeom prst="rect">
            <a:avLst/>
          </a:prstGeom>
        </p:spPr>
        <p:txBody>
          <a:bodyPr anchor="t" rtlCol="false" tIns="0" lIns="0" bIns="0" rIns="0">
            <a:spAutoFit/>
          </a:bodyPr>
          <a:lstStyle/>
          <a:p>
            <a:pPr algn="ctr">
              <a:lnSpc>
                <a:spcPts val="6800"/>
              </a:lnSpc>
            </a:pPr>
            <a:r>
              <a:rPr lang="en-US" sz="6800">
                <a:solidFill>
                  <a:srgbClr val="05412D"/>
                </a:solidFill>
                <a:latin typeface="League Gothic"/>
                <a:ea typeface="League Gothic"/>
                <a:cs typeface="League Gothic"/>
                <a:sym typeface="League Gothic"/>
              </a:rPr>
              <a:t>ALUR (BISNIS PROSES)</a:t>
            </a:r>
          </a:p>
        </p:txBody>
      </p:sp>
      <p:grpSp>
        <p:nvGrpSpPr>
          <p:cNvPr name="Group 10" id="10"/>
          <p:cNvGrpSpPr/>
          <p:nvPr/>
        </p:nvGrpSpPr>
        <p:grpSpPr>
          <a:xfrm rot="0">
            <a:off x="3206475" y="4179852"/>
            <a:ext cx="1112408" cy="261089"/>
            <a:chOff x="0" y="0"/>
            <a:chExt cx="1483211" cy="348119"/>
          </a:xfrm>
        </p:grpSpPr>
        <p:sp>
          <p:nvSpPr>
            <p:cNvPr name="Freeform 11" id="11"/>
            <p:cNvSpPr/>
            <p:nvPr/>
          </p:nvSpPr>
          <p:spPr>
            <a:xfrm flipH="false" flipV="false" rot="0">
              <a:off x="426280" y="0"/>
              <a:ext cx="630651" cy="348119"/>
            </a:xfrm>
            <a:custGeom>
              <a:avLst/>
              <a:gdLst/>
              <a:ahLst/>
              <a:cxnLst/>
              <a:rect r="r" b="b" t="t" l="l"/>
              <a:pathLst>
                <a:path h="348119" w="630651">
                  <a:moveTo>
                    <a:pt x="0" y="0"/>
                  </a:moveTo>
                  <a:lnTo>
                    <a:pt x="630651" y="0"/>
                  </a:lnTo>
                  <a:lnTo>
                    <a:pt x="630651" y="348119"/>
                  </a:lnTo>
                  <a:lnTo>
                    <a:pt x="0" y="3481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0" y="75904"/>
              <a:ext cx="1483211" cy="203644"/>
            </a:xfrm>
            <a:prstGeom prst="rect">
              <a:avLst/>
            </a:prstGeom>
          </p:spPr>
          <p:txBody>
            <a:bodyPr anchor="t" rtlCol="false" tIns="0" lIns="0" bIns="0" rIns="0">
              <a:spAutoFit/>
            </a:bodyPr>
            <a:lstStyle/>
            <a:p>
              <a:pPr algn="ctr">
                <a:lnSpc>
                  <a:spcPts val="1294"/>
                </a:lnSpc>
              </a:pPr>
              <a:r>
                <a:rPr lang="en-US" b="true" sz="924">
                  <a:solidFill>
                    <a:srgbClr val="000000"/>
                  </a:solidFill>
                  <a:latin typeface="Raleway Bold"/>
                  <a:ea typeface="Raleway Bold"/>
                  <a:cs typeface="Raleway Bold"/>
                  <a:sym typeface="Raleway Bold"/>
                </a:rPr>
                <a:t>KTKHU</a:t>
              </a:r>
            </a:p>
          </p:txBody>
        </p:sp>
      </p:grpSp>
      <p:grpSp>
        <p:nvGrpSpPr>
          <p:cNvPr name="Group 13" id="13"/>
          <p:cNvGrpSpPr/>
          <p:nvPr/>
        </p:nvGrpSpPr>
        <p:grpSpPr>
          <a:xfrm rot="0">
            <a:off x="6322586" y="8402891"/>
            <a:ext cx="1112408" cy="261089"/>
            <a:chOff x="0" y="0"/>
            <a:chExt cx="1483211" cy="348119"/>
          </a:xfrm>
        </p:grpSpPr>
        <p:sp>
          <p:nvSpPr>
            <p:cNvPr name="Freeform 14" id="14"/>
            <p:cNvSpPr/>
            <p:nvPr/>
          </p:nvSpPr>
          <p:spPr>
            <a:xfrm flipH="false" flipV="false" rot="0">
              <a:off x="426280" y="0"/>
              <a:ext cx="630651" cy="348119"/>
            </a:xfrm>
            <a:custGeom>
              <a:avLst/>
              <a:gdLst/>
              <a:ahLst/>
              <a:cxnLst/>
              <a:rect r="r" b="b" t="t" l="l"/>
              <a:pathLst>
                <a:path h="348119" w="630651">
                  <a:moveTo>
                    <a:pt x="0" y="0"/>
                  </a:moveTo>
                  <a:lnTo>
                    <a:pt x="630651" y="0"/>
                  </a:lnTo>
                  <a:lnTo>
                    <a:pt x="630651" y="348119"/>
                  </a:lnTo>
                  <a:lnTo>
                    <a:pt x="0" y="3481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0" y="66379"/>
              <a:ext cx="1483211" cy="235182"/>
            </a:xfrm>
            <a:prstGeom prst="rect">
              <a:avLst/>
            </a:prstGeom>
          </p:spPr>
          <p:txBody>
            <a:bodyPr anchor="t" rtlCol="false" tIns="0" lIns="0" bIns="0" rIns="0">
              <a:spAutoFit/>
            </a:bodyPr>
            <a:lstStyle/>
            <a:p>
              <a:pPr algn="ctr">
                <a:lnSpc>
                  <a:spcPts val="1434"/>
                </a:lnSpc>
              </a:pPr>
              <a:r>
                <a:rPr lang="en-US" b="true" sz="1024">
                  <a:solidFill>
                    <a:srgbClr val="000000"/>
                  </a:solidFill>
                  <a:latin typeface="Raleway Bold"/>
                  <a:ea typeface="Raleway Bold"/>
                  <a:cs typeface="Raleway Bold"/>
                  <a:sym typeface="Raleway Bold"/>
                </a:rPr>
                <a:t>KTKHU</a:t>
              </a:r>
            </a:p>
          </p:txBody>
        </p:sp>
      </p:grpSp>
      <p:grpSp>
        <p:nvGrpSpPr>
          <p:cNvPr name="Group 16" id="16"/>
          <p:cNvGrpSpPr/>
          <p:nvPr/>
        </p:nvGrpSpPr>
        <p:grpSpPr>
          <a:xfrm rot="0">
            <a:off x="11019316" y="4662293"/>
            <a:ext cx="1112408" cy="261089"/>
            <a:chOff x="0" y="0"/>
            <a:chExt cx="1483211" cy="348119"/>
          </a:xfrm>
        </p:grpSpPr>
        <p:sp>
          <p:nvSpPr>
            <p:cNvPr name="Freeform 17" id="17"/>
            <p:cNvSpPr/>
            <p:nvPr/>
          </p:nvSpPr>
          <p:spPr>
            <a:xfrm flipH="false" flipV="false" rot="0">
              <a:off x="426280" y="0"/>
              <a:ext cx="630651" cy="348119"/>
            </a:xfrm>
            <a:custGeom>
              <a:avLst/>
              <a:gdLst/>
              <a:ahLst/>
              <a:cxnLst/>
              <a:rect r="r" b="b" t="t" l="l"/>
              <a:pathLst>
                <a:path h="348119" w="630651">
                  <a:moveTo>
                    <a:pt x="0" y="0"/>
                  </a:moveTo>
                  <a:lnTo>
                    <a:pt x="630651" y="0"/>
                  </a:lnTo>
                  <a:lnTo>
                    <a:pt x="630651" y="348119"/>
                  </a:lnTo>
                  <a:lnTo>
                    <a:pt x="0" y="3481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8" id="18"/>
            <p:cNvSpPr txBox="true"/>
            <p:nvPr/>
          </p:nvSpPr>
          <p:spPr>
            <a:xfrm rot="0">
              <a:off x="0" y="66379"/>
              <a:ext cx="1483211" cy="235182"/>
            </a:xfrm>
            <a:prstGeom prst="rect">
              <a:avLst/>
            </a:prstGeom>
          </p:spPr>
          <p:txBody>
            <a:bodyPr anchor="t" rtlCol="false" tIns="0" lIns="0" bIns="0" rIns="0">
              <a:spAutoFit/>
            </a:bodyPr>
            <a:lstStyle/>
            <a:p>
              <a:pPr algn="ctr">
                <a:lnSpc>
                  <a:spcPts val="1434"/>
                </a:lnSpc>
              </a:pPr>
              <a:r>
                <a:rPr lang="en-US" b="true" sz="1024">
                  <a:solidFill>
                    <a:srgbClr val="000000"/>
                  </a:solidFill>
                  <a:latin typeface="Raleway Bold"/>
                  <a:ea typeface="Raleway Bold"/>
                  <a:cs typeface="Raleway Bold"/>
                  <a:sym typeface="Raleway Bold"/>
                </a:rPr>
                <a:t>KTKHU</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32331" y="2969560"/>
            <a:ext cx="15698008" cy="4871257"/>
          </a:xfrm>
          <a:custGeom>
            <a:avLst/>
            <a:gdLst/>
            <a:ahLst/>
            <a:cxnLst/>
            <a:rect r="r" b="b" t="t" l="l"/>
            <a:pathLst>
              <a:path h="4871257" w="15698008">
                <a:moveTo>
                  <a:pt x="0" y="0"/>
                </a:moveTo>
                <a:lnTo>
                  <a:pt x="15698008" y="0"/>
                </a:lnTo>
                <a:lnTo>
                  <a:pt x="15698008" y="4871257"/>
                </a:lnTo>
                <a:lnTo>
                  <a:pt x="0" y="4871257"/>
                </a:lnTo>
                <a:lnTo>
                  <a:pt x="0" y="0"/>
                </a:lnTo>
                <a:close/>
              </a:path>
            </a:pathLst>
          </a:custGeom>
          <a:blipFill>
            <a:blip r:embed="rId2"/>
            <a:stretch>
              <a:fillRect l="-40159" t="-69022" r="-33317" b="-146672"/>
            </a:stretch>
          </a:blipFill>
        </p:spPr>
      </p:sp>
      <p:grpSp>
        <p:nvGrpSpPr>
          <p:cNvPr name="Group 3" id="3"/>
          <p:cNvGrpSpPr/>
          <p:nvPr/>
        </p:nvGrpSpPr>
        <p:grpSpPr>
          <a:xfrm rot="0">
            <a:off x="413070" y="146734"/>
            <a:ext cx="5354998" cy="1210927"/>
            <a:chOff x="0" y="0"/>
            <a:chExt cx="7139997" cy="1614570"/>
          </a:xfrm>
        </p:grpSpPr>
        <p:sp>
          <p:nvSpPr>
            <p:cNvPr name="Freeform 4" id="4"/>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3"/>
              <a:stretch>
                <a:fillRect l="0" t="0" r="0" b="0"/>
              </a:stretch>
            </a:blipFill>
          </p:spPr>
        </p:sp>
        <p:sp>
          <p:nvSpPr>
            <p:cNvPr name="TextBox 5" id="5"/>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
        <p:nvSpPr>
          <p:cNvPr name="TextBox 6" id="6"/>
          <p:cNvSpPr txBox="true"/>
          <p:nvPr/>
        </p:nvSpPr>
        <p:spPr>
          <a:xfrm rot="0">
            <a:off x="3143861" y="1772448"/>
            <a:ext cx="11874949" cy="906149"/>
          </a:xfrm>
          <a:prstGeom prst="rect">
            <a:avLst/>
          </a:prstGeom>
        </p:spPr>
        <p:txBody>
          <a:bodyPr anchor="t" rtlCol="false" tIns="0" lIns="0" bIns="0" rIns="0">
            <a:spAutoFit/>
          </a:bodyPr>
          <a:lstStyle/>
          <a:p>
            <a:pPr algn="ctr">
              <a:lnSpc>
                <a:spcPts val="6800"/>
              </a:lnSpc>
            </a:pPr>
            <a:r>
              <a:rPr lang="en-US" sz="6800">
                <a:solidFill>
                  <a:srgbClr val="05412D"/>
                </a:solidFill>
                <a:latin typeface="League Gothic"/>
                <a:ea typeface="League Gothic"/>
                <a:cs typeface="League Gothic"/>
                <a:sym typeface="League Gothic"/>
              </a:rPr>
              <a:t>ALUR (BISNIS PROSES)</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10539" y="2387635"/>
            <a:ext cx="12835009" cy="7259392"/>
          </a:xfrm>
          <a:custGeom>
            <a:avLst/>
            <a:gdLst/>
            <a:ahLst/>
            <a:cxnLst/>
            <a:rect r="r" b="b" t="t" l="l"/>
            <a:pathLst>
              <a:path h="7259392" w="12835009">
                <a:moveTo>
                  <a:pt x="0" y="0"/>
                </a:moveTo>
                <a:lnTo>
                  <a:pt x="12835009" y="0"/>
                </a:lnTo>
                <a:lnTo>
                  <a:pt x="12835009" y="7259393"/>
                </a:lnTo>
                <a:lnTo>
                  <a:pt x="0" y="7259393"/>
                </a:lnTo>
                <a:lnTo>
                  <a:pt x="0" y="0"/>
                </a:lnTo>
                <a:close/>
              </a:path>
            </a:pathLst>
          </a:custGeom>
          <a:blipFill>
            <a:blip r:embed="rId2"/>
            <a:stretch>
              <a:fillRect l="0" t="0" r="0" b="0"/>
            </a:stretch>
          </a:blipFill>
        </p:spPr>
      </p:sp>
      <p:grpSp>
        <p:nvGrpSpPr>
          <p:cNvPr name="Group 3" id="3"/>
          <p:cNvGrpSpPr/>
          <p:nvPr/>
        </p:nvGrpSpPr>
        <p:grpSpPr>
          <a:xfrm rot="0">
            <a:off x="413070" y="146734"/>
            <a:ext cx="5354998" cy="1210927"/>
            <a:chOff x="0" y="0"/>
            <a:chExt cx="7139997" cy="1614570"/>
          </a:xfrm>
        </p:grpSpPr>
        <p:sp>
          <p:nvSpPr>
            <p:cNvPr name="Freeform 4" id="4"/>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3"/>
              <a:stretch>
                <a:fillRect l="0" t="0" r="0" b="0"/>
              </a:stretch>
            </a:blipFill>
          </p:spPr>
        </p:sp>
        <p:sp>
          <p:nvSpPr>
            <p:cNvPr name="TextBox 5" id="5"/>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
        <p:nvSpPr>
          <p:cNvPr name="TextBox 6" id="6"/>
          <p:cNvSpPr txBox="true"/>
          <p:nvPr/>
        </p:nvSpPr>
        <p:spPr>
          <a:xfrm rot="0">
            <a:off x="3090569" y="1481486"/>
            <a:ext cx="11874949" cy="906149"/>
          </a:xfrm>
          <a:prstGeom prst="rect">
            <a:avLst/>
          </a:prstGeom>
        </p:spPr>
        <p:txBody>
          <a:bodyPr anchor="t" rtlCol="false" tIns="0" lIns="0" bIns="0" rIns="0">
            <a:spAutoFit/>
          </a:bodyPr>
          <a:lstStyle/>
          <a:p>
            <a:pPr algn="ctr">
              <a:lnSpc>
                <a:spcPts val="6800"/>
              </a:lnSpc>
            </a:pPr>
            <a:r>
              <a:rPr lang="en-US" sz="6800">
                <a:solidFill>
                  <a:srgbClr val="05412D"/>
                </a:solidFill>
                <a:latin typeface="League Gothic"/>
                <a:ea typeface="League Gothic"/>
                <a:cs typeface="League Gothic"/>
                <a:sym typeface="League Gothic"/>
              </a:rPr>
              <a:t>ALUR (BISNIS PROSES)</a:t>
            </a:r>
          </a:p>
        </p:txBody>
      </p:sp>
      <p:grpSp>
        <p:nvGrpSpPr>
          <p:cNvPr name="Group 7" id="7"/>
          <p:cNvGrpSpPr/>
          <p:nvPr/>
        </p:nvGrpSpPr>
        <p:grpSpPr>
          <a:xfrm rot="0">
            <a:off x="3090569" y="8435652"/>
            <a:ext cx="1112408" cy="261089"/>
            <a:chOff x="0" y="0"/>
            <a:chExt cx="1483211" cy="348119"/>
          </a:xfrm>
        </p:grpSpPr>
        <p:sp>
          <p:nvSpPr>
            <p:cNvPr name="Freeform 8" id="8"/>
            <p:cNvSpPr/>
            <p:nvPr/>
          </p:nvSpPr>
          <p:spPr>
            <a:xfrm flipH="false" flipV="false" rot="0">
              <a:off x="426280" y="0"/>
              <a:ext cx="630651" cy="348119"/>
            </a:xfrm>
            <a:custGeom>
              <a:avLst/>
              <a:gdLst/>
              <a:ahLst/>
              <a:cxnLst/>
              <a:rect r="r" b="b" t="t" l="l"/>
              <a:pathLst>
                <a:path h="348119" w="630651">
                  <a:moveTo>
                    <a:pt x="0" y="0"/>
                  </a:moveTo>
                  <a:lnTo>
                    <a:pt x="630651" y="0"/>
                  </a:lnTo>
                  <a:lnTo>
                    <a:pt x="630651" y="348119"/>
                  </a:lnTo>
                  <a:lnTo>
                    <a:pt x="0" y="3481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0" y="56854"/>
              <a:ext cx="1483211" cy="276034"/>
            </a:xfrm>
            <a:prstGeom prst="rect">
              <a:avLst/>
            </a:prstGeom>
          </p:spPr>
          <p:txBody>
            <a:bodyPr anchor="t" rtlCol="false" tIns="0" lIns="0" bIns="0" rIns="0">
              <a:spAutoFit/>
            </a:bodyPr>
            <a:lstStyle/>
            <a:p>
              <a:pPr algn="ctr">
                <a:lnSpc>
                  <a:spcPts val="1714"/>
                </a:lnSpc>
              </a:pPr>
              <a:r>
                <a:rPr lang="en-US" b="true" sz="1224">
                  <a:solidFill>
                    <a:srgbClr val="000000"/>
                  </a:solidFill>
                  <a:latin typeface="Raleway Bold"/>
                  <a:ea typeface="Raleway Bold"/>
                  <a:cs typeface="Raleway Bold"/>
                  <a:sym typeface="Raleway Bold"/>
                </a:rPr>
                <a:t>dr. Sp</a:t>
              </a:r>
            </a:p>
          </p:txBody>
        </p:sp>
      </p:grpSp>
      <p:grpSp>
        <p:nvGrpSpPr>
          <p:cNvPr name="Group 10" id="10"/>
          <p:cNvGrpSpPr/>
          <p:nvPr/>
        </p:nvGrpSpPr>
        <p:grpSpPr>
          <a:xfrm rot="0">
            <a:off x="8278694" y="5621613"/>
            <a:ext cx="1112408" cy="261089"/>
            <a:chOff x="0" y="0"/>
            <a:chExt cx="1483211" cy="348119"/>
          </a:xfrm>
        </p:grpSpPr>
        <p:sp>
          <p:nvSpPr>
            <p:cNvPr name="Freeform 11" id="11"/>
            <p:cNvSpPr/>
            <p:nvPr/>
          </p:nvSpPr>
          <p:spPr>
            <a:xfrm flipH="false" flipV="false" rot="0">
              <a:off x="426280" y="0"/>
              <a:ext cx="630651" cy="348119"/>
            </a:xfrm>
            <a:custGeom>
              <a:avLst/>
              <a:gdLst/>
              <a:ahLst/>
              <a:cxnLst/>
              <a:rect r="r" b="b" t="t" l="l"/>
              <a:pathLst>
                <a:path h="348119" w="630651">
                  <a:moveTo>
                    <a:pt x="0" y="0"/>
                  </a:moveTo>
                  <a:lnTo>
                    <a:pt x="630651" y="0"/>
                  </a:lnTo>
                  <a:lnTo>
                    <a:pt x="630651" y="348119"/>
                  </a:lnTo>
                  <a:lnTo>
                    <a:pt x="0" y="3481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0" y="75904"/>
              <a:ext cx="1483211" cy="203644"/>
            </a:xfrm>
            <a:prstGeom prst="rect">
              <a:avLst/>
            </a:prstGeom>
          </p:spPr>
          <p:txBody>
            <a:bodyPr anchor="t" rtlCol="false" tIns="0" lIns="0" bIns="0" rIns="0">
              <a:spAutoFit/>
            </a:bodyPr>
            <a:lstStyle/>
            <a:p>
              <a:pPr algn="ctr">
                <a:lnSpc>
                  <a:spcPts val="1294"/>
                </a:lnSpc>
              </a:pPr>
              <a:r>
                <a:rPr lang="en-US" b="true" sz="924">
                  <a:solidFill>
                    <a:srgbClr val="000000"/>
                  </a:solidFill>
                  <a:latin typeface="Raleway Bold"/>
                  <a:ea typeface="Raleway Bold"/>
                  <a:cs typeface="Raleway Bold"/>
                  <a:sym typeface="Raleway Bold"/>
                </a:rPr>
                <a:t>KTKHU</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60222" y="2191471"/>
            <a:ext cx="13767557" cy="7774620"/>
          </a:xfrm>
          <a:custGeom>
            <a:avLst/>
            <a:gdLst/>
            <a:ahLst/>
            <a:cxnLst/>
            <a:rect r="r" b="b" t="t" l="l"/>
            <a:pathLst>
              <a:path h="7774620" w="13767557">
                <a:moveTo>
                  <a:pt x="0" y="0"/>
                </a:moveTo>
                <a:lnTo>
                  <a:pt x="13767556" y="0"/>
                </a:lnTo>
                <a:lnTo>
                  <a:pt x="13767556" y="7774620"/>
                </a:lnTo>
                <a:lnTo>
                  <a:pt x="0" y="7774620"/>
                </a:lnTo>
                <a:lnTo>
                  <a:pt x="0" y="0"/>
                </a:lnTo>
                <a:close/>
              </a:path>
            </a:pathLst>
          </a:custGeom>
          <a:blipFill>
            <a:blip r:embed="rId2"/>
            <a:stretch>
              <a:fillRect l="0" t="0" r="0" b="0"/>
            </a:stretch>
          </a:blipFill>
        </p:spPr>
      </p:sp>
      <p:grpSp>
        <p:nvGrpSpPr>
          <p:cNvPr name="Group 3" id="3"/>
          <p:cNvGrpSpPr/>
          <p:nvPr/>
        </p:nvGrpSpPr>
        <p:grpSpPr>
          <a:xfrm rot="0">
            <a:off x="413070" y="146734"/>
            <a:ext cx="5354998" cy="1210927"/>
            <a:chOff x="0" y="0"/>
            <a:chExt cx="7139997" cy="1614570"/>
          </a:xfrm>
        </p:grpSpPr>
        <p:sp>
          <p:nvSpPr>
            <p:cNvPr name="Freeform 4" id="4"/>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3"/>
              <a:stretch>
                <a:fillRect l="0" t="0" r="0" b="0"/>
              </a:stretch>
            </a:blipFill>
          </p:spPr>
        </p:sp>
        <p:sp>
          <p:nvSpPr>
            <p:cNvPr name="TextBox 5" id="5"/>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
        <p:nvSpPr>
          <p:cNvPr name="TextBox 6" id="6"/>
          <p:cNvSpPr txBox="true"/>
          <p:nvPr/>
        </p:nvSpPr>
        <p:spPr>
          <a:xfrm rot="0">
            <a:off x="3090569" y="1285321"/>
            <a:ext cx="11874949" cy="906149"/>
          </a:xfrm>
          <a:prstGeom prst="rect">
            <a:avLst/>
          </a:prstGeom>
        </p:spPr>
        <p:txBody>
          <a:bodyPr anchor="t" rtlCol="false" tIns="0" lIns="0" bIns="0" rIns="0">
            <a:spAutoFit/>
          </a:bodyPr>
          <a:lstStyle/>
          <a:p>
            <a:pPr algn="ctr">
              <a:lnSpc>
                <a:spcPts val="6800"/>
              </a:lnSpc>
            </a:pPr>
            <a:r>
              <a:rPr lang="en-US" sz="6800">
                <a:solidFill>
                  <a:srgbClr val="05412D"/>
                </a:solidFill>
                <a:latin typeface="League Gothic"/>
                <a:ea typeface="League Gothic"/>
                <a:cs typeface="League Gothic"/>
                <a:sym typeface="League Gothic"/>
              </a:rPr>
              <a:t>ALUR (BISNIS PROSES)</a:t>
            </a:r>
          </a:p>
        </p:txBody>
      </p:sp>
      <p:grpSp>
        <p:nvGrpSpPr>
          <p:cNvPr name="Group 7" id="7"/>
          <p:cNvGrpSpPr/>
          <p:nvPr/>
        </p:nvGrpSpPr>
        <p:grpSpPr>
          <a:xfrm rot="0">
            <a:off x="5099872" y="3832439"/>
            <a:ext cx="1112408" cy="261089"/>
            <a:chOff x="0" y="0"/>
            <a:chExt cx="1483211" cy="348119"/>
          </a:xfrm>
        </p:grpSpPr>
        <p:sp>
          <p:nvSpPr>
            <p:cNvPr name="Freeform 8" id="8"/>
            <p:cNvSpPr/>
            <p:nvPr/>
          </p:nvSpPr>
          <p:spPr>
            <a:xfrm flipH="false" flipV="false" rot="0">
              <a:off x="426280" y="0"/>
              <a:ext cx="630651" cy="348119"/>
            </a:xfrm>
            <a:custGeom>
              <a:avLst/>
              <a:gdLst/>
              <a:ahLst/>
              <a:cxnLst/>
              <a:rect r="r" b="b" t="t" l="l"/>
              <a:pathLst>
                <a:path h="348119" w="630651">
                  <a:moveTo>
                    <a:pt x="0" y="0"/>
                  </a:moveTo>
                  <a:lnTo>
                    <a:pt x="630651" y="0"/>
                  </a:lnTo>
                  <a:lnTo>
                    <a:pt x="630651" y="348119"/>
                  </a:lnTo>
                  <a:lnTo>
                    <a:pt x="0" y="3481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0" y="66379"/>
              <a:ext cx="1483211" cy="235182"/>
            </a:xfrm>
            <a:prstGeom prst="rect">
              <a:avLst/>
            </a:prstGeom>
          </p:spPr>
          <p:txBody>
            <a:bodyPr anchor="t" rtlCol="false" tIns="0" lIns="0" bIns="0" rIns="0">
              <a:spAutoFit/>
            </a:bodyPr>
            <a:lstStyle/>
            <a:p>
              <a:pPr algn="ctr">
                <a:lnSpc>
                  <a:spcPts val="1434"/>
                </a:lnSpc>
              </a:pPr>
              <a:r>
                <a:rPr lang="en-US" b="true" sz="1024">
                  <a:solidFill>
                    <a:srgbClr val="000000"/>
                  </a:solidFill>
                  <a:latin typeface="Raleway Bold"/>
                  <a:ea typeface="Raleway Bold"/>
                  <a:cs typeface="Raleway Bold"/>
                  <a:sym typeface="Raleway Bold"/>
                </a:rPr>
                <a:t>KTKHU</a:t>
              </a:r>
            </a:p>
          </p:txBody>
        </p:sp>
      </p:grpSp>
      <p:grpSp>
        <p:nvGrpSpPr>
          <p:cNvPr name="Group 10" id="10"/>
          <p:cNvGrpSpPr/>
          <p:nvPr/>
        </p:nvGrpSpPr>
        <p:grpSpPr>
          <a:xfrm rot="0">
            <a:off x="8795877" y="4093529"/>
            <a:ext cx="1112408" cy="261089"/>
            <a:chOff x="0" y="0"/>
            <a:chExt cx="1483211" cy="348119"/>
          </a:xfrm>
        </p:grpSpPr>
        <p:sp>
          <p:nvSpPr>
            <p:cNvPr name="Freeform 11" id="11"/>
            <p:cNvSpPr/>
            <p:nvPr/>
          </p:nvSpPr>
          <p:spPr>
            <a:xfrm flipH="false" flipV="false" rot="0">
              <a:off x="426280" y="0"/>
              <a:ext cx="630651" cy="348119"/>
            </a:xfrm>
            <a:custGeom>
              <a:avLst/>
              <a:gdLst/>
              <a:ahLst/>
              <a:cxnLst/>
              <a:rect r="r" b="b" t="t" l="l"/>
              <a:pathLst>
                <a:path h="348119" w="630651">
                  <a:moveTo>
                    <a:pt x="0" y="0"/>
                  </a:moveTo>
                  <a:lnTo>
                    <a:pt x="630651" y="0"/>
                  </a:lnTo>
                  <a:lnTo>
                    <a:pt x="630651" y="348119"/>
                  </a:lnTo>
                  <a:lnTo>
                    <a:pt x="0" y="3481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0" y="66379"/>
              <a:ext cx="1483211" cy="235182"/>
            </a:xfrm>
            <a:prstGeom prst="rect">
              <a:avLst/>
            </a:prstGeom>
          </p:spPr>
          <p:txBody>
            <a:bodyPr anchor="t" rtlCol="false" tIns="0" lIns="0" bIns="0" rIns="0">
              <a:spAutoFit/>
            </a:bodyPr>
            <a:lstStyle/>
            <a:p>
              <a:pPr algn="ctr">
                <a:lnSpc>
                  <a:spcPts val="1434"/>
                </a:lnSpc>
              </a:pPr>
              <a:r>
                <a:rPr lang="en-US" b="true" sz="1024">
                  <a:solidFill>
                    <a:srgbClr val="000000"/>
                  </a:solidFill>
                  <a:latin typeface="Raleway Bold"/>
                  <a:ea typeface="Raleway Bold"/>
                  <a:cs typeface="Raleway Bold"/>
                  <a:sym typeface="Raleway Bold"/>
                </a:rPr>
                <a:t>KTKHU</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60222" y="2191471"/>
            <a:ext cx="13767557" cy="7774620"/>
          </a:xfrm>
          <a:custGeom>
            <a:avLst/>
            <a:gdLst/>
            <a:ahLst/>
            <a:cxnLst/>
            <a:rect r="r" b="b" t="t" l="l"/>
            <a:pathLst>
              <a:path h="7774620" w="13767557">
                <a:moveTo>
                  <a:pt x="0" y="0"/>
                </a:moveTo>
                <a:lnTo>
                  <a:pt x="13767556" y="0"/>
                </a:lnTo>
                <a:lnTo>
                  <a:pt x="13767556" y="7774620"/>
                </a:lnTo>
                <a:lnTo>
                  <a:pt x="0" y="7774620"/>
                </a:lnTo>
                <a:lnTo>
                  <a:pt x="0" y="0"/>
                </a:lnTo>
                <a:close/>
              </a:path>
            </a:pathLst>
          </a:custGeom>
          <a:blipFill>
            <a:blip r:embed="rId2"/>
            <a:stretch>
              <a:fillRect l="0" t="0" r="0" b="0"/>
            </a:stretch>
          </a:blipFill>
        </p:spPr>
      </p:sp>
      <p:grpSp>
        <p:nvGrpSpPr>
          <p:cNvPr name="Group 3" id="3"/>
          <p:cNvGrpSpPr/>
          <p:nvPr/>
        </p:nvGrpSpPr>
        <p:grpSpPr>
          <a:xfrm rot="0">
            <a:off x="413070" y="146734"/>
            <a:ext cx="5354998" cy="1210927"/>
            <a:chOff x="0" y="0"/>
            <a:chExt cx="7139997" cy="1614570"/>
          </a:xfrm>
        </p:grpSpPr>
        <p:sp>
          <p:nvSpPr>
            <p:cNvPr name="Freeform 4" id="4"/>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3"/>
              <a:stretch>
                <a:fillRect l="0" t="0" r="0" b="0"/>
              </a:stretch>
            </a:blipFill>
          </p:spPr>
        </p:sp>
        <p:sp>
          <p:nvSpPr>
            <p:cNvPr name="TextBox 5" id="5"/>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
        <p:nvSpPr>
          <p:cNvPr name="TextBox 6" id="6"/>
          <p:cNvSpPr txBox="true"/>
          <p:nvPr/>
        </p:nvSpPr>
        <p:spPr>
          <a:xfrm rot="0">
            <a:off x="3090569" y="1285321"/>
            <a:ext cx="11874949" cy="906149"/>
          </a:xfrm>
          <a:prstGeom prst="rect">
            <a:avLst/>
          </a:prstGeom>
        </p:spPr>
        <p:txBody>
          <a:bodyPr anchor="t" rtlCol="false" tIns="0" lIns="0" bIns="0" rIns="0">
            <a:spAutoFit/>
          </a:bodyPr>
          <a:lstStyle/>
          <a:p>
            <a:pPr algn="ctr">
              <a:lnSpc>
                <a:spcPts val="6800"/>
              </a:lnSpc>
            </a:pPr>
            <a:r>
              <a:rPr lang="en-US" sz="6800">
                <a:solidFill>
                  <a:srgbClr val="05412D"/>
                </a:solidFill>
                <a:latin typeface="League Gothic"/>
                <a:ea typeface="League Gothic"/>
                <a:cs typeface="League Gothic"/>
                <a:sym typeface="League Gothic"/>
              </a:rPr>
              <a:t>ALUR (BISNIS PROSES)</a:t>
            </a:r>
          </a:p>
        </p:txBody>
      </p:sp>
      <p:grpSp>
        <p:nvGrpSpPr>
          <p:cNvPr name="Group 7" id="7"/>
          <p:cNvGrpSpPr/>
          <p:nvPr/>
        </p:nvGrpSpPr>
        <p:grpSpPr>
          <a:xfrm rot="0">
            <a:off x="5211864" y="2581755"/>
            <a:ext cx="1112408" cy="261089"/>
            <a:chOff x="0" y="0"/>
            <a:chExt cx="1483211" cy="348119"/>
          </a:xfrm>
        </p:grpSpPr>
        <p:sp>
          <p:nvSpPr>
            <p:cNvPr name="Freeform 8" id="8"/>
            <p:cNvSpPr/>
            <p:nvPr/>
          </p:nvSpPr>
          <p:spPr>
            <a:xfrm flipH="false" flipV="false" rot="0">
              <a:off x="426280" y="0"/>
              <a:ext cx="630651" cy="348119"/>
            </a:xfrm>
            <a:custGeom>
              <a:avLst/>
              <a:gdLst/>
              <a:ahLst/>
              <a:cxnLst/>
              <a:rect r="r" b="b" t="t" l="l"/>
              <a:pathLst>
                <a:path h="348119" w="630651">
                  <a:moveTo>
                    <a:pt x="0" y="0"/>
                  </a:moveTo>
                  <a:lnTo>
                    <a:pt x="630651" y="0"/>
                  </a:lnTo>
                  <a:lnTo>
                    <a:pt x="630651" y="348119"/>
                  </a:lnTo>
                  <a:lnTo>
                    <a:pt x="0" y="3481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0" y="66379"/>
              <a:ext cx="1483211" cy="244496"/>
            </a:xfrm>
            <a:prstGeom prst="rect">
              <a:avLst/>
            </a:prstGeom>
          </p:spPr>
          <p:txBody>
            <a:bodyPr anchor="t" rtlCol="false" tIns="0" lIns="0" bIns="0" rIns="0">
              <a:spAutoFit/>
            </a:bodyPr>
            <a:lstStyle/>
            <a:p>
              <a:pPr algn="ctr">
                <a:lnSpc>
                  <a:spcPts val="1574"/>
                </a:lnSpc>
              </a:pPr>
              <a:r>
                <a:rPr lang="en-US" b="true" sz="1124">
                  <a:solidFill>
                    <a:srgbClr val="000000"/>
                  </a:solidFill>
                  <a:latin typeface="Raleway Bold"/>
                  <a:ea typeface="Raleway Bold"/>
                  <a:cs typeface="Raleway Bold"/>
                  <a:sym typeface="Raleway Bold"/>
                </a:rPr>
                <a:t>KTKHU</a:t>
              </a:r>
            </a:p>
          </p:txBody>
        </p:sp>
      </p:grpSp>
      <p:grpSp>
        <p:nvGrpSpPr>
          <p:cNvPr name="Group 10" id="10"/>
          <p:cNvGrpSpPr/>
          <p:nvPr/>
        </p:nvGrpSpPr>
        <p:grpSpPr>
          <a:xfrm rot="0">
            <a:off x="5211864" y="3832439"/>
            <a:ext cx="1112408" cy="261089"/>
            <a:chOff x="0" y="0"/>
            <a:chExt cx="1483211" cy="348119"/>
          </a:xfrm>
        </p:grpSpPr>
        <p:sp>
          <p:nvSpPr>
            <p:cNvPr name="Freeform 11" id="11"/>
            <p:cNvSpPr/>
            <p:nvPr/>
          </p:nvSpPr>
          <p:spPr>
            <a:xfrm flipH="false" flipV="false" rot="0">
              <a:off x="426280" y="0"/>
              <a:ext cx="630651" cy="348119"/>
            </a:xfrm>
            <a:custGeom>
              <a:avLst/>
              <a:gdLst/>
              <a:ahLst/>
              <a:cxnLst/>
              <a:rect r="r" b="b" t="t" l="l"/>
              <a:pathLst>
                <a:path h="348119" w="630651">
                  <a:moveTo>
                    <a:pt x="0" y="0"/>
                  </a:moveTo>
                  <a:lnTo>
                    <a:pt x="630651" y="0"/>
                  </a:lnTo>
                  <a:lnTo>
                    <a:pt x="630651" y="348119"/>
                  </a:lnTo>
                  <a:lnTo>
                    <a:pt x="0" y="3481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0" y="66379"/>
              <a:ext cx="1483211" cy="244496"/>
            </a:xfrm>
            <a:prstGeom prst="rect">
              <a:avLst/>
            </a:prstGeom>
          </p:spPr>
          <p:txBody>
            <a:bodyPr anchor="t" rtlCol="false" tIns="0" lIns="0" bIns="0" rIns="0">
              <a:spAutoFit/>
            </a:bodyPr>
            <a:lstStyle/>
            <a:p>
              <a:pPr algn="ctr">
                <a:lnSpc>
                  <a:spcPts val="1574"/>
                </a:lnSpc>
              </a:pPr>
              <a:r>
                <a:rPr lang="en-US" b="true" sz="1124">
                  <a:solidFill>
                    <a:srgbClr val="000000"/>
                  </a:solidFill>
                  <a:latin typeface="Raleway Bold"/>
                  <a:ea typeface="Raleway Bold"/>
                  <a:cs typeface="Raleway Bold"/>
                  <a:sym typeface="Raleway Bold"/>
                </a:rPr>
                <a:t>KTKHU</a:t>
              </a:r>
            </a:p>
          </p:txBody>
        </p:sp>
      </p:grpSp>
      <p:grpSp>
        <p:nvGrpSpPr>
          <p:cNvPr name="Group 13" id="13"/>
          <p:cNvGrpSpPr/>
          <p:nvPr/>
        </p:nvGrpSpPr>
        <p:grpSpPr>
          <a:xfrm rot="0">
            <a:off x="2772210" y="8505135"/>
            <a:ext cx="1112408" cy="261089"/>
            <a:chOff x="0" y="0"/>
            <a:chExt cx="1483211" cy="348119"/>
          </a:xfrm>
        </p:grpSpPr>
        <p:sp>
          <p:nvSpPr>
            <p:cNvPr name="Freeform 14" id="14"/>
            <p:cNvSpPr/>
            <p:nvPr/>
          </p:nvSpPr>
          <p:spPr>
            <a:xfrm flipH="false" flipV="false" rot="0">
              <a:off x="426280" y="0"/>
              <a:ext cx="630651" cy="348119"/>
            </a:xfrm>
            <a:custGeom>
              <a:avLst/>
              <a:gdLst/>
              <a:ahLst/>
              <a:cxnLst/>
              <a:rect r="r" b="b" t="t" l="l"/>
              <a:pathLst>
                <a:path h="348119" w="630651">
                  <a:moveTo>
                    <a:pt x="0" y="0"/>
                  </a:moveTo>
                  <a:lnTo>
                    <a:pt x="630651" y="0"/>
                  </a:lnTo>
                  <a:lnTo>
                    <a:pt x="630651" y="348119"/>
                  </a:lnTo>
                  <a:lnTo>
                    <a:pt x="0" y="3481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0" y="66379"/>
              <a:ext cx="1483211" cy="244496"/>
            </a:xfrm>
            <a:prstGeom prst="rect">
              <a:avLst/>
            </a:prstGeom>
          </p:spPr>
          <p:txBody>
            <a:bodyPr anchor="t" rtlCol="false" tIns="0" lIns="0" bIns="0" rIns="0">
              <a:spAutoFit/>
            </a:bodyPr>
            <a:lstStyle/>
            <a:p>
              <a:pPr algn="ctr">
                <a:lnSpc>
                  <a:spcPts val="1574"/>
                </a:lnSpc>
              </a:pPr>
              <a:r>
                <a:rPr lang="en-US" b="true" sz="1124">
                  <a:solidFill>
                    <a:srgbClr val="000000"/>
                  </a:solidFill>
                  <a:latin typeface="Raleway Bold"/>
                  <a:ea typeface="Raleway Bold"/>
                  <a:cs typeface="Raleway Bold"/>
                  <a:sym typeface="Raleway Bold"/>
                </a:rPr>
                <a:t>KTKHU</a:t>
              </a:r>
            </a:p>
          </p:txBody>
        </p:sp>
      </p:grpSp>
      <p:grpSp>
        <p:nvGrpSpPr>
          <p:cNvPr name="Group 16" id="16"/>
          <p:cNvGrpSpPr/>
          <p:nvPr/>
        </p:nvGrpSpPr>
        <p:grpSpPr>
          <a:xfrm rot="0">
            <a:off x="5164291" y="8291670"/>
            <a:ext cx="1112408" cy="261089"/>
            <a:chOff x="0" y="0"/>
            <a:chExt cx="1483211" cy="348119"/>
          </a:xfrm>
        </p:grpSpPr>
        <p:sp>
          <p:nvSpPr>
            <p:cNvPr name="Freeform 17" id="17"/>
            <p:cNvSpPr/>
            <p:nvPr/>
          </p:nvSpPr>
          <p:spPr>
            <a:xfrm flipH="false" flipV="false" rot="0">
              <a:off x="426280" y="0"/>
              <a:ext cx="630651" cy="348119"/>
            </a:xfrm>
            <a:custGeom>
              <a:avLst/>
              <a:gdLst/>
              <a:ahLst/>
              <a:cxnLst/>
              <a:rect r="r" b="b" t="t" l="l"/>
              <a:pathLst>
                <a:path h="348119" w="630651">
                  <a:moveTo>
                    <a:pt x="0" y="0"/>
                  </a:moveTo>
                  <a:lnTo>
                    <a:pt x="630651" y="0"/>
                  </a:lnTo>
                  <a:lnTo>
                    <a:pt x="630651" y="348119"/>
                  </a:lnTo>
                  <a:lnTo>
                    <a:pt x="0" y="3481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8" id="18"/>
            <p:cNvSpPr txBox="true"/>
            <p:nvPr/>
          </p:nvSpPr>
          <p:spPr>
            <a:xfrm rot="0">
              <a:off x="0" y="66379"/>
              <a:ext cx="1483211" cy="244496"/>
            </a:xfrm>
            <a:prstGeom prst="rect">
              <a:avLst/>
            </a:prstGeom>
          </p:spPr>
          <p:txBody>
            <a:bodyPr anchor="t" rtlCol="false" tIns="0" lIns="0" bIns="0" rIns="0">
              <a:spAutoFit/>
            </a:bodyPr>
            <a:lstStyle/>
            <a:p>
              <a:pPr algn="ctr">
                <a:lnSpc>
                  <a:spcPts val="1574"/>
                </a:lnSpc>
              </a:pPr>
              <a:r>
                <a:rPr lang="en-US" b="true" sz="1124">
                  <a:solidFill>
                    <a:srgbClr val="000000"/>
                  </a:solidFill>
                  <a:latin typeface="Raleway Bold"/>
                  <a:ea typeface="Raleway Bold"/>
                  <a:cs typeface="Raleway Bold"/>
                  <a:sym typeface="Raleway Bold"/>
                </a:rPr>
                <a:t>KTKHU</a:t>
              </a:r>
            </a:p>
          </p:txBody>
        </p:sp>
      </p:grpSp>
      <p:grpSp>
        <p:nvGrpSpPr>
          <p:cNvPr name="Group 19" id="19"/>
          <p:cNvGrpSpPr/>
          <p:nvPr/>
        </p:nvGrpSpPr>
        <p:grpSpPr>
          <a:xfrm rot="0">
            <a:off x="11922588" y="6833620"/>
            <a:ext cx="1112408" cy="261089"/>
            <a:chOff x="0" y="0"/>
            <a:chExt cx="1483211" cy="348119"/>
          </a:xfrm>
        </p:grpSpPr>
        <p:sp>
          <p:nvSpPr>
            <p:cNvPr name="Freeform 20" id="20"/>
            <p:cNvSpPr/>
            <p:nvPr/>
          </p:nvSpPr>
          <p:spPr>
            <a:xfrm flipH="false" flipV="false" rot="0">
              <a:off x="426280" y="0"/>
              <a:ext cx="630651" cy="348119"/>
            </a:xfrm>
            <a:custGeom>
              <a:avLst/>
              <a:gdLst/>
              <a:ahLst/>
              <a:cxnLst/>
              <a:rect r="r" b="b" t="t" l="l"/>
              <a:pathLst>
                <a:path h="348119" w="630651">
                  <a:moveTo>
                    <a:pt x="0" y="0"/>
                  </a:moveTo>
                  <a:lnTo>
                    <a:pt x="630651" y="0"/>
                  </a:lnTo>
                  <a:lnTo>
                    <a:pt x="630651" y="348119"/>
                  </a:lnTo>
                  <a:lnTo>
                    <a:pt x="0" y="3481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1" id="21"/>
            <p:cNvSpPr txBox="true"/>
            <p:nvPr/>
          </p:nvSpPr>
          <p:spPr>
            <a:xfrm rot="0">
              <a:off x="0" y="66379"/>
              <a:ext cx="1483211" cy="244496"/>
            </a:xfrm>
            <a:prstGeom prst="rect">
              <a:avLst/>
            </a:prstGeom>
          </p:spPr>
          <p:txBody>
            <a:bodyPr anchor="t" rtlCol="false" tIns="0" lIns="0" bIns="0" rIns="0">
              <a:spAutoFit/>
            </a:bodyPr>
            <a:lstStyle/>
            <a:p>
              <a:pPr algn="ctr">
                <a:lnSpc>
                  <a:spcPts val="1574"/>
                </a:lnSpc>
              </a:pPr>
              <a:r>
                <a:rPr lang="en-US" b="true" sz="1124">
                  <a:solidFill>
                    <a:srgbClr val="000000"/>
                  </a:solidFill>
                  <a:latin typeface="Raleway Bold"/>
                  <a:ea typeface="Raleway Bold"/>
                  <a:cs typeface="Raleway Bold"/>
                  <a:sym typeface="Raleway Bold"/>
                </a:rPr>
                <a:t>KTKHU</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true" flipV="true" rot="0">
            <a:off x="6383698" y="-1279410"/>
            <a:ext cx="13500272" cy="11902740"/>
          </a:xfrm>
          <a:custGeom>
            <a:avLst/>
            <a:gdLst/>
            <a:ahLst/>
            <a:cxnLst/>
            <a:rect r="r" b="b" t="t" l="l"/>
            <a:pathLst>
              <a:path h="11902740" w="13500272">
                <a:moveTo>
                  <a:pt x="13500271" y="11902740"/>
                </a:moveTo>
                <a:lnTo>
                  <a:pt x="0" y="11902740"/>
                </a:lnTo>
                <a:lnTo>
                  <a:pt x="0" y="0"/>
                </a:lnTo>
                <a:lnTo>
                  <a:pt x="13500271" y="0"/>
                </a:lnTo>
                <a:lnTo>
                  <a:pt x="13500271" y="11902740"/>
                </a:lnTo>
                <a:close/>
              </a:path>
            </a:pathLst>
          </a:custGeom>
          <a:blipFill>
            <a:blip r:embed="rId3"/>
            <a:stretch>
              <a:fillRect l="0" t="0" r="0" b="0"/>
            </a:stretch>
          </a:blipFill>
        </p:spPr>
      </p:sp>
      <p:sp>
        <p:nvSpPr>
          <p:cNvPr name="TextBox 4" id="4"/>
          <p:cNvSpPr txBox="true"/>
          <p:nvPr/>
        </p:nvSpPr>
        <p:spPr>
          <a:xfrm rot="0">
            <a:off x="1028700" y="3047333"/>
            <a:ext cx="8696405" cy="891544"/>
          </a:xfrm>
          <a:prstGeom prst="rect">
            <a:avLst/>
          </a:prstGeom>
        </p:spPr>
        <p:txBody>
          <a:bodyPr anchor="t" rtlCol="false" tIns="0" lIns="0" bIns="0" rIns="0">
            <a:spAutoFit/>
          </a:bodyPr>
          <a:lstStyle/>
          <a:p>
            <a:pPr algn="l">
              <a:lnSpc>
                <a:spcPts val="6600"/>
              </a:lnSpc>
            </a:pPr>
            <a:r>
              <a:rPr lang="en-US" sz="6600">
                <a:solidFill>
                  <a:srgbClr val="05412D"/>
                </a:solidFill>
                <a:latin typeface="League Gothic"/>
                <a:ea typeface="League Gothic"/>
                <a:cs typeface="League Gothic"/>
                <a:sym typeface="League Gothic"/>
              </a:rPr>
              <a:t>KAITAN KTKHU – KEU – AKUNTANSI </a:t>
            </a:r>
          </a:p>
        </p:txBody>
      </p:sp>
      <p:sp>
        <p:nvSpPr>
          <p:cNvPr name="TextBox 5" id="5"/>
          <p:cNvSpPr txBox="true"/>
          <p:nvPr/>
        </p:nvSpPr>
        <p:spPr>
          <a:xfrm rot="0">
            <a:off x="1028700" y="4273781"/>
            <a:ext cx="10310193" cy="5725034"/>
          </a:xfrm>
          <a:prstGeom prst="rect">
            <a:avLst/>
          </a:prstGeom>
        </p:spPr>
        <p:txBody>
          <a:bodyPr anchor="t" rtlCol="false" tIns="0" lIns="0" bIns="0" rIns="0">
            <a:spAutoFit/>
          </a:bodyPr>
          <a:lstStyle/>
          <a:p>
            <a:pPr algn="just" marL="474978" indent="-237489" lvl="1">
              <a:lnSpc>
                <a:spcPts val="4135"/>
              </a:lnSpc>
              <a:buFont typeface="Arial"/>
              <a:buChar char="•"/>
            </a:pPr>
            <a:r>
              <a:rPr lang="en-US" b="true" sz="2199">
                <a:solidFill>
                  <a:srgbClr val="231F20"/>
                </a:solidFill>
                <a:latin typeface="Glacial Indifference Bold"/>
                <a:ea typeface="Glacial Indifference Bold"/>
                <a:cs typeface="Glacial Indifference Bold"/>
                <a:sym typeface="Glacial Indifference Bold"/>
              </a:rPr>
              <a:t>Bagian KTKHU </a:t>
            </a:r>
            <a:r>
              <a:rPr lang="en-US" sz="2199">
                <a:solidFill>
                  <a:srgbClr val="231F20"/>
                </a:solidFill>
                <a:latin typeface="Glacial Indifference"/>
                <a:ea typeface="Glacial Indifference"/>
                <a:cs typeface="Glacial Indifference"/>
                <a:sym typeface="Glacial Indifference"/>
              </a:rPr>
              <a:t>adalah bagian yang menjalankan kegiatan, yang berhubungan dengan pihak luar, tetapi tidak bisa melakukan eksekusi pembayaran. Eksekusi pembayaran harus diajukan ke bagian keuangan dan harus ada dalam anggaran.</a:t>
            </a:r>
          </a:p>
          <a:p>
            <a:pPr algn="just" marL="474978" indent="-237489" lvl="1">
              <a:lnSpc>
                <a:spcPts val="4135"/>
              </a:lnSpc>
              <a:buFont typeface="Arial"/>
              <a:buChar char="•"/>
            </a:pPr>
            <a:r>
              <a:rPr lang="en-US" b="true" sz="2199">
                <a:solidFill>
                  <a:srgbClr val="231F20"/>
                </a:solidFill>
                <a:latin typeface="Glacial Indifference Bold"/>
                <a:ea typeface="Glacial Indifference Bold"/>
                <a:cs typeface="Glacial Indifference Bold"/>
                <a:sym typeface="Glacial Indifference Bold"/>
              </a:rPr>
              <a:t>Bagian keuangan</a:t>
            </a:r>
            <a:r>
              <a:rPr lang="en-US" sz="2199">
                <a:solidFill>
                  <a:srgbClr val="231F20"/>
                </a:solidFill>
                <a:latin typeface="Glacial Indifference"/>
                <a:ea typeface="Glacial Indifference"/>
                <a:cs typeface="Glacial Indifference"/>
                <a:sym typeface="Glacial Indifference"/>
              </a:rPr>
              <a:t> memiliki kewenangan untuk memeriksa dan melakukan pembayaran, tetapi harus sesuai dengan anggaran, kebijakan atau otorisasi dari pimpinan. Bagian keuangan bisa melakukan pembayaran tetapi tidak bisa membuat permintaan pembayaran. </a:t>
            </a:r>
          </a:p>
          <a:p>
            <a:pPr algn="just" marL="474978" indent="-237489" lvl="1">
              <a:lnSpc>
                <a:spcPts val="4135"/>
              </a:lnSpc>
              <a:buFont typeface="Arial"/>
              <a:buChar char="•"/>
            </a:pPr>
            <a:r>
              <a:rPr lang="en-US" b="true" sz="2199">
                <a:solidFill>
                  <a:srgbClr val="231F20"/>
                </a:solidFill>
                <a:latin typeface="Glacial Indifference Bold"/>
                <a:ea typeface="Glacial Indifference Bold"/>
                <a:cs typeface="Glacial Indifference Bold"/>
                <a:sym typeface="Glacial Indifference Bold"/>
              </a:rPr>
              <a:t>Bagian akuntansi </a:t>
            </a:r>
            <a:r>
              <a:rPr lang="en-US" sz="2199">
                <a:solidFill>
                  <a:srgbClr val="231F20"/>
                </a:solidFill>
                <a:latin typeface="Glacial Indifference"/>
                <a:ea typeface="Glacial Indifference"/>
                <a:cs typeface="Glacial Indifference"/>
                <a:sym typeface="Glacial Indifference"/>
              </a:rPr>
              <a:t>bisa mengakses semua data keuangan dan berwenang dalam melakukan pembukuan maupun penyesuaian. Namun akuntansi tidak bisa membuat permintaan pembayaran dan melakukan pembayaran. </a:t>
            </a:r>
          </a:p>
          <a:p>
            <a:pPr algn="just">
              <a:lnSpc>
                <a:spcPts val="4135"/>
              </a:lnSpc>
            </a:pPr>
          </a:p>
        </p:txBody>
      </p:sp>
      <p:grpSp>
        <p:nvGrpSpPr>
          <p:cNvPr name="Group 6" id="6"/>
          <p:cNvGrpSpPr/>
          <p:nvPr/>
        </p:nvGrpSpPr>
        <p:grpSpPr>
          <a:xfrm rot="0">
            <a:off x="1028700" y="1028700"/>
            <a:ext cx="5354998" cy="1210927"/>
            <a:chOff x="0" y="0"/>
            <a:chExt cx="7139997" cy="1614570"/>
          </a:xfrm>
        </p:grpSpPr>
        <p:sp>
          <p:nvSpPr>
            <p:cNvPr name="Freeform 7" id="7"/>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4"/>
              <a:stretch>
                <a:fillRect l="0" t="0" r="0" b="0"/>
              </a:stretch>
            </a:blipFill>
          </p:spPr>
        </p:sp>
        <p:sp>
          <p:nvSpPr>
            <p:cNvPr name="TextBox 8" id="8"/>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grpSp>
        <p:nvGrpSpPr>
          <p:cNvPr name="Group 3" id="3"/>
          <p:cNvGrpSpPr/>
          <p:nvPr/>
        </p:nvGrpSpPr>
        <p:grpSpPr>
          <a:xfrm rot="0">
            <a:off x="831433" y="5378926"/>
            <a:ext cx="3114940" cy="4144277"/>
            <a:chOff x="0" y="0"/>
            <a:chExt cx="1068681" cy="1421829"/>
          </a:xfrm>
        </p:grpSpPr>
        <p:sp>
          <p:nvSpPr>
            <p:cNvPr name="Freeform 4" id="4"/>
            <p:cNvSpPr/>
            <p:nvPr/>
          </p:nvSpPr>
          <p:spPr>
            <a:xfrm flipH="false" flipV="false" rot="0">
              <a:off x="0" y="0"/>
              <a:ext cx="1068681" cy="1421829"/>
            </a:xfrm>
            <a:custGeom>
              <a:avLst/>
              <a:gdLst/>
              <a:ahLst/>
              <a:cxnLst/>
              <a:rect r="r" b="b" t="t" l="l"/>
              <a:pathLst>
                <a:path h="1421829" w="1068681">
                  <a:moveTo>
                    <a:pt x="101902" y="0"/>
                  </a:moveTo>
                  <a:lnTo>
                    <a:pt x="966779" y="0"/>
                  </a:lnTo>
                  <a:cubicBezTo>
                    <a:pt x="1023058" y="0"/>
                    <a:pt x="1068681" y="45623"/>
                    <a:pt x="1068681" y="101902"/>
                  </a:cubicBezTo>
                  <a:lnTo>
                    <a:pt x="1068681" y="1319927"/>
                  </a:lnTo>
                  <a:cubicBezTo>
                    <a:pt x="1068681" y="1346953"/>
                    <a:pt x="1057945" y="1372872"/>
                    <a:pt x="1038835" y="1391983"/>
                  </a:cubicBezTo>
                  <a:cubicBezTo>
                    <a:pt x="1019725" y="1411093"/>
                    <a:pt x="993806" y="1421829"/>
                    <a:pt x="966779" y="1421829"/>
                  </a:cubicBezTo>
                  <a:lnTo>
                    <a:pt x="101902" y="1421829"/>
                  </a:lnTo>
                  <a:cubicBezTo>
                    <a:pt x="45623" y="1421829"/>
                    <a:pt x="0" y="1376206"/>
                    <a:pt x="0" y="1319927"/>
                  </a:cubicBezTo>
                  <a:lnTo>
                    <a:pt x="0" y="101902"/>
                  </a:lnTo>
                  <a:cubicBezTo>
                    <a:pt x="0" y="74876"/>
                    <a:pt x="10736" y="48957"/>
                    <a:pt x="29846" y="29846"/>
                  </a:cubicBezTo>
                  <a:cubicBezTo>
                    <a:pt x="48957" y="10736"/>
                    <a:pt x="74876" y="0"/>
                    <a:pt x="101902" y="0"/>
                  </a:cubicBezTo>
                  <a:close/>
                </a:path>
              </a:pathLst>
            </a:custGeom>
            <a:solidFill>
              <a:srgbClr val="05412D"/>
            </a:solidFill>
          </p:spPr>
        </p:sp>
        <p:sp>
          <p:nvSpPr>
            <p:cNvPr name="TextBox 5" id="5"/>
            <p:cNvSpPr txBox="true"/>
            <p:nvPr/>
          </p:nvSpPr>
          <p:spPr>
            <a:xfrm>
              <a:off x="0" y="-38100"/>
              <a:ext cx="1068681" cy="1459929"/>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4295874" y="5378926"/>
            <a:ext cx="3114940" cy="4144277"/>
            <a:chOff x="0" y="0"/>
            <a:chExt cx="1068681" cy="1421829"/>
          </a:xfrm>
        </p:grpSpPr>
        <p:sp>
          <p:nvSpPr>
            <p:cNvPr name="Freeform 7" id="7"/>
            <p:cNvSpPr/>
            <p:nvPr/>
          </p:nvSpPr>
          <p:spPr>
            <a:xfrm flipH="false" flipV="false" rot="0">
              <a:off x="0" y="0"/>
              <a:ext cx="1068681" cy="1421829"/>
            </a:xfrm>
            <a:custGeom>
              <a:avLst/>
              <a:gdLst/>
              <a:ahLst/>
              <a:cxnLst/>
              <a:rect r="r" b="b" t="t" l="l"/>
              <a:pathLst>
                <a:path h="1421829" w="1068681">
                  <a:moveTo>
                    <a:pt x="101902" y="0"/>
                  </a:moveTo>
                  <a:lnTo>
                    <a:pt x="966779" y="0"/>
                  </a:lnTo>
                  <a:cubicBezTo>
                    <a:pt x="1023058" y="0"/>
                    <a:pt x="1068681" y="45623"/>
                    <a:pt x="1068681" y="101902"/>
                  </a:cubicBezTo>
                  <a:lnTo>
                    <a:pt x="1068681" y="1319927"/>
                  </a:lnTo>
                  <a:cubicBezTo>
                    <a:pt x="1068681" y="1346953"/>
                    <a:pt x="1057945" y="1372872"/>
                    <a:pt x="1038835" y="1391983"/>
                  </a:cubicBezTo>
                  <a:cubicBezTo>
                    <a:pt x="1019725" y="1411093"/>
                    <a:pt x="993806" y="1421829"/>
                    <a:pt x="966779" y="1421829"/>
                  </a:cubicBezTo>
                  <a:lnTo>
                    <a:pt x="101902" y="1421829"/>
                  </a:lnTo>
                  <a:cubicBezTo>
                    <a:pt x="45623" y="1421829"/>
                    <a:pt x="0" y="1376206"/>
                    <a:pt x="0" y="1319927"/>
                  </a:cubicBezTo>
                  <a:lnTo>
                    <a:pt x="0" y="101902"/>
                  </a:lnTo>
                  <a:cubicBezTo>
                    <a:pt x="0" y="74876"/>
                    <a:pt x="10736" y="48957"/>
                    <a:pt x="29846" y="29846"/>
                  </a:cubicBezTo>
                  <a:cubicBezTo>
                    <a:pt x="48957" y="10736"/>
                    <a:pt x="74876" y="0"/>
                    <a:pt x="101902" y="0"/>
                  </a:cubicBezTo>
                  <a:close/>
                </a:path>
              </a:pathLst>
            </a:custGeom>
            <a:solidFill>
              <a:srgbClr val="05412D"/>
            </a:solidFill>
          </p:spPr>
        </p:sp>
        <p:sp>
          <p:nvSpPr>
            <p:cNvPr name="TextBox 8" id="8"/>
            <p:cNvSpPr txBox="true"/>
            <p:nvPr/>
          </p:nvSpPr>
          <p:spPr>
            <a:xfrm>
              <a:off x="0" y="-38100"/>
              <a:ext cx="1068681" cy="1459929"/>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7761793" y="5378926"/>
            <a:ext cx="3114940" cy="4144277"/>
            <a:chOff x="0" y="0"/>
            <a:chExt cx="1068681" cy="1421829"/>
          </a:xfrm>
        </p:grpSpPr>
        <p:sp>
          <p:nvSpPr>
            <p:cNvPr name="Freeform 10" id="10"/>
            <p:cNvSpPr/>
            <p:nvPr/>
          </p:nvSpPr>
          <p:spPr>
            <a:xfrm flipH="false" flipV="false" rot="0">
              <a:off x="0" y="0"/>
              <a:ext cx="1068681" cy="1421829"/>
            </a:xfrm>
            <a:custGeom>
              <a:avLst/>
              <a:gdLst/>
              <a:ahLst/>
              <a:cxnLst/>
              <a:rect r="r" b="b" t="t" l="l"/>
              <a:pathLst>
                <a:path h="1421829" w="1068681">
                  <a:moveTo>
                    <a:pt x="101902" y="0"/>
                  </a:moveTo>
                  <a:lnTo>
                    <a:pt x="966779" y="0"/>
                  </a:lnTo>
                  <a:cubicBezTo>
                    <a:pt x="1023058" y="0"/>
                    <a:pt x="1068681" y="45623"/>
                    <a:pt x="1068681" y="101902"/>
                  </a:cubicBezTo>
                  <a:lnTo>
                    <a:pt x="1068681" y="1319927"/>
                  </a:lnTo>
                  <a:cubicBezTo>
                    <a:pt x="1068681" y="1346953"/>
                    <a:pt x="1057945" y="1372872"/>
                    <a:pt x="1038835" y="1391983"/>
                  </a:cubicBezTo>
                  <a:cubicBezTo>
                    <a:pt x="1019725" y="1411093"/>
                    <a:pt x="993806" y="1421829"/>
                    <a:pt x="966779" y="1421829"/>
                  </a:cubicBezTo>
                  <a:lnTo>
                    <a:pt x="101902" y="1421829"/>
                  </a:lnTo>
                  <a:cubicBezTo>
                    <a:pt x="45623" y="1421829"/>
                    <a:pt x="0" y="1376206"/>
                    <a:pt x="0" y="1319927"/>
                  </a:cubicBezTo>
                  <a:lnTo>
                    <a:pt x="0" y="101902"/>
                  </a:lnTo>
                  <a:cubicBezTo>
                    <a:pt x="0" y="74876"/>
                    <a:pt x="10736" y="48957"/>
                    <a:pt x="29846" y="29846"/>
                  </a:cubicBezTo>
                  <a:cubicBezTo>
                    <a:pt x="48957" y="10736"/>
                    <a:pt x="74876" y="0"/>
                    <a:pt x="101902" y="0"/>
                  </a:cubicBezTo>
                  <a:close/>
                </a:path>
              </a:pathLst>
            </a:custGeom>
            <a:solidFill>
              <a:srgbClr val="05412D"/>
            </a:solidFill>
          </p:spPr>
        </p:sp>
        <p:sp>
          <p:nvSpPr>
            <p:cNvPr name="TextBox 11" id="11"/>
            <p:cNvSpPr txBox="true"/>
            <p:nvPr/>
          </p:nvSpPr>
          <p:spPr>
            <a:xfrm>
              <a:off x="0" y="-38100"/>
              <a:ext cx="1068681" cy="1459929"/>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11227712" y="5378926"/>
            <a:ext cx="3114940" cy="4144277"/>
            <a:chOff x="0" y="0"/>
            <a:chExt cx="1068681" cy="1421829"/>
          </a:xfrm>
        </p:grpSpPr>
        <p:sp>
          <p:nvSpPr>
            <p:cNvPr name="Freeform 13" id="13"/>
            <p:cNvSpPr/>
            <p:nvPr/>
          </p:nvSpPr>
          <p:spPr>
            <a:xfrm flipH="false" flipV="false" rot="0">
              <a:off x="0" y="0"/>
              <a:ext cx="1068681" cy="1421829"/>
            </a:xfrm>
            <a:custGeom>
              <a:avLst/>
              <a:gdLst/>
              <a:ahLst/>
              <a:cxnLst/>
              <a:rect r="r" b="b" t="t" l="l"/>
              <a:pathLst>
                <a:path h="1421829" w="1068681">
                  <a:moveTo>
                    <a:pt x="101902" y="0"/>
                  </a:moveTo>
                  <a:lnTo>
                    <a:pt x="966779" y="0"/>
                  </a:lnTo>
                  <a:cubicBezTo>
                    <a:pt x="1023058" y="0"/>
                    <a:pt x="1068681" y="45623"/>
                    <a:pt x="1068681" y="101902"/>
                  </a:cubicBezTo>
                  <a:lnTo>
                    <a:pt x="1068681" y="1319927"/>
                  </a:lnTo>
                  <a:cubicBezTo>
                    <a:pt x="1068681" y="1346953"/>
                    <a:pt x="1057945" y="1372872"/>
                    <a:pt x="1038835" y="1391983"/>
                  </a:cubicBezTo>
                  <a:cubicBezTo>
                    <a:pt x="1019725" y="1411093"/>
                    <a:pt x="993806" y="1421829"/>
                    <a:pt x="966779" y="1421829"/>
                  </a:cubicBezTo>
                  <a:lnTo>
                    <a:pt x="101902" y="1421829"/>
                  </a:lnTo>
                  <a:cubicBezTo>
                    <a:pt x="45623" y="1421829"/>
                    <a:pt x="0" y="1376206"/>
                    <a:pt x="0" y="1319927"/>
                  </a:cubicBezTo>
                  <a:lnTo>
                    <a:pt x="0" y="101902"/>
                  </a:lnTo>
                  <a:cubicBezTo>
                    <a:pt x="0" y="74876"/>
                    <a:pt x="10736" y="48957"/>
                    <a:pt x="29846" y="29846"/>
                  </a:cubicBezTo>
                  <a:cubicBezTo>
                    <a:pt x="48957" y="10736"/>
                    <a:pt x="74876" y="0"/>
                    <a:pt x="101902" y="0"/>
                  </a:cubicBezTo>
                  <a:close/>
                </a:path>
              </a:pathLst>
            </a:custGeom>
            <a:solidFill>
              <a:srgbClr val="05412D"/>
            </a:solidFill>
          </p:spPr>
        </p:sp>
        <p:sp>
          <p:nvSpPr>
            <p:cNvPr name="TextBox 14" id="14"/>
            <p:cNvSpPr txBox="true"/>
            <p:nvPr/>
          </p:nvSpPr>
          <p:spPr>
            <a:xfrm>
              <a:off x="0" y="-38100"/>
              <a:ext cx="1068681" cy="1459929"/>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360799" y="2722842"/>
            <a:ext cx="7874956" cy="1179426"/>
            <a:chOff x="0" y="0"/>
            <a:chExt cx="2074063" cy="310631"/>
          </a:xfrm>
        </p:grpSpPr>
        <p:sp>
          <p:nvSpPr>
            <p:cNvPr name="Freeform 16" id="16"/>
            <p:cNvSpPr/>
            <p:nvPr/>
          </p:nvSpPr>
          <p:spPr>
            <a:xfrm flipH="false" flipV="false" rot="0">
              <a:off x="0" y="0"/>
              <a:ext cx="2074063" cy="310631"/>
            </a:xfrm>
            <a:custGeom>
              <a:avLst/>
              <a:gdLst/>
              <a:ahLst/>
              <a:cxnLst/>
              <a:rect r="r" b="b" t="t" l="l"/>
              <a:pathLst>
                <a:path h="310631" w="2074063">
                  <a:moveTo>
                    <a:pt x="50138" y="0"/>
                  </a:moveTo>
                  <a:lnTo>
                    <a:pt x="2023924" y="0"/>
                  </a:lnTo>
                  <a:cubicBezTo>
                    <a:pt x="2051615" y="0"/>
                    <a:pt x="2074063" y="22448"/>
                    <a:pt x="2074063" y="50138"/>
                  </a:cubicBezTo>
                  <a:lnTo>
                    <a:pt x="2074063" y="260492"/>
                  </a:lnTo>
                  <a:cubicBezTo>
                    <a:pt x="2074063" y="288183"/>
                    <a:pt x="2051615" y="310631"/>
                    <a:pt x="2023924" y="310631"/>
                  </a:cubicBezTo>
                  <a:lnTo>
                    <a:pt x="50138" y="310631"/>
                  </a:lnTo>
                  <a:cubicBezTo>
                    <a:pt x="22448" y="310631"/>
                    <a:pt x="0" y="288183"/>
                    <a:pt x="0" y="260492"/>
                  </a:cubicBezTo>
                  <a:lnTo>
                    <a:pt x="0" y="50138"/>
                  </a:lnTo>
                  <a:cubicBezTo>
                    <a:pt x="0" y="22448"/>
                    <a:pt x="22448" y="0"/>
                    <a:pt x="50138" y="0"/>
                  </a:cubicBezTo>
                  <a:close/>
                </a:path>
              </a:pathLst>
            </a:custGeom>
            <a:solidFill>
              <a:srgbClr val="085138"/>
            </a:solidFill>
          </p:spPr>
        </p:sp>
        <p:sp>
          <p:nvSpPr>
            <p:cNvPr name="TextBox 17" id="17"/>
            <p:cNvSpPr txBox="true"/>
            <p:nvPr/>
          </p:nvSpPr>
          <p:spPr>
            <a:xfrm>
              <a:off x="0" y="-95250"/>
              <a:ext cx="2074063" cy="405881"/>
            </a:xfrm>
            <a:prstGeom prst="rect">
              <a:avLst/>
            </a:prstGeom>
          </p:spPr>
          <p:txBody>
            <a:bodyPr anchor="ctr" rtlCol="false" tIns="50800" lIns="50800" bIns="50800" rIns="50800"/>
            <a:lstStyle/>
            <a:p>
              <a:pPr algn="ctr">
                <a:lnSpc>
                  <a:spcPts val="6159"/>
                </a:lnSpc>
              </a:pPr>
            </a:p>
          </p:txBody>
        </p:sp>
      </p:grpSp>
      <p:sp>
        <p:nvSpPr>
          <p:cNvPr name="Freeform 18" id="18"/>
          <p:cNvSpPr/>
          <p:nvPr/>
        </p:nvSpPr>
        <p:spPr>
          <a:xfrm flipH="false" flipV="true" rot="0">
            <a:off x="-258520" y="-110604"/>
            <a:ext cx="3882600" cy="3423159"/>
          </a:xfrm>
          <a:custGeom>
            <a:avLst/>
            <a:gdLst/>
            <a:ahLst/>
            <a:cxnLst/>
            <a:rect r="r" b="b" t="t" l="l"/>
            <a:pathLst>
              <a:path h="3423159" w="3882600">
                <a:moveTo>
                  <a:pt x="0" y="3423159"/>
                </a:moveTo>
                <a:lnTo>
                  <a:pt x="3882601" y="3423159"/>
                </a:lnTo>
                <a:lnTo>
                  <a:pt x="3882601" y="0"/>
                </a:lnTo>
                <a:lnTo>
                  <a:pt x="0" y="0"/>
                </a:lnTo>
                <a:lnTo>
                  <a:pt x="0" y="3423159"/>
                </a:lnTo>
                <a:close/>
              </a:path>
            </a:pathLst>
          </a:custGeom>
          <a:blipFill>
            <a:blip r:embed="rId3"/>
            <a:stretch>
              <a:fillRect l="0" t="0" r="0" b="0"/>
            </a:stretch>
          </a:blipFill>
        </p:spPr>
      </p:sp>
      <p:sp>
        <p:nvSpPr>
          <p:cNvPr name="Freeform 19" id="19"/>
          <p:cNvSpPr/>
          <p:nvPr/>
        </p:nvSpPr>
        <p:spPr>
          <a:xfrm flipH="true" flipV="true" rot="0">
            <a:off x="14663919" y="-110604"/>
            <a:ext cx="3882600" cy="3423159"/>
          </a:xfrm>
          <a:custGeom>
            <a:avLst/>
            <a:gdLst/>
            <a:ahLst/>
            <a:cxnLst/>
            <a:rect r="r" b="b" t="t" l="l"/>
            <a:pathLst>
              <a:path h="3423159" w="3882600">
                <a:moveTo>
                  <a:pt x="3882601" y="3423159"/>
                </a:moveTo>
                <a:lnTo>
                  <a:pt x="0" y="3423159"/>
                </a:lnTo>
                <a:lnTo>
                  <a:pt x="0" y="0"/>
                </a:lnTo>
                <a:lnTo>
                  <a:pt x="3882601" y="0"/>
                </a:lnTo>
                <a:lnTo>
                  <a:pt x="3882601" y="3423159"/>
                </a:lnTo>
                <a:close/>
              </a:path>
            </a:pathLst>
          </a:custGeom>
          <a:blipFill>
            <a:blip r:embed="rId3"/>
            <a:stretch>
              <a:fillRect l="0" t="0" r="0" b="0"/>
            </a:stretch>
          </a:blipFill>
        </p:spPr>
      </p:sp>
      <p:grpSp>
        <p:nvGrpSpPr>
          <p:cNvPr name="Group 20" id="20"/>
          <p:cNvGrpSpPr/>
          <p:nvPr/>
        </p:nvGrpSpPr>
        <p:grpSpPr>
          <a:xfrm rot="0">
            <a:off x="14685994" y="5378926"/>
            <a:ext cx="3114940" cy="4144277"/>
            <a:chOff x="0" y="0"/>
            <a:chExt cx="1068681" cy="1421829"/>
          </a:xfrm>
        </p:grpSpPr>
        <p:sp>
          <p:nvSpPr>
            <p:cNvPr name="Freeform 21" id="21"/>
            <p:cNvSpPr/>
            <p:nvPr/>
          </p:nvSpPr>
          <p:spPr>
            <a:xfrm flipH="false" flipV="false" rot="0">
              <a:off x="0" y="0"/>
              <a:ext cx="1068681" cy="1421829"/>
            </a:xfrm>
            <a:custGeom>
              <a:avLst/>
              <a:gdLst/>
              <a:ahLst/>
              <a:cxnLst/>
              <a:rect r="r" b="b" t="t" l="l"/>
              <a:pathLst>
                <a:path h="1421829" w="1068681">
                  <a:moveTo>
                    <a:pt x="101902" y="0"/>
                  </a:moveTo>
                  <a:lnTo>
                    <a:pt x="966779" y="0"/>
                  </a:lnTo>
                  <a:cubicBezTo>
                    <a:pt x="1023058" y="0"/>
                    <a:pt x="1068681" y="45623"/>
                    <a:pt x="1068681" y="101902"/>
                  </a:cubicBezTo>
                  <a:lnTo>
                    <a:pt x="1068681" y="1319927"/>
                  </a:lnTo>
                  <a:cubicBezTo>
                    <a:pt x="1068681" y="1346953"/>
                    <a:pt x="1057945" y="1372872"/>
                    <a:pt x="1038835" y="1391983"/>
                  </a:cubicBezTo>
                  <a:cubicBezTo>
                    <a:pt x="1019725" y="1411093"/>
                    <a:pt x="993806" y="1421829"/>
                    <a:pt x="966779" y="1421829"/>
                  </a:cubicBezTo>
                  <a:lnTo>
                    <a:pt x="101902" y="1421829"/>
                  </a:lnTo>
                  <a:cubicBezTo>
                    <a:pt x="45623" y="1421829"/>
                    <a:pt x="0" y="1376206"/>
                    <a:pt x="0" y="1319927"/>
                  </a:cubicBezTo>
                  <a:lnTo>
                    <a:pt x="0" y="101902"/>
                  </a:lnTo>
                  <a:cubicBezTo>
                    <a:pt x="0" y="74876"/>
                    <a:pt x="10736" y="48957"/>
                    <a:pt x="29846" y="29846"/>
                  </a:cubicBezTo>
                  <a:cubicBezTo>
                    <a:pt x="48957" y="10736"/>
                    <a:pt x="74876" y="0"/>
                    <a:pt x="101902" y="0"/>
                  </a:cubicBezTo>
                  <a:close/>
                </a:path>
              </a:pathLst>
            </a:custGeom>
            <a:solidFill>
              <a:srgbClr val="05412D"/>
            </a:solidFill>
          </p:spPr>
        </p:sp>
        <p:sp>
          <p:nvSpPr>
            <p:cNvPr name="TextBox 22" id="22"/>
            <p:cNvSpPr txBox="true"/>
            <p:nvPr/>
          </p:nvSpPr>
          <p:spPr>
            <a:xfrm>
              <a:off x="0" y="-38100"/>
              <a:ext cx="1068681" cy="1459929"/>
            </a:xfrm>
            <a:prstGeom prst="rect">
              <a:avLst/>
            </a:prstGeom>
          </p:spPr>
          <p:txBody>
            <a:bodyPr anchor="ctr" rtlCol="false" tIns="50800" lIns="50800" bIns="50800" rIns="50800"/>
            <a:lstStyle/>
            <a:p>
              <a:pPr algn="ctr">
                <a:lnSpc>
                  <a:spcPts val="2659"/>
                </a:lnSpc>
              </a:pPr>
            </a:p>
          </p:txBody>
        </p:sp>
      </p:grpSp>
      <p:sp>
        <p:nvSpPr>
          <p:cNvPr name="TextBox 23" id="23"/>
          <p:cNvSpPr txBox="true"/>
          <p:nvPr/>
        </p:nvSpPr>
        <p:spPr>
          <a:xfrm rot="0">
            <a:off x="1160719" y="6633891"/>
            <a:ext cx="2454079" cy="1433862"/>
          </a:xfrm>
          <a:prstGeom prst="rect">
            <a:avLst/>
          </a:prstGeom>
        </p:spPr>
        <p:txBody>
          <a:bodyPr anchor="t" rtlCol="false" tIns="0" lIns="0" bIns="0" rIns="0">
            <a:spAutoFit/>
          </a:bodyPr>
          <a:lstStyle/>
          <a:p>
            <a:pPr algn="just">
              <a:lnSpc>
                <a:spcPts val="2868"/>
              </a:lnSpc>
            </a:pPr>
            <a:r>
              <a:rPr lang="en-US" sz="2048">
                <a:solidFill>
                  <a:srgbClr val="FFFFFF"/>
                </a:solidFill>
                <a:latin typeface="Glacial Indifference"/>
                <a:ea typeface="Glacial Indifference"/>
                <a:cs typeface="Glacial Indifference"/>
                <a:sym typeface="Glacial Indifference"/>
              </a:rPr>
              <a:t>Program Kerja dan proyeksi pendapatan dan biaya tertuang dalam RBA tahunan.</a:t>
            </a:r>
          </a:p>
        </p:txBody>
      </p:sp>
      <p:sp>
        <p:nvSpPr>
          <p:cNvPr name="TextBox 24" id="24"/>
          <p:cNvSpPr txBox="true"/>
          <p:nvPr/>
        </p:nvSpPr>
        <p:spPr>
          <a:xfrm rot="0">
            <a:off x="4627044" y="6624366"/>
            <a:ext cx="2569035" cy="1758950"/>
          </a:xfrm>
          <a:prstGeom prst="rect">
            <a:avLst/>
          </a:prstGeom>
        </p:spPr>
        <p:txBody>
          <a:bodyPr anchor="t" rtlCol="false" tIns="0" lIns="0" bIns="0" rIns="0">
            <a:spAutoFit/>
          </a:bodyPr>
          <a:lstStyle/>
          <a:p>
            <a:pPr algn="ctr">
              <a:lnSpc>
                <a:spcPts val="2799"/>
              </a:lnSpc>
            </a:pPr>
            <a:r>
              <a:rPr lang="en-US" sz="1999">
                <a:solidFill>
                  <a:srgbClr val="FFFFFF"/>
                </a:solidFill>
                <a:latin typeface="Glacial Indifference"/>
                <a:ea typeface="Glacial Indifference"/>
                <a:cs typeface="Glacial Indifference"/>
                <a:sym typeface="Glacial Indifference"/>
              </a:rPr>
              <a:t>Semua penerimaan (layanan dan penjualan produk) masuk ke Rekening Penerimaan RS.</a:t>
            </a:r>
          </a:p>
        </p:txBody>
      </p:sp>
      <p:sp>
        <p:nvSpPr>
          <p:cNvPr name="TextBox 25" id="25"/>
          <p:cNvSpPr txBox="true"/>
          <p:nvPr/>
        </p:nvSpPr>
        <p:spPr>
          <a:xfrm rot="0">
            <a:off x="8092718" y="6614841"/>
            <a:ext cx="2454079" cy="1063625"/>
          </a:xfrm>
          <a:prstGeom prst="rect">
            <a:avLst/>
          </a:prstGeom>
        </p:spPr>
        <p:txBody>
          <a:bodyPr anchor="t" rtlCol="false" tIns="0" lIns="0" bIns="0" rIns="0">
            <a:spAutoFit/>
          </a:bodyPr>
          <a:lstStyle/>
          <a:p>
            <a:pPr algn="ctr">
              <a:lnSpc>
                <a:spcPts val="2800"/>
              </a:lnSpc>
            </a:pPr>
            <a:r>
              <a:rPr lang="en-US" sz="2000">
                <a:solidFill>
                  <a:srgbClr val="FFFFFF"/>
                </a:solidFill>
                <a:latin typeface="Glacial Indifference"/>
                <a:ea typeface="Glacial Indifference"/>
                <a:cs typeface="Glacial Indifference"/>
                <a:sym typeface="Glacial Indifference"/>
              </a:rPr>
              <a:t>Memiliki 1 rekening Pengeluaran (cq KTKHU)</a:t>
            </a:r>
          </a:p>
        </p:txBody>
      </p:sp>
      <p:sp>
        <p:nvSpPr>
          <p:cNvPr name="TextBox 26" id="26"/>
          <p:cNvSpPr txBox="true"/>
          <p:nvPr/>
        </p:nvSpPr>
        <p:spPr>
          <a:xfrm rot="0">
            <a:off x="11572457" y="6643416"/>
            <a:ext cx="2454079" cy="2052320"/>
          </a:xfrm>
          <a:prstGeom prst="rect">
            <a:avLst/>
          </a:prstGeom>
        </p:spPr>
        <p:txBody>
          <a:bodyPr anchor="t" rtlCol="false" tIns="0" lIns="0" bIns="0" rIns="0">
            <a:spAutoFit/>
          </a:bodyPr>
          <a:lstStyle/>
          <a:p>
            <a:pPr algn="just">
              <a:lnSpc>
                <a:spcPts val="2380"/>
              </a:lnSpc>
            </a:pPr>
            <a:r>
              <a:rPr lang="en-US" sz="1700">
                <a:solidFill>
                  <a:srgbClr val="FFFFFF"/>
                </a:solidFill>
                <a:latin typeface="Glacial Indifference"/>
                <a:ea typeface="Glacial Indifference"/>
                <a:cs typeface="Glacial Indifference"/>
                <a:sym typeface="Glacial Indifference"/>
              </a:rPr>
              <a:t>Rekening Pengeluaran (cq KTKHU) dipergunakan hanya untuk distribusi pembayaran (bagi hasil) dengan mitra (KTKHU) setelah Porsi Bagi Hasil RS diperhitungkan. </a:t>
            </a:r>
          </a:p>
        </p:txBody>
      </p:sp>
      <p:sp>
        <p:nvSpPr>
          <p:cNvPr name="TextBox 27" id="27"/>
          <p:cNvSpPr txBox="true"/>
          <p:nvPr/>
        </p:nvSpPr>
        <p:spPr>
          <a:xfrm rot="0">
            <a:off x="8394025" y="5844713"/>
            <a:ext cx="1849809" cy="391177"/>
          </a:xfrm>
          <a:prstGeom prst="rect">
            <a:avLst/>
          </a:prstGeom>
        </p:spPr>
        <p:txBody>
          <a:bodyPr anchor="t" rtlCol="false" tIns="0" lIns="0" bIns="0" rIns="0">
            <a:spAutoFit/>
          </a:bodyPr>
          <a:lstStyle/>
          <a:p>
            <a:pPr algn="ctr">
              <a:lnSpc>
                <a:spcPts val="2917"/>
              </a:lnSpc>
            </a:pPr>
            <a:r>
              <a:rPr lang="en-US" b="true" sz="2917">
                <a:solidFill>
                  <a:srgbClr val="05412D"/>
                </a:solidFill>
                <a:latin typeface="Glacial Indifference Bold"/>
                <a:ea typeface="Glacial Indifference Bold"/>
                <a:cs typeface="Glacial Indifference Bold"/>
                <a:sym typeface="Glacial Indifference Bold"/>
              </a:rPr>
              <a:t>TUJUAN</a:t>
            </a:r>
          </a:p>
        </p:txBody>
      </p:sp>
      <p:sp>
        <p:nvSpPr>
          <p:cNvPr name="TextBox 28" id="28"/>
          <p:cNvSpPr txBox="true"/>
          <p:nvPr/>
        </p:nvSpPr>
        <p:spPr>
          <a:xfrm rot="0">
            <a:off x="15030740" y="6633891"/>
            <a:ext cx="2454079" cy="1071912"/>
          </a:xfrm>
          <a:prstGeom prst="rect">
            <a:avLst/>
          </a:prstGeom>
        </p:spPr>
        <p:txBody>
          <a:bodyPr anchor="t" rtlCol="false" tIns="0" lIns="0" bIns="0" rIns="0">
            <a:spAutoFit/>
          </a:bodyPr>
          <a:lstStyle/>
          <a:p>
            <a:pPr algn="ctr">
              <a:lnSpc>
                <a:spcPts val="2868"/>
              </a:lnSpc>
            </a:pPr>
            <a:r>
              <a:rPr lang="en-US" sz="2048">
                <a:solidFill>
                  <a:srgbClr val="FFFFFF"/>
                </a:solidFill>
                <a:latin typeface="Glacial Indifference"/>
                <a:ea typeface="Glacial Indifference"/>
                <a:cs typeface="Glacial Indifference"/>
                <a:sym typeface="Glacial Indifference"/>
              </a:rPr>
              <a:t>Petycash Desentralisasi (per UMK dan LPJ)</a:t>
            </a:r>
          </a:p>
        </p:txBody>
      </p:sp>
      <p:grpSp>
        <p:nvGrpSpPr>
          <p:cNvPr name="Group 29" id="29"/>
          <p:cNvGrpSpPr/>
          <p:nvPr/>
        </p:nvGrpSpPr>
        <p:grpSpPr>
          <a:xfrm rot="0">
            <a:off x="6466501" y="853226"/>
            <a:ext cx="5354998" cy="1210927"/>
            <a:chOff x="0" y="0"/>
            <a:chExt cx="7139997" cy="1614570"/>
          </a:xfrm>
        </p:grpSpPr>
        <p:sp>
          <p:nvSpPr>
            <p:cNvPr name="Freeform 30" id="30"/>
            <p:cNvSpPr/>
            <p:nvPr/>
          </p:nvSpPr>
          <p:spPr>
            <a:xfrm flipH="false" flipV="false" rot="0">
              <a:off x="0" y="0"/>
              <a:ext cx="1614570" cy="1614570"/>
            </a:xfrm>
            <a:custGeom>
              <a:avLst/>
              <a:gdLst/>
              <a:ahLst/>
              <a:cxnLst/>
              <a:rect r="r" b="b" t="t" l="l"/>
              <a:pathLst>
                <a:path h="1614570" w="1614570">
                  <a:moveTo>
                    <a:pt x="0" y="0"/>
                  </a:moveTo>
                  <a:lnTo>
                    <a:pt x="1614570" y="0"/>
                  </a:lnTo>
                  <a:lnTo>
                    <a:pt x="1614570" y="1614570"/>
                  </a:lnTo>
                  <a:lnTo>
                    <a:pt x="0" y="1614570"/>
                  </a:lnTo>
                  <a:lnTo>
                    <a:pt x="0" y="0"/>
                  </a:lnTo>
                  <a:close/>
                </a:path>
              </a:pathLst>
            </a:custGeom>
            <a:blipFill>
              <a:blip r:embed="rId4"/>
              <a:stretch>
                <a:fillRect l="0" t="0" r="0" b="0"/>
              </a:stretch>
            </a:blipFill>
          </p:spPr>
        </p:sp>
        <p:sp>
          <p:nvSpPr>
            <p:cNvPr name="TextBox 31" id="31"/>
            <p:cNvSpPr txBox="true"/>
            <p:nvPr/>
          </p:nvSpPr>
          <p:spPr>
            <a:xfrm rot="0">
              <a:off x="1851079" y="337051"/>
              <a:ext cx="5288917" cy="911893"/>
            </a:xfrm>
            <a:prstGeom prst="rect">
              <a:avLst/>
            </a:prstGeom>
          </p:spPr>
          <p:txBody>
            <a:bodyPr anchor="t" rtlCol="false" tIns="0" lIns="0" bIns="0" rIns="0">
              <a:spAutoFit/>
            </a:bodyPr>
            <a:lstStyle/>
            <a:p>
              <a:pPr algn="l">
                <a:lnSpc>
                  <a:spcPts val="1876"/>
                </a:lnSpc>
              </a:pPr>
              <a:r>
                <a:rPr lang="en-US" sz="1340" b="true">
                  <a:solidFill>
                    <a:srgbClr val="03403B"/>
                  </a:solidFill>
                  <a:latin typeface="Raleway Heavy"/>
                  <a:ea typeface="Raleway Heavy"/>
                  <a:cs typeface="Raleway Heavy"/>
                  <a:sym typeface="Raleway Heavy"/>
                </a:rPr>
                <a:t>PENGURUS PUSAT</a:t>
              </a:r>
            </a:p>
            <a:p>
              <a:pPr algn="l">
                <a:lnSpc>
                  <a:spcPts val="1876"/>
                </a:lnSpc>
              </a:pPr>
              <a:r>
                <a:rPr lang="en-US" sz="1340" b="true">
                  <a:solidFill>
                    <a:srgbClr val="03403B"/>
                  </a:solidFill>
                  <a:latin typeface="Raleway Heavy"/>
                  <a:ea typeface="Raleway Heavy"/>
                  <a:cs typeface="Raleway Heavy"/>
                  <a:sym typeface="Raleway Heavy"/>
                </a:rPr>
                <a:t>PERHIMPUNAN KEDOKTERAN HAJI INDONESIA</a:t>
              </a:r>
            </a:p>
            <a:p>
              <a:pPr algn="l">
                <a:lnSpc>
                  <a:spcPts val="1876"/>
                </a:lnSpc>
              </a:pPr>
              <a:r>
                <a:rPr lang="en-US" sz="1340" b="true">
                  <a:solidFill>
                    <a:srgbClr val="03403B"/>
                  </a:solidFill>
                  <a:latin typeface="Raleway Heavy"/>
                  <a:ea typeface="Raleway Heavy"/>
                  <a:cs typeface="Raleway Heavy"/>
                  <a:sym typeface="Raleway Heavy"/>
                </a:rPr>
                <a:t>PP PERDOKHI</a:t>
              </a:r>
            </a:p>
          </p:txBody>
        </p:sp>
      </p:grpSp>
      <p:sp>
        <p:nvSpPr>
          <p:cNvPr name="TextBox 32" id="32"/>
          <p:cNvSpPr txBox="true"/>
          <p:nvPr/>
        </p:nvSpPr>
        <p:spPr>
          <a:xfrm rot="0">
            <a:off x="583797" y="3004703"/>
            <a:ext cx="8696405" cy="812170"/>
          </a:xfrm>
          <a:prstGeom prst="rect">
            <a:avLst/>
          </a:prstGeom>
        </p:spPr>
        <p:txBody>
          <a:bodyPr anchor="t" rtlCol="false" tIns="0" lIns="0" bIns="0" rIns="0">
            <a:spAutoFit/>
          </a:bodyPr>
          <a:lstStyle/>
          <a:p>
            <a:pPr algn="l">
              <a:lnSpc>
                <a:spcPts val="6100"/>
              </a:lnSpc>
            </a:pPr>
            <a:r>
              <a:rPr lang="en-US" sz="6100">
                <a:solidFill>
                  <a:srgbClr val="CBD827"/>
                </a:solidFill>
                <a:latin typeface="League Gothic"/>
                <a:ea typeface="League Gothic"/>
                <a:cs typeface="League Gothic"/>
                <a:sym typeface="League Gothic"/>
              </a:rPr>
              <a:t>KEBIJAKAN KEUANGAN TKTHU</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10800000">
            <a:off x="4140492" y="-186671"/>
            <a:ext cx="14739137" cy="9119841"/>
          </a:xfrm>
          <a:custGeom>
            <a:avLst/>
            <a:gdLst/>
            <a:ahLst/>
            <a:cxnLst/>
            <a:rect r="r" b="b" t="t" l="l"/>
            <a:pathLst>
              <a:path h="9119841" w="14739137">
                <a:moveTo>
                  <a:pt x="0" y="0"/>
                </a:moveTo>
                <a:lnTo>
                  <a:pt x="14739137" y="0"/>
                </a:lnTo>
                <a:lnTo>
                  <a:pt x="14739137" y="9119841"/>
                </a:lnTo>
                <a:lnTo>
                  <a:pt x="0" y="91198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9848517" y="1490702"/>
            <a:ext cx="7912109" cy="7881203"/>
            <a:chOff x="0" y="0"/>
            <a:chExt cx="6502400" cy="6477000"/>
          </a:xfrm>
        </p:grpSpPr>
        <p:sp>
          <p:nvSpPr>
            <p:cNvPr name="Freeform 5" id="5"/>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38492" t="0" r="-38492" b="0"/>
              </a:stretch>
            </a:blipFill>
          </p:spPr>
        </p:sp>
        <p:sp>
          <p:nvSpPr>
            <p:cNvPr name="Freeform 6" id="6"/>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85138"/>
            </a:solidFill>
          </p:spPr>
        </p:sp>
      </p:grpSp>
      <p:sp>
        <p:nvSpPr>
          <p:cNvPr name="TextBox 7" id="7"/>
          <p:cNvSpPr txBox="true"/>
          <p:nvPr/>
        </p:nvSpPr>
        <p:spPr>
          <a:xfrm rot="0">
            <a:off x="1044451" y="3803644"/>
            <a:ext cx="8099549" cy="2453684"/>
          </a:xfrm>
          <a:prstGeom prst="rect">
            <a:avLst/>
          </a:prstGeom>
        </p:spPr>
        <p:txBody>
          <a:bodyPr anchor="t" rtlCol="false" tIns="0" lIns="0" bIns="0" rIns="0">
            <a:spAutoFit/>
          </a:bodyPr>
          <a:lstStyle/>
          <a:p>
            <a:pPr algn="l">
              <a:lnSpc>
                <a:spcPts val="20133"/>
              </a:lnSpc>
              <a:spcBef>
                <a:spcPct val="0"/>
              </a:spcBef>
            </a:pPr>
            <a:r>
              <a:rPr lang="en-US" sz="14380">
                <a:solidFill>
                  <a:srgbClr val="05412D"/>
                </a:solidFill>
                <a:latin typeface="League Gothic"/>
                <a:ea typeface="League Gothic"/>
                <a:cs typeface="League Gothic"/>
                <a:sym typeface="League Gothic"/>
              </a:rPr>
              <a:t>TERIMA KASIH</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grpSp>
        <p:nvGrpSpPr>
          <p:cNvPr name="Group 3" id="3"/>
          <p:cNvGrpSpPr/>
          <p:nvPr/>
        </p:nvGrpSpPr>
        <p:grpSpPr>
          <a:xfrm rot="0">
            <a:off x="1692919" y="3325047"/>
            <a:ext cx="13858067" cy="1018690"/>
            <a:chOff x="0" y="0"/>
            <a:chExt cx="3649861" cy="268297"/>
          </a:xfrm>
        </p:grpSpPr>
        <p:sp>
          <p:nvSpPr>
            <p:cNvPr name="Freeform 4" id="4"/>
            <p:cNvSpPr/>
            <p:nvPr/>
          </p:nvSpPr>
          <p:spPr>
            <a:xfrm flipH="false" flipV="false" rot="0">
              <a:off x="0" y="0"/>
              <a:ext cx="3649861" cy="268297"/>
            </a:xfrm>
            <a:custGeom>
              <a:avLst/>
              <a:gdLst/>
              <a:ahLst/>
              <a:cxnLst/>
              <a:rect r="r" b="b" t="t" l="l"/>
              <a:pathLst>
                <a:path h="268297" w="3649861">
                  <a:moveTo>
                    <a:pt x="25698" y="0"/>
                  </a:moveTo>
                  <a:lnTo>
                    <a:pt x="3624163" y="0"/>
                  </a:lnTo>
                  <a:cubicBezTo>
                    <a:pt x="3630979" y="0"/>
                    <a:pt x="3637515" y="2707"/>
                    <a:pt x="3642335" y="7527"/>
                  </a:cubicBezTo>
                  <a:cubicBezTo>
                    <a:pt x="3647154" y="12346"/>
                    <a:pt x="3649861" y="18883"/>
                    <a:pt x="3649861" y="25698"/>
                  </a:cubicBezTo>
                  <a:lnTo>
                    <a:pt x="3649861" y="242599"/>
                  </a:lnTo>
                  <a:cubicBezTo>
                    <a:pt x="3649861" y="256791"/>
                    <a:pt x="3638356" y="268297"/>
                    <a:pt x="3624163" y="268297"/>
                  </a:cubicBezTo>
                  <a:lnTo>
                    <a:pt x="25698" y="268297"/>
                  </a:lnTo>
                  <a:cubicBezTo>
                    <a:pt x="11506" y="268297"/>
                    <a:pt x="0" y="256791"/>
                    <a:pt x="0" y="242599"/>
                  </a:cubicBezTo>
                  <a:lnTo>
                    <a:pt x="0" y="25698"/>
                  </a:lnTo>
                  <a:cubicBezTo>
                    <a:pt x="0" y="18883"/>
                    <a:pt x="2707" y="12346"/>
                    <a:pt x="7527" y="7527"/>
                  </a:cubicBezTo>
                  <a:cubicBezTo>
                    <a:pt x="12346" y="2707"/>
                    <a:pt x="18883" y="0"/>
                    <a:pt x="25698" y="0"/>
                  </a:cubicBezTo>
                  <a:close/>
                </a:path>
              </a:pathLst>
            </a:custGeom>
            <a:solidFill>
              <a:srgbClr val="05412D"/>
            </a:solidFill>
          </p:spPr>
        </p:sp>
        <p:sp>
          <p:nvSpPr>
            <p:cNvPr name="TextBox 5" id="5"/>
            <p:cNvSpPr txBox="true"/>
            <p:nvPr/>
          </p:nvSpPr>
          <p:spPr>
            <a:xfrm>
              <a:off x="0" y="-19050"/>
              <a:ext cx="3649861" cy="287347"/>
            </a:xfrm>
            <a:prstGeom prst="rect">
              <a:avLst/>
            </a:prstGeom>
          </p:spPr>
          <p:txBody>
            <a:bodyPr anchor="ctr" rtlCol="false" tIns="50800" lIns="50800" bIns="50800" rIns="50800"/>
            <a:lstStyle/>
            <a:p>
              <a:pPr algn="ctr">
                <a:lnSpc>
                  <a:spcPts val="1399"/>
                </a:lnSpc>
              </a:pPr>
            </a:p>
          </p:txBody>
        </p:sp>
      </p:grpSp>
      <p:grpSp>
        <p:nvGrpSpPr>
          <p:cNvPr name="Group 6" id="6"/>
          <p:cNvGrpSpPr/>
          <p:nvPr/>
        </p:nvGrpSpPr>
        <p:grpSpPr>
          <a:xfrm rot="0">
            <a:off x="1692919" y="4467561"/>
            <a:ext cx="13858067" cy="1018690"/>
            <a:chOff x="0" y="0"/>
            <a:chExt cx="3649861" cy="268297"/>
          </a:xfrm>
        </p:grpSpPr>
        <p:sp>
          <p:nvSpPr>
            <p:cNvPr name="Freeform 7" id="7"/>
            <p:cNvSpPr/>
            <p:nvPr/>
          </p:nvSpPr>
          <p:spPr>
            <a:xfrm flipH="false" flipV="false" rot="0">
              <a:off x="0" y="0"/>
              <a:ext cx="3649861" cy="268297"/>
            </a:xfrm>
            <a:custGeom>
              <a:avLst/>
              <a:gdLst/>
              <a:ahLst/>
              <a:cxnLst/>
              <a:rect r="r" b="b" t="t" l="l"/>
              <a:pathLst>
                <a:path h="268297" w="3649861">
                  <a:moveTo>
                    <a:pt x="25698" y="0"/>
                  </a:moveTo>
                  <a:lnTo>
                    <a:pt x="3624163" y="0"/>
                  </a:lnTo>
                  <a:cubicBezTo>
                    <a:pt x="3630979" y="0"/>
                    <a:pt x="3637515" y="2707"/>
                    <a:pt x="3642335" y="7527"/>
                  </a:cubicBezTo>
                  <a:cubicBezTo>
                    <a:pt x="3647154" y="12346"/>
                    <a:pt x="3649861" y="18883"/>
                    <a:pt x="3649861" y="25698"/>
                  </a:cubicBezTo>
                  <a:lnTo>
                    <a:pt x="3649861" y="242599"/>
                  </a:lnTo>
                  <a:cubicBezTo>
                    <a:pt x="3649861" y="256791"/>
                    <a:pt x="3638356" y="268297"/>
                    <a:pt x="3624163" y="268297"/>
                  </a:cubicBezTo>
                  <a:lnTo>
                    <a:pt x="25698" y="268297"/>
                  </a:lnTo>
                  <a:cubicBezTo>
                    <a:pt x="11506" y="268297"/>
                    <a:pt x="0" y="256791"/>
                    <a:pt x="0" y="242599"/>
                  </a:cubicBezTo>
                  <a:lnTo>
                    <a:pt x="0" y="25698"/>
                  </a:lnTo>
                  <a:cubicBezTo>
                    <a:pt x="0" y="18883"/>
                    <a:pt x="2707" y="12346"/>
                    <a:pt x="7527" y="7527"/>
                  </a:cubicBezTo>
                  <a:cubicBezTo>
                    <a:pt x="12346" y="2707"/>
                    <a:pt x="18883" y="0"/>
                    <a:pt x="25698" y="0"/>
                  </a:cubicBezTo>
                  <a:close/>
                </a:path>
              </a:pathLst>
            </a:custGeom>
            <a:solidFill>
              <a:srgbClr val="085138"/>
            </a:solidFill>
          </p:spPr>
        </p:sp>
        <p:sp>
          <p:nvSpPr>
            <p:cNvPr name="TextBox 8" id="8"/>
            <p:cNvSpPr txBox="true"/>
            <p:nvPr/>
          </p:nvSpPr>
          <p:spPr>
            <a:xfrm>
              <a:off x="0" y="-19050"/>
              <a:ext cx="3649861" cy="287347"/>
            </a:xfrm>
            <a:prstGeom prst="rect">
              <a:avLst/>
            </a:prstGeom>
          </p:spPr>
          <p:txBody>
            <a:bodyPr anchor="ctr" rtlCol="false" tIns="50800" lIns="50800" bIns="50800" rIns="50800"/>
            <a:lstStyle/>
            <a:p>
              <a:pPr algn="ctr">
                <a:lnSpc>
                  <a:spcPts val="1399"/>
                </a:lnSpc>
              </a:pPr>
            </a:p>
          </p:txBody>
        </p:sp>
      </p:grpSp>
      <p:grpSp>
        <p:nvGrpSpPr>
          <p:cNvPr name="Group 9" id="9"/>
          <p:cNvGrpSpPr/>
          <p:nvPr/>
        </p:nvGrpSpPr>
        <p:grpSpPr>
          <a:xfrm rot="0">
            <a:off x="1657360" y="5648725"/>
            <a:ext cx="13893626" cy="1018690"/>
            <a:chOff x="0" y="0"/>
            <a:chExt cx="3659227" cy="268297"/>
          </a:xfrm>
        </p:grpSpPr>
        <p:sp>
          <p:nvSpPr>
            <p:cNvPr name="Freeform 10" id="10"/>
            <p:cNvSpPr/>
            <p:nvPr/>
          </p:nvSpPr>
          <p:spPr>
            <a:xfrm flipH="false" flipV="false" rot="0">
              <a:off x="0" y="0"/>
              <a:ext cx="3659227" cy="268297"/>
            </a:xfrm>
            <a:custGeom>
              <a:avLst/>
              <a:gdLst/>
              <a:ahLst/>
              <a:cxnLst/>
              <a:rect r="r" b="b" t="t" l="l"/>
              <a:pathLst>
                <a:path h="268297" w="3659227">
                  <a:moveTo>
                    <a:pt x="25632" y="0"/>
                  </a:moveTo>
                  <a:lnTo>
                    <a:pt x="3633594" y="0"/>
                  </a:lnTo>
                  <a:cubicBezTo>
                    <a:pt x="3640392" y="0"/>
                    <a:pt x="3646912" y="2701"/>
                    <a:pt x="3651719" y="7508"/>
                  </a:cubicBezTo>
                  <a:cubicBezTo>
                    <a:pt x="3656526" y="12315"/>
                    <a:pt x="3659227" y="18834"/>
                    <a:pt x="3659227" y="25632"/>
                  </a:cubicBezTo>
                  <a:lnTo>
                    <a:pt x="3659227" y="242664"/>
                  </a:lnTo>
                  <a:cubicBezTo>
                    <a:pt x="3659227" y="249462"/>
                    <a:pt x="3656526" y="255982"/>
                    <a:pt x="3651719" y="260789"/>
                  </a:cubicBezTo>
                  <a:cubicBezTo>
                    <a:pt x="3646912" y="265596"/>
                    <a:pt x="3640392" y="268297"/>
                    <a:pt x="3633594" y="268297"/>
                  </a:cubicBezTo>
                  <a:lnTo>
                    <a:pt x="25632" y="268297"/>
                  </a:lnTo>
                  <a:cubicBezTo>
                    <a:pt x="18834" y="268297"/>
                    <a:pt x="12315" y="265596"/>
                    <a:pt x="7508" y="260789"/>
                  </a:cubicBezTo>
                  <a:cubicBezTo>
                    <a:pt x="2701" y="255982"/>
                    <a:pt x="0" y="249462"/>
                    <a:pt x="0" y="242664"/>
                  </a:cubicBezTo>
                  <a:lnTo>
                    <a:pt x="0" y="25632"/>
                  </a:lnTo>
                  <a:cubicBezTo>
                    <a:pt x="0" y="18834"/>
                    <a:pt x="2701" y="12315"/>
                    <a:pt x="7508" y="7508"/>
                  </a:cubicBezTo>
                  <a:cubicBezTo>
                    <a:pt x="12315" y="2701"/>
                    <a:pt x="18834" y="0"/>
                    <a:pt x="25632" y="0"/>
                  </a:cubicBezTo>
                  <a:close/>
                </a:path>
              </a:pathLst>
            </a:custGeom>
            <a:solidFill>
              <a:srgbClr val="05412D"/>
            </a:solidFill>
          </p:spPr>
        </p:sp>
        <p:sp>
          <p:nvSpPr>
            <p:cNvPr name="TextBox 11" id="11"/>
            <p:cNvSpPr txBox="true"/>
            <p:nvPr/>
          </p:nvSpPr>
          <p:spPr>
            <a:xfrm>
              <a:off x="0" y="-19050"/>
              <a:ext cx="3659227" cy="287347"/>
            </a:xfrm>
            <a:prstGeom prst="rect">
              <a:avLst/>
            </a:prstGeom>
          </p:spPr>
          <p:txBody>
            <a:bodyPr anchor="ctr" rtlCol="false" tIns="50800" lIns="50800" bIns="50800" rIns="50800"/>
            <a:lstStyle/>
            <a:p>
              <a:pPr algn="ctr">
                <a:lnSpc>
                  <a:spcPts val="1399"/>
                </a:lnSpc>
              </a:pPr>
            </a:p>
          </p:txBody>
        </p:sp>
      </p:grpSp>
      <p:grpSp>
        <p:nvGrpSpPr>
          <p:cNvPr name="Group 12" id="12"/>
          <p:cNvGrpSpPr/>
          <p:nvPr/>
        </p:nvGrpSpPr>
        <p:grpSpPr>
          <a:xfrm rot="0">
            <a:off x="1064259" y="3211979"/>
            <a:ext cx="1131757" cy="1131757"/>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79"/>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064259" y="4403901"/>
            <a:ext cx="1131757" cy="1131757"/>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79"/>
            </a:solidFill>
          </p:spPr>
        </p:sp>
        <p:sp>
          <p:nvSpPr>
            <p:cNvPr name="TextBox 17" id="1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064259" y="5621092"/>
            <a:ext cx="1131757" cy="1131757"/>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79"/>
            </a:solidFill>
          </p:spPr>
        </p:sp>
        <p:sp>
          <p:nvSpPr>
            <p:cNvPr name="TextBox 20" id="2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21" id="21"/>
          <p:cNvSpPr txBox="true"/>
          <p:nvPr/>
        </p:nvSpPr>
        <p:spPr>
          <a:xfrm rot="0">
            <a:off x="1028700" y="1430810"/>
            <a:ext cx="9016316" cy="1190619"/>
          </a:xfrm>
          <a:prstGeom prst="rect">
            <a:avLst/>
          </a:prstGeom>
        </p:spPr>
        <p:txBody>
          <a:bodyPr anchor="t" rtlCol="false" tIns="0" lIns="0" bIns="0" rIns="0">
            <a:spAutoFit/>
          </a:bodyPr>
          <a:lstStyle/>
          <a:p>
            <a:pPr algn="l">
              <a:lnSpc>
                <a:spcPts val="8999"/>
              </a:lnSpc>
            </a:pPr>
            <a:r>
              <a:rPr lang="en-US" sz="8999">
                <a:solidFill>
                  <a:srgbClr val="05412D"/>
                </a:solidFill>
                <a:latin typeface="League Gothic"/>
                <a:ea typeface="League Gothic"/>
                <a:cs typeface="League Gothic"/>
                <a:sym typeface="League Gothic"/>
              </a:rPr>
              <a:t>LATAR BELAKANG</a:t>
            </a:r>
          </a:p>
        </p:txBody>
      </p:sp>
      <p:sp>
        <p:nvSpPr>
          <p:cNvPr name="TextBox 22" id="22"/>
          <p:cNvSpPr txBox="true"/>
          <p:nvPr/>
        </p:nvSpPr>
        <p:spPr>
          <a:xfrm rot="0">
            <a:off x="2343154" y="3673163"/>
            <a:ext cx="12947360" cy="346723"/>
          </a:xfrm>
          <a:prstGeom prst="rect">
            <a:avLst/>
          </a:prstGeom>
        </p:spPr>
        <p:txBody>
          <a:bodyPr anchor="t" rtlCol="false" tIns="0" lIns="0" bIns="0" rIns="0">
            <a:spAutoFit/>
          </a:bodyPr>
          <a:lstStyle/>
          <a:p>
            <a:pPr algn="l">
              <a:lnSpc>
                <a:spcPts val="2738"/>
              </a:lnSpc>
            </a:pPr>
            <a:r>
              <a:rPr lang="en-US" sz="2244" b="true">
                <a:solidFill>
                  <a:srgbClr val="FFFFFF"/>
                </a:solidFill>
                <a:latin typeface="Glacial Indifference Bold"/>
                <a:ea typeface="Glacial Indifference Bold"/>
                <a:cs typeface="Glacial Indifference Bold"/>
                <a:sym typeface="Glacial Indifference Bold"/>
              </a:rPr>
              <a:t>TANTANGAN AKADEMISI : KAJIAN ILMU KEDOKTERAN HAJI YANG SPESIFIK</a:t>
            </a:r>
          </a:p>
        </p:txBody>
      </p:sp>
      <p:sp>
        <p:nvSpPr>
          <p:cNvPr name="TextBox 23" id="23"/>
          <p:cNvSpPr txBox="true"/>
          <p:nvPr/>
        </p:nvSpPr>
        <p:spPr>
          <a:xfrm rot="0">
            <a:off x="1145025" y="3596624"/>
            <a:ext cx="970225" cy="551735"/>
          </a:xfrm>
          <a:prstGeom prst="rect">
            <a:avLst/>
          </a:prstGeom>
        </p:spPr>
        <p:txBody>
          <a:bodyPr anchor="t" rtlCol="false" tIns="0" lIns="0" bIns="0" rIns="0">
            <a:spAutoFit/>
          </a:bodyPr>
          <a:lstStyle/>
          <a:p>
            <a:pPr algn="ctr">
              <a:lnSpc>
                <a:spcPts val="4216"/>
              </a:lnSpc>
            </a:pPr>
            <a:r>
              <a:rPr lang="en-US" b="true" sz="4216">
                <a:solidFill>
                  <a:srgbClr val="00291B"/>
                </a:solidFill>
                <a:latin typeface="Glacial Indifference Bold"/>
                <a:ea typeface="Glacial Indifference Bold"/>
                <a:cs typeface="Glacial Indifference Bold"/>
                <a:sym typeface="Glacial Indifference Bold"/>
              </a:rPr>
              <a:t>07</a:t>
            </a:r>
          </a:p>
        </p:txBody>
      </p:sp>
      <p:sp>
        <p:nvSpPr>
          <p:cNvPr name="TextBox 24" id="24"/>
          <p:cNvSpPr txBox="true"/>
          <p:nvPr/>
        </p:nvSpPr>
        <p:spPr>
          <a:xfrm rot="0">
            <a:off x="1145025" y="4732012"/>
            <a:ext cx="970225" cy="551735"/>
          </a:xfrm>
          <a:prstGeom prst="rect">
            <a:avLst/>
          </a:prstGeom>
        </p:spPr>
        <p:txBody>
          <a:bodyPr anchor="t" rtlCol="false" tIns="0" lIns="0" bIns="0" rIns="0">
            <a:spAutoFit/>
          </a:bodyPr>
          <a:lstStyle/>
          <a:p>
            <a:pPr algn="ctr">
              <a:lnSpc>
                <a:spcPts val="4216"/>
              </a:lnSpc>
            </a:pPr>
            <a:r>
              <a:rPr lang="en-US" b="true" sz="4216">
                <a:solidFill>
                  <a:srgbClr val="00291B"/>
                </a:solidFill>
                <a:latin typeface="Glacial Indifference Bold"/>
                <a:ea typeface="Glacial Indifference Bold"/>
                <a:cs typeface="Glacial Indifference Bold"/>
                <a:sym typeface="Glacial Indifference Bold"/>
              </a:rPr>
              <a:t>08</a:t>
            </a:r>
          </a:p>
        </p:txBody>
      </p:sp>
      <p:sp>
        <p:nvSpPr>
          <p:cNvPr name="TextBox 25" id="25"/>
          <p:cNvSpPr txBox="true"/>
          <p:nvPr/>
        </p:nvSpPr>
        <p:spPr>
          <a:xfrm rot="0">
            <a:off x="1145025" y="5949202"/>
            <a:ext cx="970225" cy="551735"/>
          </a:xfrm>
          <a:prstGeom prst="rect">
            <a:avLst/>
          </a:prstGeom>
        </p:spPr>
        <p:txBody>
          <a:bodyPr anchor="t" rtlCol="false" tIns="0" lIns="0" bIns="0" rIns="0">
            <a:spAutoFit/>
          </a:bodyPr>
          <a:lstStyle/>
          <a:p>
            <a:pPr algn="ctr">
              <a:lnSpc>
                <a:spcPts val="4216"/>
              </a:lnSpc>
            </a:pPr>
            <a:r>
              <a:rPr lang="en-US" b="true" sz="4216">
                <a:solidFill>
                  <a:srgbClr val="00291B"/>
                </a:solidFill>
                <a:latin typeface="Glacial Indifference Bold"/>
                <a:ea typeface="Glacial Indifference Bold"/>
                <a:cs typeface="Glacial Indifference Bold"/>
                <a:sym typeface="Glacial Indifference Bold"/>
              </a:rPr>
              <a:t>09</a:t>
            </a:r>
          </a:p>
        </p:txBody>
      </p:sp>
      <p:sp>
        <p:nvSpPr>
          <p:cNvPr name="TextBox 26" id="26"/>
          <p:cNvSpPr txBox="true"/>
          <p:nvPr/>
        </p:nvSpPr>
        <p:spPr>
          <a:xfrm rot="0">
            <a:off x="2343154" y="4794964"/>
            <a:ext cx="12947360" cy="340106"/>
          </a:xfrm>
          <a:prstGeom prst="rect">
            <a:avLst/>
          </a:prstGeom>
        </p:spPr>
        <p:txBody>
          <a:bodyPr anchor="t" rtlCol="false" tIns="0" lIns="0" bIns="0" rIns="0">
            <a:spAutoFit/>
          </a:bodyPr>
          <a:lstStyle/>
          <a:p>
            <a:pPr algn="l">
              <a:lnSpc>
                <a:spcPts val="2662"/>
              </a:lnSpc>
            </a:pPr>
            <a:r>
              <a:rPr lang="en-US" sz="2200" b="true">
                <a:solidFill>
                  <a:srgbClr val="FFFFFF"/>
                </a:solidFill>
                <a:latin typeface="Glacial Indifference Bold"/>
                <a:ea typeface="Glacial Indifference Bold"/>
                <a:cs typeface="Glacial Indifference Bold"/>
                <a:sym typeface="Glacial Indifference Bold"/>
              </a:rPr>
              <a:t>Pentingnya Pemahaman Filosofi Haji Dengan Aspek Kesehatan</a:t>
            </a:r>
          </a:p>
        </p:txBody>
      </p:sp>
      <p:sp>
        <p:nvSpPr>
          <p:cNvPr name="TextBox 27" id="27"/>
          <p:cNvSpPr txBox="true"/>
          <p:nvPr/>
        </p:nvSpPr>
        <p:spPr>
          <a:xfrm rot="0">
            <a:off x="2343154" y="5836760"/>
            <a:ext cx="12646346" cy="642620"/>
          </a:xfrm>
          <a:prstGeom prst="rect">
            <a:avLst/>
          </a:prstGeom>
        </p:spPr>
        <p:txBody>
          <a:bodyPr anchor="t" rtlCol="false" tIns="0" lIns="0" bIns="0" rIns="0">
            <a:spAutoFit/>
          </a:bodyPr>
          <a:lstStyle/>
          <a:p>
            <a:pPr algn="l">
              <a:lnSpc>
                <a:spcPts val="2530"/>
              </a:lnSpc>
            </a:pPr>
            <a:r>
              <a:rPr lang="en-US" sz="2200" b="true">
                <a:solidFill>
                  <a:srgbClr val="FFFFFF"/>
                </a:solidFill>
                <a:latin typeface="Glacial Indifference Bold"/>
                <a:ea typeface="Glacial Indifference Bold"/>
                <a:cs typeface="Glacial Indifference Bold"/>
                <a:sym typeface="Glacial Indifference Bold"/>
              </a:rPr>
              <a:t>Perlunya Diagnosa Klinis Dan Diagnosa Fungsional Karena Ibadah Haji Merupakan Kegiatan Yang Bersifat Komprehensif Dengan Mobilitas Dinamis</a:t>
            </a:r>
          </a:p>
        </p:txBody>
      </p:sp>
      <p:grpSp>
        <p:nvGrpSpPr>
          <p:cNvPr name="Group 28" id="28"/>
          <p:cNvGrpSpPr/>
          <p:nvPr/>
        </p:nvGrpSpPr>
        <p:grpSpPr>
          <a:xfrm rot="0">
            <a:off x="1657360" y="6917176"/>
            <a:ext cx="13893626" cy="1018690"/>
            <a:chOff x="0" y="0"/>
            <a:chExt cx="3659227" cy="268297"/>
          </a:xfrm>
        </p:grpSpPr>
        <p:sp>
          <p:nvSpPr>
            <p:cNvPr name="Freeform 29" id="29"/>
            <p:cNvSpPr/>
            <p:nvPr/>
          </p:nvSpPr>
          <p:spPr>
            <a:xfrm flipH="false" flipV="false" rot="0">
              <a:off x="0" y="0"/>
              <a:ext cx="3659227" cy="268297"/>
            </a:xfrm>
            <a:custGeom>
              <a:avLst/>
              <a:gdLst/>
              <a:ahLst/>
              <a:cxnLst/>
              <a:rect r="r" b="b" t="t" l="l"/>
              <a:pathLst>
                <a:path h="268297" w="3659227">
                  <a:moveTo>
                    <a:pt x="25632" y="0"/>
                  </a:moveTo>
                  <a:lnTo>
                    <a:pt x="3633594" y="0"/>
                  </a:lnTo>
                  <a:cubicBezTo>
                    <a:pt x="3640392" y="0"/>
                    <a:pt x="3646912" y="2701"/>
                    <a:pt x="3651719" y="7508"/>
                  </a:cubicBezTo>
                  <a:cubicBezTo>
                    <a:pt x="3656526" y="12315"/>
                    <a:pt x="3659227" y="18834"/>
                    <a:pt x="3659227" y="25632"/>
                  </a:cubicBezTo>
                  <a:lnTo>
                    <a:pt x="3659227" y="242664"/>
                  </a:lnTo>
                  <a:cubicBezTo>
                    <a:pt x="3659227" y="249462"/>
                    <a:pt x="3656526" y="255982"/>
                    <a:pt x="3651719" y="260789"/>
                  </a:cubicBezTo>
                  <a:cubicBezTo>
                    <a:pt x="3646912" y="265596"/>
                    <a:pt x="3640392" y="268297"/>
                    <a:pt x="3633594" y="268297"/>
                  </a:cubicBezTo>
                  <a:lnTo>
                    <a:pt x="25632" y="268297"/>
                  </a:lnTo>
                  <a:cubicBezTo>
                    <a:pt x="18834" y="268297"/>
                    <a:pt x="12315" y="265596"/>
                    <a:pt x="7508" y="260789"/>
                  </a:cubicBezTo>
                  <a:cubicBezTo>
                    <a:pt x="2701" y="255982"/>
                    <a:pt x="0" y="249462"/>
                    <a:pt x="0" y="242664"/>
                  </a:cubicBezTo>
                  <a:lnTo>
                    <a:pt x="0" y="25632"/>
                  </a:lnTo>
                  <a:cubicBezTo>
                    <a:pt x="0" y="18834"/>
                    <a:pt x="2701" y="12315"/>
                    <a:pt x="7508" y="7508"/>
                  </a:cubicBezTo>
                  <a:cubicBezTo>
                    <a:pt x="12315" y="2701"/>
                    <a:pt x="18834" y="0"/>
                    <a:pt x="25632" y="0"/>
                  </a:cubicBezTo>
                  <a:close/>
                </a:path>
              </a:pathLst>
            </a:custGeom>
            <a:solidFill>
              <a:srgbClr val="05412D"/>
            </a:solidFill>
          </p:spPr>
        </p:sp>
        <p:sp>
          <p:nvSpPr>
            <p:cNvPr name="TextBox 30" id="30"/>
            <p:cNvSpPr txBox="true"/>
            <p:nvPr/>
          </p:nvSpPr>
          <p:spPr>
            <a:xfrm>
              <a:off x="0" y="-19050"/>
              <a:ext cx="3659227" cy="287347"/>
            </a:xfrm>
            <a:prstGeom prst="rect">
              <a:avLst/>
            </a:prstGeom>
          </p:spPr>
          <p:txBody>
            <a:bodyPr anchor="ctr" rtlCol="false" tIns="50800" lIns="50800" bIns="50800" rIns="50800"/>
            <a:lstStyle/>
            <a:p>
              <a:pPr algn="ctr">
                <a:lnSpc>
                  <a:spcPts val="1399"/>
                </a:lnSpc>
              </a:pPr>
            </a:p>
          </p:txBody>
        </p:sp>
      </p:grpSp>
      <p:grpSp>
        <p:nvGrpSpPr>
          <p:cNvPr name="Group 31" id="31"/>
          <p:cNvGrpSpPr/>
          <p:nvPr/>
        </p:nvGrpSpPr>
        <p:grpSpPr>
          <a:xfrm rot="0">
            <a:off x="1028700" y="6804108"/>
            <a:ext cx="1131757" cy="1131757"/>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779"/>
            </a:solidFill>
          </p:spPr>
        </p:sp>
        <p:sp>
          <p:nvSpPr>
            <p:cNvPr name="TextBox 33" id="3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34" id="34"/>
          <p:cNvSpPr txBox="true"/>
          <p:nvPr/>
        </p:nvSpPr>
        <p:spPr>
          <a:xfrm rot="0">
            <a:off x="1109466" y="7188753"/>
            <a:ext cx="970225" cy="551735"/>
          </a:xfrm>
          <a:prstGeom prst="rect">
            <a:avLst/>
          </a:prstGeom>
        </p:spPr>
        <p:txBody>
          <a:bodyPr anchor="t" rtlCol="false" tIns="0" lIns="0" bIns="0" rIns="0">
            <a:spAutoFit/>
          </a:bodyPr>
          <a:lstStyle/>
          <a:p>
            <a:pPr algn="ctr">
              <a:lnSpc>
                <a:spcPts val="4216"/>
              </a:lnSpc>
            </a:pPr>
            <a:r>
              <a:rPr lang="en-US" b="true" sz="4216">
                <a:solidFill>
                  <a:srgbClr val="00291B"/>
                </a:solidFill>
                <a:latin typeface="Glacial Indifference Bold"/>
                <a:ea typeface="Glacial Indifference Bold"/>
                <a:cs typeface="Glacial Indifference Bold"/>
                <a:sym typeface="Glacial Indifference Bold"/>
              </a:rPr>
              <a:t>10</a:t>
            </a:r>
          </a:p>
        </p:txBody>
      </p:sp>
      <p:sp>
        <p:nvSpPr>
          <p:cNvPr name="TextBox 35" id="35"/>
          <p:cNvSpPr txBox="true"/>
          <p:nvPr/>
        </p:nvSpPr>
        <p:spPr>
          <a:xfrm rot="0">
            <a:off x="2311275" y="7205839"/>
            <a:ext cx="13011117" cy="328295"/>
          </a:xfrm>
          <a:prstGeom prst="rect">
            <a:avLst/>
          </a:prstGeom>
        </p:spPr>
        <p:txBody>
          <a:bodyPr anchor="t" rtlCol="false" tIns="0" lIns="0" bIns="0" rIns="0">
            <a:spAutoFit/>
          </a:bodyPr>
          <a:lstStyle/>
          <a:p>
            <a:pPr algn="l">
              <a:lnSpc>
                <a:spcPts val="2530"/>
              </a:lnSpc>
            </a:pPr>
            <a:r>
              <a:rPr lang="en-US" sz="2200" b="true">
                <a:solidFill>
                  <a:srgbClr val="FFFFFF"/>
                </a:solidFill>
                <a:latin typeface="Glacial Indifference Bold"/>
                <a:ea typeface="Glacial Indifference Bold"/>
                <a:cs typeface="Glacial Indifference Bold"/>
                <a:sym typeface="Glacial Indifference Bold"/>
              </a:rPr>
              <a:t>Perlunya Ditentukan Parameter Kapasitas Fungsional Untuk Rekomendasi Istithaah</a:t>
            </a:r>
          </a:p>
        </p:txBody>
      </p:sp>
      <p:grpSp>
        <p:nvGrpSpPr>
          <p:cNvPr name="Group 36" id="36"/>
          <p:cNvGrpSpPr/>
          <p:nvPr/>
        </p:nvGrpSpPr>
        <p:grpSpPr>
          <a:xfrm rot="0">
            <a:off x="11504101" y="430052"/>
            <a:ext cx="6370952" cy="1440666"/>
            <a:chOff x="0" y="0"/>
            <a:chExt cx="8494603" cy="1920888"/>
          </a:xfrm>
        </p:grpSpPr>
        <p:sp>
          <p:nvSpPr>
            <p:cNvPr name="Freeform 37" id="37"/>
            <p:cNvSpPr/>
            <p:nvPr/>
          </p:nvSpPr>
          <p:spPr>
            <a:xfrm flipH="false" flipV="false" rot="0">
              <a:off x="0" y="0"/>
              <a:ext cx="1920888" cy="1920888"/>
            </a:xfrm>
            <a:custGeom>
              <a:avLst/>
              <a:gdLst/>
              <a:ahLst/>
              <a:cxnLst/>
              <a:rect r="r" b="b" t="t" l="l"/>
              <a:pathLst>
                <a:path h="1920888" w="1920888">
                  <a:moveTo>
                    <a:pt x="0" y="0"/>
                  </a:moveTo>
                  <a:lnTo>
                    <a:pt x="1920888" y="0"/>
                  </a:lnTo>
                  <a:lnTo>
                    <a:pt x="1920888" y="1920888"/>
                  </a:lnTo>
                  <a:lnTo>
                    <a:pt x="0" y="1920888"/>
                  </a:lnTo>
                  <a:lnTo>
                    <a:pt x="0" y="0"/>
                  </a:lnTo>
                  <a:close/>
                </a:path>
              </a:pathLst>
            </a:custGeom>
            <a:blipFill>
              <a:blip r:embed="rId3"/>
              <a:stretch>
                <a:fillRect l="0" t="0" r="0" b="0"/>
              </a:stretch>
            </a:blipFill>
          </p:spPr>
        </p:sp>
        <p:sp>
          <p:nvSpPr>
            <p:cNvPr name="TextBox 38" id="38"/>
            <p:cNvSpPr txBox="true"/>
            <p:nvPr/>
          </p:nvSpPr>
          <p:spPr>
            <a:xfrm rot="0">
              <a:off x="2202268" y="387368"/>
              <a:ext cx="6292335" cy="1098527"/>
            </a:xfrm>
            <a:prstGeom prst="rect">
              <a:avLst/>
            </a:prstGeom>
          </p:spPr>
          <p:txBody>
            <a:bodyPr anchor="t" rtlCol="false" tIns="0" lIns="0" bIns="0" rIns="0">
              <a:spAutoFit/>
            </a:bodyPr>
            <a:lstStyle/>
            <a:p>
              <a:pPr algn="l">
                <a:lnSpc>
                  <a:spcPts val="2232"/>
                </a:lnSpc>
              </a:pPr>
              <a:r>
                <a:rPr lang="en-US" sz="1594" b="true">
                  <a:solidFill>
                    <a:srgbClr val="03403B"/>
                  </a:solidFill>
                  <a:latin typeface="Raleway Heavy"/>
                  <a:ea typeface="Raleway Heavy"/>
                  <a:cs typeface="Raleway Heavy"/>
                  <a:sym typeface="Raleway Heavy"/>
                </a:rPr>
                <a:t>PENGURUS PUSAT</a:t>
              </a:r>
            </a:p>
            <a:p>
              <a:pPr algn="l">
                <a:lnSpc>
                  <a:spcPts val="2232"/>
                </a:lnSpc>
              </a:pPr>
              <a:r>
                <a:rPr lang="en-US" sz="1594" b="true">
                  <a:solidFill>
                    <a:srgbClr val="03403B"/>
                  </a:solidFill>
                  <a:latin typeface="Raleway Heavy"/>
                  <a:ea typeface="Raleway Heavy"/>
                  <a:cs typeface="Raleway Heavy"/>
                  <a:sym typeface="Raleway Heavy"/>
                </a:rPr>
                <a:t>PERHIMPUNAN KEDOKTERAN HAJI INDONESIA</a:t>
              </a:r>
            </a:p>
            <a:p>
              <a:pPr algn="l">
                <a:lnSpc>
                  <a:spcPts val="2232"/>
                </a:lnSpc>
              </a:pPr>
              <a:r>
                <a:rPr lang="en-US" sz="1594" b="true">
                  <a:solidFill>
                    <a:srgbClr val="03403B"/>
                  </a:solidFill>
                  <a:latin typeface="Raleway Heavy"/>
                  <a:ea typeface="Raleway Heavy"/>
                  <a:cs typeface="Raleway Heavy"/>
                  <a:sym typeface="Raleway Heavy"/>
                </a:rPr>
                <a:t>PP PERDOKHI</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888" r="0" b="-12888"/>
            </a:stretch>
          </a:blipFill>
        </p:spPr>
      </p:sp>
      <p:sp>
        <p:nvSpPr>
          <p:cNvPr name="Freeform 3" id="3"/>
          <p:cNvSpPr/>
          <p:nvPr/>
        </p:nvSpPr>
        <p:spPr>
          <a:xfrm flipH="false" flipV="true" rot="0">
            <a:off x="-258520" y="-110604"/>
            <a:ext cx="3882600" cy="3423159"/>
          </a:xfrm>
          <a:custGeom>
            <a:avLst/>
            <a:gdLst/>
            <a:ahLst/>
            <a:cxnLst/>
            <a:rect r="r" b="b" t="t" l="l"/>
            <a:pathLst>
              <a:path h="3423159" w="3882600">
                <a:moveTo>
                  <a:pt x="0" y="3423159"/>
                </a:moveTo>
                <a:lnTo>
                  <a:pt x="3882601" y="3423159"/>
                </a:lnTo>
                <a:lnTo>
                  <a:pt x="3882601" y="0"/>
                </a:lnTo>
                <a:lnTo>
                  <a:pt x="0" y="0"/>
                </a:lnTo>
                <a:lnTo>
                  <a:pt x="0" y="3423159"/>
                </a:lnTo>
                <a:close/>
              </a:path>
            </a:pathLst>
          </a:custGeom>
          <a:blipFill>
            <a:blip r:embed="rId3"/>
            <a:stretch>
              <a:fillRect l="0" t="0" r="0" b="0"/>
            </a:stretch>
          </a:blipFill>
        </p:spPr>
      </p:sp>
      <p:sp>
        <p:nvSpPr>
          <p:cNvPr name="Freeform 4" id="4"/>
          <p:cNvSpPr/>
          <p:nvPr/>
        </p:nvSpPr>
        <p:spPr>
          <a:xfrm flipH="true" flipV="true" rot="0">
            <a:off x="14663919" y="-110604"/>
            <a:ext cx="3882600" cy="3423159"/>
          </a:xfrm>
          <a:custGeom>
            <a:avLst/>
            <a:gdLst/>
            <a:ahLst/>
            <a:cxnLst/>
            <a:rect r="r" b="b" t="t" l="l"/>
            <a:pathLst>
              <a:path h="3423159" w="3882600">
                <a:moveTo>
                  <a:pt x="3882601" y="3423159"/>
                </a:moveTo>
                <a:lnTo>
                  <a:pt x="0" y="3423159"/>
                </a:lnTo>
                <a:lnTo>
                  <a:pt x="0" y="0"/>
                </a:lnTo>
                <a:lnTo>
                  <a:pt x="3882601" y="0"/>
                </a:lnTo>
                <a:lnTo>
                  <a:pt x="3882601" y="3423159"/>
                </a:lnTo>
                <a:close/>
              </a:path>
            </a:pathLst>
          </a:custGeom>
          <a:blipFill>
            <a:blip r:embed="rId3"/>
            <a:stretch>
              <a:fillRect l="0" t="0" r="0" b="0"/>
            </a:stretch>
          </a:blipFill>
        </p:spPr>
      </p:sp>
      <p:sp>
        <p:nvSpPr>
          <p:cNvPr name="Freeform 5" id="5"/>
          <p:cNvSpPr/>
          <p:nvPr/>
        </p:nvSpPr>
        <p:spPr>
          <a:xfrm flipH="false" flipV="false" rot="0">
            <a:off x="0" y="3814044"/>
            <a:ext cx="9431979" cy="4878289"/>
          </a:xfrm>
          <a:custGeom>
            <a:avLst/>
            <a:gdLst/>
            <a:ahLst/>
            <a:cxnLst/>
            <a:rect r="r" b="b" t="t" l="l"/>
            <a:pathLst>
              <a:path h="4878289" w="9431979">
                <a:moveTo>
                  <a:pt x="0" y="0"/>
                </a:moveTo>
                <a:lnTo>
                  <a:pt x="9431979" y="0"/>
                </a:lnTo>
                <a:lnTo>
                  <a:pt x="9431979" y="4878289"/>
                </a:lnTo>
                <a:lnTo>
                  <a:pt x="0" y="4878289"/>
                </a:lnTo>
                <a:lnTo>
                  <a:pt x="0" y="0"/>
                </a:lnTo>
                <a:close/>
              </a:path>
            </a:pathLst>
          </a:custGeom>
          <a:blipFill>
            <a:blip r:embed="rId4"/>
            <a:stretch>
              <a:fillRect l="0" t="-52722" r="0" b="-88422"/>
            </a:stretch>
          </a:blipFill>
        </p:spPr>
      </p:sp>
      <p:sp>
        <p:nvSpPr>
          <p:cNvPr name="Freeform 6" id="6"/>
          <p:cNvSpPr/>
          <p:nvPr/>
        </p:nvSpPr>
        <p:spPr>
          <a:xfrm flipH="false" flipV="false" rot="0">
            <a:off x="9144000" y="3945285"/>
            <a:ext cx="8927715" cy="4615808"/>
          </a:xfrm>
          <a:custGeom>
            <a:avLst/>
            <a:gdLst/>
            <a:ahLst/>
            <a:cxnLst/>
            <a:rect r="r" b="b" t="t" l="l"/>
            <a:pathLst>
              <a:path h="4615808" w="8927715">
                <a:moveTo>
                  <a:pt x="0" y="0"/>
                </a:moveTo>
                <a:lnTo>
                  <a:pt x="8927715" y="0"/>
                </a:lnTo>
                <a:lnTo>
                  <a:pt x="8927715" y="4615807"/>
                </a:lnTo>
                <a:lnTo>
                  <a:pt x="0" y="4615807"/>
                </a:lnTo>
                <a:lnTo>
                  <a:pt x="0" y="0"/>
                </a:lnTo>
                <a:close/>
              </a:path>
            </a:pathLst>
          </a:custGeom>
          <a:blipFill>
            <a:blip r:embed="rId4"/>
            <a:stretch>
              <a:fillRect l="-8750" t="-167977" r="-2336" b="0"/>
            </a:stretch>
          </a:blipFill>
        </p:spPr>
      </p:sp>
      <p:grpSp>
        <p:nvGrpSpPr>
          <p:cNvPr name="Group 7" id="7"/>
          <p:cNvGrpSpPr/>
          <p:nvPr/>
        </p:nvGrpSpPr>
        <p:grpSpPr>
          <a:xfrm rot="0">
            <a:off x="7018056" y="547960"/>
            <a:ext cx="4251887" cy="961481"/>
            <a:chOff x="0" y="0"/>
            <a:chExt cx="5669183" cy="1281974"/>
          </a:xfrm>
        </p:grpSpPr>
        <p:sp>
          <p:nvSpPr>
            <p:cNvPr name="Freeform 8" id="8"/>
            <p:cNvSpPr/>
            <p:nvPr/>
          </p:nvSpPr>
          <p:spPr>
            <a:xfrm flipH="false" flipV="false" rot="0">
              <a:off x="0" y="0"/>
              <a:ext cx="1281974" cy="1281974"/>
            </a:xfrm>
            <a:custGeom>
              <a:avLst/>
              <a:gdLst/>
              <a:ahLst/>
              <a:cxnLst/>
              <a:rect r="r" b="b" t="t" l="l"/>
              <a:pathLst>
                <a:path h="1281974" w="1281974">
                  <a:moveTo>
                    <a:pt x="0" y="0"/>
                  </a:moveTo>
                  <a:lnTo>
                    <a:pt x="1281974" y="0"/>
                  </a:lnTo>
                  <a:lnTo>
                    <a:pt x="1281974" y="1281974"/>
                  </a:lnTo>
                  <a:lnTo>
                    <a:pt x="0" y="1281974"/>
                  </a:lnTo>
                  <a:lnTo>
                    <a:pt x="0" y="0"/>
                  </a:lnTo>
                  <a:close/>
                </a:path>
              </a:pathLst>
            </a:custGeom>
            <a:blipFill>
              <a:blip r:embed="rId5"/>
              <a:stretch>
                <a:fillRect l="0" t="0" r="0" b="0"/>
              </a:stretch>
            </a:blipFill>
          </p:spPr>
        </p:sp>
        <p:sp>
          <p:nvSpPr>
            <p:cNvPr name="TextBox 9" id="9"/>
            <p:cNvSpPr txBox="true"/>
            <p:nvPr/>
          </p:nvSpPr>
          <p:spPr>
            <a:xfrm rot="0">
              <a:off x="1469764" y="271258"/>
              <a:ext cx="4199419" cy="720408"/>
            </a:xfrm>
            <a:prstGeom prst="rect">
              <a:avLst/>
            </a:prstGeom>
          </p:spPr>
          <p:txBody>
            <a:bodyPr anchor="t" rtlCol="false" tIns="0" lIns="0" bIns="0" rIns="0">
              <a:spAutoFit/>
            </a:bodyPr>
            <a:lstStyle/>
            <a:p>
              <a:pPr algn="l">
                <a:lnSpc>
                  <a:spcPts val="1489"/>
                </a:lnSpc>
              </a:pPr>
              <a:r>
                <a:rPr lang="en-US" sz="1064" b="true">
                  <a:solidFill>
                    <a:srgbClr val="03403B"/>
                  </a:solidFill>
                  <a:latin typeface="Raleway Heavy"/>
                  <a:ea typeface="Raleway Heavy"/>
                  <a:cs typeface="Raleway Heavy"/>
                  <a:sym typeface="Raleway Heavy"/>
                </a:rPr>
                <a:t>PENGURUS PUSAT</a:t>
              </a:r>
            </a:p>
            <a:p>
              <a:pPr algn="l">
                <a:lnSpc>
                  <a:spcPts val="1489"/>
                </a:lnSpc>
              </a:pPr>
              <a:r>
                <a:rPr lang="en-US" sz="1064" b="true">
                  <a:solidFill>
                    <a:srgbClr val="03403B"/>
                  </a:solidFill>
                  <a:latin typeface="Raleway Heavy"/>
                  <a:ea typeface="Raleway Heavy"/>
                  <a:cs typeface="Raleway Heavy"/>
                  <a:sym typeface="Raleway Heavy"/>
                </a:rPr>
                <a:t>PERHIMPUNAN KEDOKTERAN HAJI INDONESIA</a:t>
              </a:r>
            </a:p>
            <a:p>
              <a:pPr algn="l">
                <a:lnSpc>
                  <a:spcPts val="1489"/>
                </a:lnSpc>
              </a:pPr>
              <a:r>
                <a:rPr lang="en-US" sz="1064" b="true">
                  <a:solidFill>
                    <a:srgbClr val="03403B"/>
                  </a:solidFill>
                  <a:latin typeface="Raleway Heavy"/>
                  <a:ea typeface="Raleway Heavy"/>
                  <a:cs typeface="Raleway Heavy"/>
                  <a:sym typeface="Raleway Heavy"/>
                </a:rPr>
                <a:t>PP PERDOKHI</a:t>
              </a:r>
            </a:p>
          </p:txBody>
        </p:sp>
      </p:grpSp>
      <p:sp>
        <p:nvSpPr>
          <p:cNvPr name="TextBox 10" id="10"/>
          <p:cNvSpPr txBox="true"/>
          <p:nvPr/>
        </p:nvSpPr>
        <p:spPr>
          <a:xfrm rot="0">
            <a:off x="4715989" y="1965189"/>
            <a:ext cx="8115300" cy="1190619"/>
          </a:xfrm>
          <a:prstGeom prst="rect">
            <a:avLst/>
          </a:prstGeom>
        </p:spPr>
        <p:txBody>
          <a:bodyPr anchor="t" rtlCol="false" tIns="0" lIns="0" bIns="0" rIns="0">
            <a:spAutoFit/>
          </a:bodyPr>
          <a:lstStyle/>
          <a:p>
            <a:pPr algn="ctr">
              <a:lnSpc>
                <a:spcPts val="8999"/>
              </a:lnSpc>
            </a:pPr>
            <a:r>
              <a:rPr lang="en-US" sz="8999">
                <a:solidFill>
                  <a:srgbClr val="05412D"/>
                </a:solidFill>
                <a:latin typeface="League Gothic"/>
                <a:ea typeface="League Gothic"/>
                <a:cs typeface="League Gothic"/>
                <a:sym typeface="League Gothic"/>
              </a:rPr>
              <a:t>DATA &amp; FAKTA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07312" y="1710402"/>
            <a:ext cx="13873376" cy="8576598"/>
            <a:chOff x="0" y="0"/>
            <a:chExt cx="18497835" cy="11435464"/>
          </a:xfrm>
        </p:grpSpPr>
        <p:sp>
          <p:nvSpPr>
            <p:cNvPr name="Freeform 3" id="3"/>
            <p:cNvSpPr/>
            <p:nvPr/>
          </p:nvSpPr>
          <p:spPr>
            <a:xfrm flipH="false" flipV="false" rot="0">
              <a:off x="0" y="0"/>
              <a:ext cx="18497835" cy="11435464"/>
            </a:xfrm>
            <a:custGeom>
              <a:avLst/>
              <a:gdLst/>
              <a:ahLst/>
              <a:cxnLst/>
              <a:rect r="r" b="b" t="t" l="l"/>
              <a:pathLst>
                <a:path h="11435464" w="18497835">
                  <a:moveTo>
                    <a:pt x="0" y="0"/>
                  </a:moveTo>
                  <a:lnTo>
                    <a:pt x="18497835" y="0"/>
                  </a:lnTo>
                  <a:lnTo>
                    <a:pt x="18497835" y="11435464"/>
                  </a:lnTo>
                  <a:lnTo>
                    <a:pt x="0" y="11435464"/>
                  </a:lnTo>
                  <a:lnTo>
                    <a:pt x="0" y="0"/>
                  </a:lnTo>
                  <a:close/>
                </a:path>
              </a:pathLst>
            </a:custGeom>
            <a:blipFill>
              <a:blip r:embed="rId2"/>
              <a:stretch>
                <a:fillRect l="0" t="0" r="0" b="0"/>
              </a:stretch>
            </a:blipFill>
          </p:spPr>
        </p:sp>
      </p:grpSp>
      <p:grpSp>
        <p:nvGrpSpPr>
          <p:cNvPr name="Group 4" id="4"/>
          <p:cNvGrpSpPr/>
          <p:nvPr/>
        </p:nvGrpSpPr>
        <p:grpSpPr>
          <a:xfrm rot="0">
            <a:off x="-326083" y="9286869"/>
            <a:ext cx="7965097" cy="1000131"/>
            <a:chOff x="0" y="0"/>
            <a:chExt cx="2097803" cy="263409"/>
          </a:xfrm>
        </p:grpSpPr>
        <p:sp>
          <p:nvSpPr>
            <p:cNvPr name="Freeform 5" id="5"/>
            <p:cNvSpPr/>
            <p:nvPr/>
          </p:nvSpPr>
          <p:spPr>
            <a:xfrm flipH="false" flipV="false" rot="0">
              <a:off x="0" y="0"/>
              <a:ext cx="2097803" cy="263409"/>
            </a:xfrm>
            <a:custGeom>
              <a:avLst/>
              <a:gdLst/>
              <a:ahLst/>
              <a:cxnLst/>
              <a:rect r="r" b="b" t="t" l="l"/>
              <a:pathLst>
                <a:path h="263409" w="2097803">
                  <a:moveTo>
                    <a:pt x="69983" y="0"/>
                  </a:moveTo>
                  <a:lnTo>
                    <a:pt x="2027821" y="0"/>
                  </a:lnTo>
                  <a:cubicBezTo>
                    <a:pt x="2046381" y="0"/>
                    <a:pt x="2064182" y="7373"/>
                    <a:pt x="2077306" y="20497"/>
                  </a:cubicBezTo>
                  <a:cubicBezTo>
                    <a:pt x="2090430" y="33622"/>
                    <a:pt x="2097803" y="51422"/>
                    <a:pt x="2097803" y="69983"/>
                  </a:cubicBezTo>
                  <a:lnTo>
                    <a:pt x="2097803" y="193426"/>
                  </a:lnTo>
                  <a:cubicBezTo>
                    <a:pt x="2097803" y="232077"/>
                    <a:pt x="2066471" y="263409"/>
                    <a:pt x="2027821" y="263409"/>
                  </a:cubicBezTo>
                  <a:lnTo>
                    <a:pt x="69983" y="263409"/>
                  </a:lnTo>
                  <a:cubicBezTo>
                    <a:pt x="31332" y="263409"/>
                    <a:pt x="0" y="232077"/>
                    <a:pt x="0" y="193426"/>
                  </a:cubicBezTo>
                  <a:lnTo>
                    <a:pt x="0" y="69983"/>
                  </a:lnTo>
                  <a:cubicBezTo>
                    <a:pt x="0" y="31332"/>
                    <a:pt x="31332" y="0"/>
                    <a:pt x="69983" y="0"/>
                  </a:cubicBezTo>
                  <a:close/>
                </a:path>
              </a:pathLst>
            </a:custGeom>
            <a:solidFill>
              <a:srgbClr val="FFD230"/>
            </a:solidFill>
          </p:spPr>
        </p:sp>
        <p:sp>
          <p:nvSpPr>
            <p:cNvPr name="TextBox 6" id="6"/>
            <p:cNvSpPr txBox="true"/>
            <p:nvPr/>
          </p:nvSpPr>
          <p:spPr>
            <a:xfrm>
              <a:off x="0" y="-57150"/>
              <a:ext cx="2097803" cy="320559"/>
            </a:xfrm>
            <a:prstGeom prst="rect">
              <a:avLst/>
            </a:prstGeom>
          </p:spPr>
          <p:txBody>
            <a:bodyPr anchor="ctr" rtlCol="false" tIns="50800" lIns="50800" bIns="50800" rIns="50800"/>
            <a:lstStyle/>
            <a:p>
              <a:pPr algn="ctr">
                <a:lnSpc>
                  <a:spcPts val="3359"/>
                </a:lnSpc>
                <a:spcBef>
                  <a:spcPct val="0"/>
                </a:spcBef>
              </a:pPr>
              <a:r>
                <a:rPr lang="en-US" b="true" sz="2399">
                  <a:solidFill>
                    <a:srgbClr val="000002"/>
                  </a:solidFill>
                  <a:latin typeface="Glacial Indifference Bold"/>
                  <a:ea typeface="Glacial Indifference Bold"/>
                  <a:cs typeface="Glacial Indifference Bold"/>
                  <a:sym typeface="Glacial Indifference Bold"/>
                </a:rPr>
                <a:t>DATA &amp; FAKTA HAJI 2024</a:t>
              </a:r>
            </a:p>
          </p:txBody>
        </p:sp>
      </p:grpSp>
      <p:sp>
        <p:nvSpPr>
          <p:cNvPr name="Freeform 7" id="7"/>
          <p:cNvSpPr/>
          <p:nvPr/>
        </p:nvSpPr>
        <p:spPr>
          <a:xfrm flipH="false" flipV="true" rot="0">
            <a:off x="-258520" y="-110604"/>
            <a:ext cx="3882600" cy="3423159"/>
          </a:xfrm>
          <a:custGeom>
            <a:avLst/>
            <a:gdLst/>
            <a:ahLst/>
            <a:cxnLst/>
            <a:rect r="r" b="b" t="t" l="l"/>
            <a:pathLst>
              <a:path h="3423159" w="3882600">
                <a:moveTo>
                  <a:pt x="0" y="3423159"/>
                </a:moveTo>
                <a:lnTo>
                  <a:pt x="3882601" y="3423159"/>
                </a:lnTo>
                <a:lnTo>
                  <a:pt x="3882601" y="0"/>
                </a:lnTo>
                <a:lnTo>
                  <a:pt x="0" y="0"/>
                </a:lnTo>
                <a:lnTo>
                  <a:pt x="0" y="3423159"/>
                </a:lnTo>
                <a:close/>
              </a:path>
            </a:pathLst>
          </a:custGeom>
          <a:blipFill>
            <a:blip r:embed="rId3"/>
            <a:stretch>
              <a:fillRect l="0" t="0" r="0" b="0"/>
            </a:stretch>
          </a:blipFill>
        </p:spPr>
      </p:sp>
      <p:sp>
        <p:nvSpPr>
          <p:cNvPr name="Freeform 8" id="8"/>
          <p:cNvSpPr/>
          <p:nvPr/>
        </p:nvSpPr>
        <p:spPr>
          <a:xfrm flipH="true" flipV="true" rot="0">
            <a:off x="14663919" y="-110604"/>
            <a:ext cx="3882600" cy="3423159"/>
          </a:xfrm>
          <a:custGeom>
            <a:avLst/>
            <a:gdLst/>
            <a:ahLst/>
            <a:cxnLst/>
            <a:rect r="r" b="b" t="t" l="l"/>
            <a:pathLst>
              <a:path h="3423159" w="3882600">
                <a:moveTo>
                  <a:pt x="3882601" y="3423159"/>
                </a:moveTo>
                <a:lnTo>
                  <a:pt x="0" y="3423159"/>
                </a:lnTo>
                <a:lnTo>
                  <a:pt x="0" y="0"/>
                </a:lnTo>
                <a:lnTo>
                  <a:pt x="3882601" y="0"/>
                </a:lnTo>
                <a:lnTo>
                  <a:pt x="3882601" y="3423159"/>
                </a:lnTo>
                <a:close/>
              </a:path>
            </a:pathLst>
          </a:custGeom>
          <a:blipFill>
            <a:blip r:embed="rId3"/>
            <a:stretch>
              <a:fillRect l="0" t="0" r="0" b="0"/>
            </a:stretch>
          </a:blipFill>
        </p:spPr>
      </p:sp>
      <p:grpSp>
        <p:nvGrpSpPr>
          <p:cNvPr name="Group 9" id="9"/>
          <p:cNvGrpSpPr/>
          <p:nvPr/>
        </p:nvGrpSpPr>
        <p:grpSpPr>
          <a:xfrm rot="0">
            <a:off x="7069267" y="421844"/>
            <a:ext cx="4149466" cy="938320"/>
            <a:chOff x="0" y="0"/>
            <a:chExt cx="5532621" cy="1251094"/>
          </a:xfrm>
        </p:grpSpPr>
        <p:sp>
          <p:nvSpPr>
            <p:cNvPr name="Freeform 10" id="10"/>
            <p:cNvSpPr/>
            <p:nvPr/>
          </p:nvSpPr>
          <p:spPr>
            <a:xfrm flipH="false" flipV="false" rot="0">
              <a:off x="0" y="0"/>
              <a:ext cx="1251094" cy="1251094"/>
            </a:xfrm>
            <a:custGeom>
              <a:avLst/>
              <a:gdLst/>
              <a:ahLst/>
              <a:cxnLst/>
              <a:rect r="r" b="b" t="t" l="l"/>
              <a:pathLst>
                <a:path h="1251094" w="1251094">
                  <a:moveTo>
                    <a:pt x="0" y="0"/>
                  </a:moveTo>
                  <a:lnTo>
                    <a:pt x="1251094" y="0"/>
                  </a:lnTo>
                  <a:lnTo>
                    <a:pt x="1251094" y="1251094"/>
                  </a:lnTo>
                  <a:lnTo>
                    <a:pt x="0" y="1251094"/>
                  </a:lnTo>
                  <a:lnTo>
                    <a:pt x="0" y="0"/>
                  </a:lnTo>
                  <a:close/>
                </a:path>
              </a:pathLst>
            </a:custGeom>
            <a:blipFill>
              <a:blip r:embed="rId4"/>
              <a:stretch>
                <a:fillRect l="0" t="0" r="0" b="0"/>
              </a:stretch>
            </a:blipFill>
          </p:spPr>
        </p:sp>
        <p:sp>
          <p:nvSpPr>
            <p:cNvPr name="TextBox 11" id="11"/>
            <p:cNvSpPr txBox="true"/>
            <p:nvPr/>
          </p:nvSpPr>
          <p:spPr>
            <a:xfrm rot="0">
              <a:off x="1434359" y="254740"/>
              <a:ext cx="4098262" cy="713038"/>
            </a:xfrm>
            <a:prstGeom prst="rect">
              <a:avLst/>
            </a:prstGeom>
          </p:spPr>
          <p:txBody>
            <a:bodyPr anchor="t" rtlCol="false" tIns="0" lIns="0" bIns="0" rIns="0">
              <a:spAutoFit/>
            </a:bodyPr>
            <a:lstStyle/>
            <a:p>
              <a:pPr algn="l">
                <a:lnSpc>
                  <a:spcPts val="1453"/>
                </a:lnSpc>
              </a:pPr>
              <a:r>
                <a:rPr lang="en-US" sz="1038" b="true">
                  <a:solidFill>
                    <a:srgbClr val="03403B"/>
                  </a:solidFill>
                  <a:latin typeface="Raleway Heavy"/>
                  <a:ea typeface="Raleway Heavy"/>
                  <a:cs typeface="Raleway Heavy"/>
                  <a:sym typeface="Raleway Heavy"/>
                </a:rPr>
                <a:t>PENGURUS PUSAT</a:t>
              </a:r>
            </a:p>
            <a:p>
              <a:pPr algn="l">
                <a:lnSpc>
                  <a:spcPts val="1453"/>
                </a:lnSpc>
              </a:pPr>
              <a:r>
                <a:rPr lang="en-US" sz="1038" b="true">
                  <a:solidFill>
                    <a:srgbClr val="03403B"/>
                  </a:solidFill>
                  <a:latin typeface="Raleway Heavy"/>
                  <a:ea typeface="Raleway Heavy"/>
                  <a:cs typeface="Raleway Heavy"/>
                  <a:sym typeface="Raleway Heavy"/>
                </a:rPr>
                <a:t>PERHIMPUNAN KEDOKTERAN HAJI INDONESIA</a:t>
              </a:r>
            </a:p>
            <a:p>
              <a:pPr algn="l">
                <a:lnSpc>
                  <a:spcPts val="1453"/>
                </a:lnSpc>
              </a:pPr>
              <a:r>
                <a:rPr lang="en-US" sz="1038" b="true">
                  <a:solidFill>
                    <a:srgbClr val="03403B"/>
                  </a:solidFill>
                  <a:latin typeface="Raleway Heavy"/>
                  <a:ea typeface="Raleway Heavy"/>
                  <a:cs typeface="Raleway Heavy"/>
                  <a:sym typeface="Raleway Heavy"/>
                </a:rPr>
                <a:t>PP PERDOKHI</a:t>
              </a:r>
            </a:p>
          </p:txBody>
        </p:sp>
      </p:grpSp>
      <p:sp>
        <p:nvSpPr>
          <p:cNvPr name="Freeform 12" id="12"/>
          <p:cNvSpPr/>
          <p:nvPr/>
        </p:nvSpPr>
        <p:spPr>
          <a:xfrm flipH="false" flipV="false" rot="0">
            <a:off x="809625" y="1710402"/>
            <a:ext cx="17177130" cy="7585992"/>
          </a:xfrm>
          <a:custGeom>
            <a:avLst/>
            <a:gdLst/>
            <a:ahLst/>
            <a:cxnLst/>
            <a:rect r="r" b="b" t="t" l="l"/>
            <a:pathLst>
              <a:path h="7585992" w="17177130">
                <a:moveTo>
                  <a:pt x="0" y="0"/>
                </a:moveTo>
                <a:lnTo>
                  <a:pt x="17177130" y="0"/>
                </a:lnTo>
                <a:lnTo>
                  <a:pt x="17177130" y="7585992"/>
                </a:lnTo>
                <a:lnTo>
                  <a:pt x="0" y="7585992"/>
                </a:lnTo>
                <a:lnTo>
                  <a:pt x="0" y="0"/>
                </a:lnTo>
                <a:close/>
              </a:path>
            </a:pathLst>
          </a:custGeom>
          <a:blipFill>
            <a:blip r:embed="rId5"/>
            <a:stretch>
              <a:fillRect l="0" t="-27104" r="0" b="-15265"/>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07312" y="1710402"/>
            <a:ext cx="13873376" cy="8576598"/>
            <a:chOff x="0" y="0"/>
            <a:chExt cx="18497835" cy="11435464"/>
          </a:xfrm>
        </p:grpSpPr>
        <p:sp>
          <p:nvSpPr>
            <p:cNvPr name="Freeform 3" id="3"/>
            <p:cNvSpPr/>
            <p:nvPr/>
          </p:nvSpPr>
          <p:spPr>
            <a:xfrm flipH="false" flipV="false" rot="0">
              <a:off x="0" y="0"/>
              <a:ext cx="18497835" cy="11435464"/>
            </a:xfrm>
            <a:custGeom>
              <a:avLst/>
              <a:gdLst/>
              <a:ahLst/>
              <a:cxnLst/>
              <a:rect r="r" b="b" t="t" l="l"/>
              <a:pathLst>
                <a:path h="11435464" w="18497835">
                  <a:moveTo>
                    <a:pt x="0" y="0"/>
                  </a:moveTo>
                  <a:lnTo>
                    <a:pt x="18497835" y="0"/>
                  </a:lnTo>
                  <a:lnTo>
                    <a:pt x="18497835" y="11435464"/>
                  </a:lnTo>
                  <a:lnTo>
                    <a:pt x="0" y="11435464"/>
                  </a:lnTo>
                  <a:lnTo>
                    <a:pt x="0" y="0"/>
                  </a:lnTo>
                  <a:close/>
                </a:path>
              </a:pathLst>
            </a:custGeom>
            <a:blipFill>
              <a:blip r:embed="rId2"/>
              <a:stretch>
                <a:fillRect l="0" t="0" r="0" b="0"/>
              </a:stretch>
            </a:blipFill>
          </p:spPr>
        </p:sp>
      </p:grpSp>
      <p:grpSp>
        <p:nvGrpSpPr>
          <p:cNvPr name="Group 4" id="4"/>
          <p:cNvGrpSpPr/>
          <p:nvPr/>
        </p:nvGrpSpPr>
        <p:grpSpPr>
          <a:xfrm rot="0">
            <a:off x="-326083" y="9286869"/>
            <a:ext cx="7965097" cy="1000131"/>
            <a:chOff x="0" y="0"/>
            <a:chExt cx="2097803" cy="263409"/>
          </a:xfrm>
        </p:grpSpPr>
        <p:sp>
          <p:nvSpPr>
            <p:cNvPr name="Freeform 5" id="5"/>
            <p:cNvSpPr/>
            <p:nvPr/>
          </p:nvSpPr>
          <p:spPr>
            <a:xfrm flipH="false" flipV="false" rot="0">
              <a:off x="0" y="0"/>
              <a:ext cx="2097803" cy="263409"/>
            </a:xfrm>
            <a:custGeom>
              <a:avLst/>
              <a:gdLst/>
              <a:ahLst/>
              <a:cxnLst/>
              <a:rect r="r" b="b" t="t" l="l"/>
              <a:pathLst>
                <a:path h="263409" w="2097803">
                  <a:moveTo>
                    <a:pt x="69983" y="0"/>
                  </a:moveTo>
                  <a:lnTo>
                    <a:pt x="2027821" y="0"/>
                  </a:lnTo>
                  <a:cubicBezTo>
                    <a:pt x="2046381" y="0"/>
                    <a:pt x="2064182" y="7373"/>
                    <a:pt x="2077306" y="20497"/>
                  </a:cubicBezTo>
                  <a:cubicBezTo>
                    <a:pt x="2090430" y="33622"/>
                    <a:pt x="2097803" y="51422"/>
                    <a:pt x="2097803" y="69983"/>
                  </a:cubicBezTo>
                  <a:lnTo>
                    <a:pt x="2097803" y="193426"/>
                  </a:lnTo>
                  <a:cubicBezTo>
                    <a:pt x="2097803" y="232077"/>
                    <a:pt x="2066471" y="263409"/>
                    <a:pt x="2027821" y="263409"/>
                  </a:cubicBezTo>
                  <a:lnTo>
                    <a:pt x="69983" y="263409"/>
                  </a:lnTo>
                  <a:cubicBezTo>
                    <a:pt x="31332" y="263409"/>
                    <a:pt x="0" y="232077"/>
                    <a:pt x="0" y="193426"/>
                  </a:cubicBezTo>
                  <a:lnTo>
                    <a:pt x="0" y="69983"/>
                  </a:lnTo>
                  <a:cubicBezTo>
                    <a:pt x="0" y="31332"/>
                    <a:pt x="31332" y="0"/>
                    <a:pt x="69983" y="0"/>
                  </a:cubicBezTo>
                  <a:close/>
                </a:path>
              </a:pathLst>
            </a:custGeom>
            <a:solidFill>
              <a:srgbClr val="FFD230"/>
            </a:solidFill>
          </p:spPr>
        </p:sp>
        <p:sp>
          <p:nvSpPr>
            <p:cNvPr name="TextBox 6" id="6"/>
            <p:cNvSpPr txBox="true"/>
            <p:nvPr/>
          </p:nvSpPr>
          <p:spPr>
            <a:xfrm>
              <a:off x="0" y="-57150"/>
              <a:ext cx="2097803" cy="320559"/>
            </a:xfrm>
            <a:prstGeom prst="rect">
              <a:avLst/>
            </a:prstGeom>
          </p:spPr>
          <p:txBody>
            <a:bodyPr anchor="ctr" rtlCol="false" tIns="50800" lIns="50800" bIns="50800" rIns="50800"/>
            <a:lstStyle/>
            <a:p>
              <a:pPr algn="ctr">
                <a:lnSpc>
                  <a:spcPts val="3359"/>
                </a:lnSpc>
                <a:spcBef>
                  <a:spcPct val="0"/>
                </a:spcBef>
              </a:pPr>
              <a:r>
                <a:rPr lang="en-US" b="true" sz="2399">
                  <a:solidFill>
                    <a:srgbClr val="000002"/>
                  </a:solidFill>
                  <a:latin typeface="Glacial Indifference Bold"/>
                  <a:ea typeface="Glacial Indifference Bold"/>
                  <a:cs typeface="Glacial Indifference Bold"/>
                  <a:sym typeface="Glacial Indifference Bold"/>
                </a:rPr>
                <a:t>DATA &amp; FAKTA HAJI 2024</a:t>
              </a:r>
            </a:p>
          </p:txBody>
        </p:sp>
      </p:grpSp>
      <p:sp>
        <p:nvSpPr>
          <p:cNvPr name="Freeform 7" id="7"/>
          <p:cNvSpPr/>
          <p:nvPr/>
        </p:nvSpPr>
        <p:spPr>
          <a:xfrm flipH="false" flipV="true" rot="0">
            <a:off x="-258520" y="-110604"/>
            <a:ext cx="3882600" cy="3423159"/>
          </a:xfrm>
          <a:custGeom>
            <a:avLst/>
            <a:gdLst/>
            <a:ahLst/>
            <a:cxnLst/>
            <a:rect r="r" b="b" t="t" l="l"/>
            <a:pathLst>
              <a:path h="3423159" w="3882600">
                <a:moveTo>
                  <a:pt x="0" y="3423159"/>
                </a:moveTo>
                <a:lnTo>
                  <a:pt x="3882601" y="3423159"/>
                </a:lnTo>
                <a:lnTo>
                  <a:pt x="3882601" y="0"/>
                </a:lnTo>
                <a:lnTo>
                  <a:pt x="0" y="0"/>
                </a:lnTo>
                <a:lnTo>
                  <a:pt x="0" y="3423159"/>
                </a:lnTo>
                <a:close/>
              </a:path>
            </a:pathLst>
          </a:custGeom>
          <a:blipFill>
            <a:blip r:embed="rId3"/>
            <a:stretch>
              <a:fillRect l="0" t="0" r="0" b="0"/>
            </a:stretch>
          </a:blipFill>
        </p:spPr>
      </p:sp>
      <p:sp>
        <p:nvSpPr>
          <p:cNvPr name="Freeform 8" id="8"/>
          <p:cNvSpPr/>
          <p:nvPr/>
        </p:nvSpPr>
        <p:spPr>
          <a:xfrm flipH="true" flipV="true" rot="0">
            <a:off x="14663919" y="-110604"/>
            <a:ext cx="3882600" cy="3423159"/>
          </a:xfrm>
          <a:custGeom>
            <a:avLst/>
            <a:gdLst/>
            <a:ahLst/>
            <a:cxnLst/>
            <a:rect r="r" b="b" t="t" l="l"/>
            <a:pathLst>
              <a:path h="3423159" w="3882600">
                <a:moveTo>
                  <a:pt x="3882601" y="3423159"/>
                </a:moveTo>
                <a:lnTo>
                  <a:pt x="0" y="3423159"/>
                </a:lnTo>
                <a:lnTo>
                  <a:pt x="0" y="0"/>
                </a:lnTo>
                <a:lnTo>
                  <a:pt x="3882601" y="0"/>
                </a:lnTo>
                <a:lnTo>
                  <a:pt x="3882601" y="3423159"/>
                </a:lnTo>
                <a:close/>
              </a:path>
            </a:pathLst>
          </a:custGeom>
          <a:blipFill>
            <a:blip r:embed="rId3"/>
            <a:stretch>
              <a:fillRect l="0" t="0" r="0" b="0"/>
            </a:stretch>
          </a:blipFill>
        </p:spPr>
      </p:sp>
      <p:grpSp>
        <p:nvGrpSpPr>
          <p:cNvPr name="Group 9" id="9"/>
          <p:cNvGrpSpPr/>
          <p:nvPr/>
        </p:nvGrpSpPr>
        <p:grpSpPr>
          <a:xfrm rot="0">
            <a:off x="7069267" y="421844"/>
            <a:ext cx="4149466" cy="938320"/>
            <a:chOff x="0" y="0"/>
            <a:chExt cx="5532621" cy="1251094"/>
          </a:xfrm>
        </p:grpSpPr>
        <p:sp>
          <p:nvSpPr>
            <p:cNvPr name="Freeform 10" id="10"/>
            <p:cNvSpPr/>
            <p:nvPr/>
          </p:nvSpPr>
          <p:spPr>
            <a:xfrm flipH="false" flipV="false" rot="0">
              <a:off x="0" y="0"/>
              <a:ext cx="1251094" cy="1251094"/>
            </a:xfrm>
            <a:custGeom>
              <a:avLst/>
              <a:gdLst/>
              <a:ahLst/>
              <a:cxnLst/>
              <a:rect r="r" b="b" t="t" l="l"/>
              <a:pathLst>
                <a:path h="1251094" w="1251094">
                  <a:moveTo>
                    <a:pt x="0" y="0"/>
                  </a:moveTo>
                  <a:lnTo>
                    <a:pt x="1251094" y="0"/>
                  </a:lnTo>
                  <a:lnTo>
                    <a:pt x="1251094" y="1251094"/>
                  </a:lnTo>
                  <a:lnTo>
                    <a:pt x="0" y="1251094"/>
                  </a:lnTo>
                  <a:lnTo>
                    <a:pt x="0" y="0"/>
                  </a:lnTo>
                  <a:close/>
                </a:path>
              </a:pathLst>
            </a:custGeom>
            <a:blipFill>
              <a:blip r:embed="rId4"/>
              <a:stretch>
                <a:fillRect l="0" t="0" r="0" b="0"/>
              </a:stretch>
            </a:blipFill>
          </p:spPr>
        </p:sp>
        <p:sp>
          <p:nvSpPr>
            <p:cNvPr name="TextBox 11" id="11"/>
            <p:cNvSpPr txBox="true"/>
            <p:nvPr/>
          </p:nvSpPr>
          <p:spPr>
            <a:xfrm rot="0">
              <a:off x="1434359" y="254740"/>
              <a:ext cx="4098262" cy="713038"/>
            </a:xfrm>
            <a:prstGeom prst="rect">
              <a:avLst/>
            </a:prstGeom>
          </p:spPr>
          <p:txBody>
            <a:bodyPr anchor="t" rtlCol="false" tIns="0" lIns="0" bIns="0" rIns="0">
              <a:spAutoFit/>
            </a:bodyPr>
            <a:lstStyle/>
            <a:p>
              <a:pPr algn="l">
                <a:lnSpc>
                  <a:spcPts val="1453"/>
                </a:lnSpc>
              </a:pPr>
              <a:r>
                <a:rPr lang="en-US" sz="1038" b="true">
                  <a:solidFill>
                    <a:srgbClr val="03403B"/>
                  </a:solidFill>
                  <a:latin typeface="Raleway Heavy"/>
                  <a:ea typeface="Raleway Heavy"/>
                  <a:cs typeface="Raleway Heavy"/>
                  <a:sym typeface="Raleway Heavy"/>
                </a:rPr>
                <a:t>PENGURUS PUSAT</a:t>
              </a:r>
            </a:p>
            <a:p>
              <a:pPr algn="l">
                <a:lnSpc>
                  <a:spcPts val="1453"/>
                </a:lnSpc>
              </a:pPr>
              <a:r>
                <a:rPr lang="en-US" sz="1038" b="true">
                  <a:solidFill>
                    <a:srgbClr val="03403B"/>
                  </a:solidFill>
                  <a:latin typeface="Raleway Heavy"/>
                  <a:ea typeface="Raleway Heavy"/>
                  <a:cs typeface="Raleway Heavy"/>
                  <a:sym typeface="Raleway Heavy"/>
                </a:rPr>
                <a:t>PERHIMPUNAN KEDOKTERAN HAJI INDONESIA</a:t>
              </a:r>
            </a:p>
            <a:p>
              <a:pPr algn="l">
                <a:lnSpc>
                  <a:spcPts val="1453"/>
                </a:lnSpc>
              </a:pPr>
              <a:r>
                <a:rPr lang="en-US" sz="1038" b="true">
                  <a:solidFill>
                    <a:srgbClr val="03403B"/>
                  </a:solidFill>
                  <a:latin typeface="Raleway Heavy"/>
                  <a:ea typeface="Raleway Heavy"/>
                  <a:cs typeface="Raleway Heavy"/>
                  <a:sym typeface="Raleway Heavy"/>
                </a:rPr>
                <a:t>PP PERDOKHI</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DAGRR8_IVeU</dc:identifier>
  <dcterms:modified xsi:type="dcterms:W3CDTF">2011-08-01T06:04:30Z</dcterms:modified>
  <cp:revision>1</cp:revision>
  <dc:title>PELUANG &amp; STRATEGI MENDIRIKAN KLINIK HAJI &amp; UMRAH</dc:title>
</cp:coreProperties>
</file>